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21"/>
  </p:notesMasterIdLst>
  <p:sldIdLst>
    <p:sldId id="256" r:id="rId2"/>
    <p:sldId id="259" r:id="rId3"/>
    <p:sldId id="294" r:id="rId4"/>
    <p:sldId id="289" r:id="rId5"/>
    <p:sldId id="276" r:id="rId6"/>
    <p:sldId id="295" r:id="rId7"/>
    <p:sldId id="293" r:id="rId8"/>
    <p:sldId id="296" r:id="rId9"/>
    <p:sldId id="297" r:id="rId10"/>
    <p:sldId id="300" r:id="rId11"/>
    <p:sldId id="299" r:id="rId12"/>
    <p:sldId id="301" r:id="rId13"/>
    <p:sldId id="302" r:id="rId14"/>
    <p:sldId id="304" r:id="rId15"/>
    <p:sldId id="303" r:id="rId16"/>
    <p:sldId id="305" r:id="rId17"/>
    <p:sldId id="306" r:id="rId18"/>
    <p:sldId id="284" r:id="rId19"/>
    <p:sldId id="298" r:id="rId20"/>
  </p:sldIdLst>
  <p:sldSz cx="9144000" cy="5143500" type="screen16x9"/>
  <p:notesSz cx="6858000" cy="9144000"/>
  <p:embeddedFontLst>
    <p:embeddedFont>
      <p:font typeface="Bebas Neue" panose="020B0604020202020204" charset="0"/>
      <p:regular r:id="rId22"/>
    </p:embeddedFont>
    <p:embeddedFont>
      <p:font typeface="Nunito" panose="020B0604020202020204" charset="0"/>
      <p:regular r:id="rId23"/>
      <p:bold r:id="rId24"/>
      <p:italic r:id="rId25"/>
      <p:boldItalic r:id="rId26"/>
    </p:embeddedFont>
    <p:embeddedFont>
      <p:font typeface="Raleway Medium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68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E1723C-E876-44FD-87CA-6F4A13AB253D}">
  <a:tblStyle styleId="{E9E1723C-E876-44FD-87CA-6F4A13AB253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0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0655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2070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b68f5f6c9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0b68f5f6c9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934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b68f5f6c9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0b68f5f6c9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03772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5430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03227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g10b68f5f6c9_0_9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2" name="Google Shape;1372;g10b68f5f6c9_0_9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10a18aa2564_0_23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10a18aa2564_0_23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b68f5f6c9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0b68f5f6c9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b68f5f6c9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0b68f5f6c9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8447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54779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1" name="Google Shape;1481;g10b68f5f6c9_0_10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2" name="Google Shape;1482;g10b68f5f6c9_0_10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1936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10b68f5f6c9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10b68f5f6c9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74775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738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/>
        </p:nvSpPr>
        <p:spPr>
          <a:xfrm>
            <a:off x="11400" y="0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10;p2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" name="Google Shape;11;p2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2" name="Google Shape;12;p2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" name="Google Shape;13;p2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3356550" y="1165860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356550" y="304188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100" b="1">
                <a:solidFill>
                  <a:schemeClr val="accen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ubTitle" idx="2"/>
          </p:nvPr>
        </p:nvSpPr>
        <p:spPr>
          <a:xfrm>
            <a:off x="3356550" y="3840335"/>
            <a:ext cx="44121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dk1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/>
        </p:nvSpPr>
        <p:spPr>
          <a:xfrm>
            <a:off x="0" y="1635000"/>
            <a:ext cx="4709100" cy="35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1"/>
          </p:nvPr>
        </p:nvSpPr>
        <p:spPr>
          <a:xfrm>
            <a:off x="2259450" y="184942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●"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○"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2_1">
    <p:bg>
      <p:bgPr>
        <a:solidFill>
          <a:schemeClr val="dk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9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41" name="Google Shape;141;p21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21"/>
          <p:cNvGrpSpPr/>
          <p:nvPr/>
        </p:nvGrpSpPr>
        <p:grpSpPr>
          <a:xfrm rot="10800000">
            <a:off x="-466752" y="434375"/>
            <a:ext cx="2159530" cy="548628"/>
            <a:chOff x="2641350" y="846250"/>
            <a:chExt cx="413600" cy="105075"/>
          </a:xfrm>
        </p:grpSpPr>
        <p:sp>
          <p:nvSpPr>
            <p:cNvPr id="143" name="Google Shape;143;p2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bg>
      <p:bgPr>
        <a:solidFill>
          <a:schemeClr val="dk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/>
        </p:nvSpPr>
        <p:spPr>
          <a:xfrm>
            <a:off x="11400" y="41045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11400" y="27761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79" name="Google Shape;179;p26"/>
          <p:cNvSpPr txBox="1">
            <a:spLocks noGrp="1"/>
          </p:cNvSpPr>
          <p:nvPr>
            <p:ph type="title"/>
          </p:nvPr>
        </p:nvSpPr>
        <p:spPr>
          <a:xfrm>
            <a:off x="7226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1"/>
          </p:nvPr>
        </p:nvSpPr>
        <p:spPr>
          <a:xfrm>
            <a:off x="7226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title" idx="2"/>
          </p:nvPr>
        </p:nvSpPr>
        <p:spPr>
          <a:xfrm>
            <a:off x="34064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3"/>
          </p:nvPr>
        </p:nvSpPr>
        <p:spPr>
          <a:xfrm>
            <a:off x="34064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title" idx="4"/>
          </p:nvPr>
        </p:nvSpPr>
        <p:spPr>
          <a:xfrm>
            <a:off x="6090275" y="216068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500"/>
              <a:buNone/>
              <a:defRPr sz="25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5"/>
          </p:nvPr>
        </p:nvSpPr>
        <p:spPr>
          <a:xfrm>
            <a:off x="6090275" y="2781254"/>
            <a:ext cx="2336400" cy="63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None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title" idx="7"/>
          </p:nvPr>
        </p:nvSpPr>
        <p:spPr>
          <a:xfrm>
            <a:off x="7226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title" idx="8"/>
          </p:nvPr>
        </p:nvSpPr>
        <p:spPr>
          <a:xfrm>
            <a:off x="34064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 idx="9"/>
          </p:nvPr>
        </p:nvSpPr>
        <p:spPr>
          <a:xfrm>
            <a:off x="6090275" y="3508938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None/>
              <a:defRPr sz="25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bg>
      <p:bgPr>
        <a:solidFill>
          <a:schemeClr val="dk1"/>
        </a:solidFill>
        <a:effectLst/>
      </p:bgPr>
    </p:bg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11" name="Google Shape;211;p29"/>
          <p:cNvSpPr/>
          <p:nvPr/>
        </p:nvSpPr>
        <p:spPr>
          <a:xfrm>
            <a:off x="712400" y="1168200"/>
            <a:ext cx="77166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9"/>
          <p:cNvSpPr txBox="1">
            <a:spLocks noGrp="1"/>
          </p:cNvSpPr>
          <p:nvPr>
            <p:ph type="title"/>
          </p:nvPr>
        </p:nvSpPr>
        <p:spPr>
          <a:xfrm>
            <a:off x="119586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3" name="Google Shape;213;p29"/>
          <p:cNvSpPr txBox="1">
            <a:spLocks noGrp="1"/>
          </p:cNvSpPr>
          <p:nvPr>
            <p:ph type="subTitle" idx="1"/>
          </p:nvPr>
        </p:nvSpPr>
        <p:spPr>
          <a:xfrm>
            <a:off x="119586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29"/>
          <p:cNvSpPr txBox="1">
            <a:spLocks noGrp="1"/>
          </p:cNvSpPr>
          <p:nvPr>
            <p:ph type="title" idx="2"/>
          </p:nvPr>
        </p:nvSpPr>
        <p:spPr>
          <a:xfrm>
            <a:off x="5081043" y="14542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5" name="Google Shape;215;p29"/>
          <p:cNvSpPr txBox="1">
            <a:spLocks noGrp="1"/>
          </p:cNvSpPr>
          <p:nvPr>
            <p:ph type="subTitle" idx="3"/>
          </p:nvPr>
        </p:nvSpPr>
        <p:spPr>
          <a:xfrm>
            <a:off x="5081043" y="20407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6" name="Google Shape;216;p29"/>
          <p:cNvSpPr txBox="1">
            <a:spLocks noGrp="1"/>
          </p:cNvSpPr>
          <p:nvPr>
            <p:ph type="title" idx="4"/>
          </p:nvPr>
        </p:nvSpPr>
        <p:spPr>
          <a:xfrm>
            <a:off x="119586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subTitle" idx="5"/>
          </p:nvPr>
        </p:nvSpPr>
        <p:spPr>
          <a:xfrm>
            <a:off x="119586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9"/>
          <p:cNvSpPr txBox="1">
            <a:spLocks noGrp="1"/>
          </p:cNvSpPr>
          <p:nvPr>
            <p:ph type="title" idx="6"/>
          </p:nvPr>
        </p:nvSpPr>
        <p:spPr>
          <a:xfrm>
            <a:off x="5081043" y="326865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ubTitle" idx="7"/>
          </p:nvPr>
        </p:nvSpPr>
        <p:spPr>
          <a:xfrm>
            <a:off x="5081043" y="3855175"/>
            <a:ext cx="28671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0" name="Google Shape;220;p2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bg>
      <p:bgPr>
        <a:solidFill>
          <a:schemeClr val="dk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1"/>
          <p:cNvSpPr txBox="1"/>
          <p:nvPr/>
        </p:nvSpPr>
        <p:spPr>
          <a:xfrm rot="5400000">
            <a:off x="-571525" y="3695550"/>
            <a:ext cx="1752300" cy="114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/(AI)</a:t>
            </a:r>
            <a:endParaRPr>
              <a:solidFill>
                <a:schemeClr val="hlink"/>
              </a:solidFill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40" name="Google Shape;240;p31"/>
          <p:cNvSpPr/>
          <p:nvPr/>
        </p:nvSpPr>
        <p:spPr>
          <a:xfrm>
            <a:off x="719509" y="1393266"/>
            <a:ext cx="7704000" cy="2964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title" hasCustomPrompt="1"/>
          </p:nvPr>
        </p:nvSpPr>
        <p:spPr>
          <a:xfrm>
            <a:off x="1205424" y="3396700"/>
            <a:ext cx="18132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2" name="Google Shape;242;p31"/>
          <p:cNvSpPr txBox="1">
            <a:spLocks noGrp="1"/>
          </p:cNvSpPr>
          <p:nvPr>
            <p:ph type="title" idx="2" hasCustomPrompt="1"/>
          </p:nvPr>
        </p:nvSpPr>
        <p:spPr>
          <a:xfrm>
            <a:off x="3658409" y="3396700"/>
            <a:ext cx="18159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3" name="Google Shape;243;p31"/>
          <p:cNvSpPr txBox="1">
            <a:spLocks noGrp="1"/>
          </p:cNvSpPr>
          <p:nvPr>
            <p:ph type="title" idx="3" hasCustomPrompt="1"/>
          </p:nvPr>
        </p:nvSpPr>
        <p:spPr>
          <a:xfrm>
            <a:off x="6120687" y="3396704"/>
            <a:ext cx="1828800" cy="65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45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 idx="4"/>
          </p:nvPr>
        </p:nvSpPr>
        <p:spPr>
          <a:xfrm>
            <a:off x="1204084" y="2368650"/>
            <a:ext cx="1815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5" name="Google Shape;245;p31"/>
          <p:cNvSpPr txBox="1">
            <a:spLocks noGrp="1"/>
          </p:cNvSpPr>
          <p:nvPr>
            <p:ph type="subTitle" idx="1"/>
          </p:nvPr>
        </p:nvSpPr>
        <p:spPr>
          <a:xfrm>
            <a:off x="1204084" y="2878975"/>
            <a:ext cx="18159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6" name="Google Shape;246;p31"/>
          <p:cNvSpPr txBox="1">
            <a:spLocks noGrp="1"/>
          </p:cNvSpPr>
          <p:nvPr>
            <p:ph type="title" idx="5"/>
          </p:nvPr>
        </p:nvSpPr>
        <p:spPr>
          <a:xfrm>
            <a:off x="3658409" y="2368650"/>
            <a:ext cx="1815900" cy="52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7" name="Google Shape;247;p31"/>
          <p:cNvSpPr txBox="1">
            <a:spLocks noGrp="1"/>
          </p:cNvSpPr>
          <p:nvPr>
            <p:ph type="subTitle" idx="6"/>
          </p:nvPr>
        </p:nvSpPr>
        <p:spPr>
          <a:xfrm>
            <a:off x="3658409" y="2875724"/>
            <a:ext cx="1815900" cy="4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31"/>
          <p:cNvSpPr txBox="1">
            <a:spLocks noGrp="1"/>
          </p:cNvSpPr>
          <p:nvPr>
            <p:ph type="title" idx="7"/>
          </p:nvPr>
        </p:nvSpPr>
        <p:spPr>
          <a:xfrm>
            <a:off x="6120687" y="2368650"/>
            <a:ext cx="18288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49" name="Google Shape;249;p31"/>
          <p:cNvSpPr txBox="1">
            <a:spLocks noGrp="1"/>
          </p:cNvSpPr>
          <p:nvPr>
            <p:ph type="subTitle" idx="8"/>
          </p:nvPr>
        </p:nvSpPr>
        <p:spPr>
          <a:xfrm>
            <a:off x="6120687" y="2878975"/>
            <a:ext cx="18288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accen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3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bg>
      <p:bgPr>
        <a:solidFill>
          <a:schemeClr val="dk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259;p33"/>
          <p:cNvGrpSpPr/>
          <p:nvPr/>
        </p:nvGrpSpPr>
        <p:grpSpPr>
          <a:xfrm>
            <a:off x="-457433" y="534990"/>
            <a:ext cx="2192659" cy="557097"/>
            <a:chOff x="2641350" y="846250"/>
            <a:chExt cx="413600" cy="105075"/>
          </a:xfrm>
        </p:grpSpPr>
        <p:sp>
          <p:nvSpPr>
            <p:cNvPr id="260" name="Google Shape;260;p33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3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3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3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4" name="Google Shape;264;p33"/>
          <p:cNvGrpSpPr/>
          <p:nvPr/>
        </p:nvGrpSpPr>
        <p:grpSpPr>
          <a:xfrm>
            <a:off x="2881200" y="4514854"/>
            <a:ext cx="3397850" cy="187275"/>
            <a:chOff x="-3237675" y="-1132050"/>
            <a:chExt cx="3397850" cy="187275"/>
          </a:xfrm>
        </p:grpSpPr>
        <p:sp>
          <p:nvSpPr>
            <p:cNvPr id="265" name="Google Shape;265;p33"/>
            <p:cNvSpPr/>
            <p:nvPr/>
          </p:nvSpPr>
          <p:spPr>
            <a:xfrm>
              <a:off x="-37875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3"/>
            <p:cNvSpPr/>
            <p:nvPr/>
          </p:nvSpPr>
          <p:spPr>
            <a:xfrm>
              <a:off x="29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3"/>
            <p:cNvSpPr/>
            <p:nvPr/>
          </p:nvSpPr>
          <p:spPr>
            <a:xfrm>
              <a:off x="-787250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4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3"/>
            <p:cNvSpPr/>
            <p:nvPr/>
          </p:nvSpPr>
          <p:spPr>
            <a:xfrm>
              <a:off x="-1195725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3"/>
            <p:cNvSpPr/>
            <p:nvPr/>
          </p:nvSpPr>
          <p:spPr>
            <a:xfrm>
              <a:off x="-16042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5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3"/>
            <p:cNvSpPr/>
            <p:nvPr/>
          </p:nvSpPr>
          <p:spPr>
            <a:xfrm>
              <a:off x="-2012725" y="-1132050"/>
              <a:ext cx="130450" cy="187275"/>
            </a:xfrm>
            <a:custGeom>
              <a:avLst/>
              <a:gdLst/>
              <a:ahLst/>
              <a:cxnLst/>
              <a:rect l="l" t="t" r="r" b="b"/>
              <a:pathLst>
                <a:path w="5218" h="7491" extrusionOk="0">
                  <a:moveTo>
                    <a:pt x="4060" y="0"/>
                  </a:moveTo>
                  <a:lnTo>
                    <a:pt x="1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3"/>
            <p:cNvSpPr/>
            <p:nvPr/>
          </p:nvSpPr>
          <p:spPr>
            <a:xfrm>
              <a:off x="-2421200" y="-1132050"/>
              <a:ext cx="130425" cy="187275"/>
            </a:xfrm>
            <a:custGeom>
              <a:avLst/>
              <a:gdLst/>
              <a:ahLst/>
              <a:cxnLst/>
              <a:rect l="l" t="t" r="r" b="b"/>
              <a:pathLst>
                <a:path w="5217" h="7491" extrusionOk="0">
                  <a:moveTo>
                    <a:pt x="4060" y="0"/>
                  </a:moveTo>
                  <a:lnTo>
                    <a:pt x="0" y="6800"/>
                  </a:lnTo>
                  <a:lnTo>
                    <a:pt x="1178" y="7490"/>
                  </a:lnTo>
                  <a:lnTo>
                    <a:pt x="5217" y="690"/>
                  </a:lnTo>
                  <a:lnTo>
                    <a:pt x="4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3"/>
            <p:cNvSpPr/>
            <p:nvPr/>
          </p:nvSpPr>
          <p:spPr>
            <a:xfrm>
              <a:off x="-28291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39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6" y="690"/>
                  </a:lnTo>
                  <a:lnTo>
                    <a:pt x="4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3"/>
            <p:cNvSpPr/>
            <p:nvPr/>
          </p:nvSpPr>
          <p:spPr>
            <a:xfrm>
              <a:off x="-3237675" y="-1132050"/>
              <a:ext cx="129925" cy="187275"/>
            </a:xfrm>
            <a:custGeom>
              <a:avLst/>
              <a:gdLst/>
              <a:ahLst/>
              <a:cxnLst/>
              <a:rect l="l" t="t" r="r" b="b"/>
              <a:pathLst>
                <a:path w="5197" h="7491" extrusionOk="0">
                  <a:moveTo>
                    <a:pt x="4040" y="0"/>
                  </a:moveTo>
                  <a:lnTo>
                    <a:pt x="0" y="6800"/>
                  </a:lnTo>
                  <a:lnTo>
                    <a:pt x="1157" y="7490"/>
                  </a:lnTo>
                  <a:lnTo>
                    <a:pt x="5197" y="690"/>
                  </a:lnTo>
                  <a:lnTo>
                    <a:pt x="40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4" name="Google Shape;274;p33"/>
          <p:cNvSpPr txBox="1"/>
          <p:nvPr/>
        </p:nvSpPr>
        <p:spPr>
          <a:xfrm>
            <a:off x="7751741" y="0"/>
            <a:ext cx="23706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accent3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accent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/>
        </p:nvSpPr>
        <p:spPr>
          <a:xfrm>
            <a:off x="11400" y="2656728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7" name="Google Shape;277;p34"/>
          <p:cNvSpPr txBox="1"/>
          <p:nvPr/>
        </p:nvSpPr>
        <p:spPr>
          <a:xfrm>
            <a:off x="22675" y="3985092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8" name="Google Shape;278;p34"/>
          <p:cNvSpPr txBox="1"/>
          <p:nvPr/>
        </p:nvSpPr>
        <p:spPr>
          <a:xfrm>
            <a:off x="11400" y="1328364"/>
            <a:ext cx="9121200" cy="11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79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rPr>
              <a:t>ARTIFICIAL INTELLIGENCE (AI)</a:t>
            </a:r>
            <a:endParaRPr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79" name="Google Shape;279;p34"/>
          <p:cNvSpPr/>
          <p:nvPr/>
        </p:nvSpPr>
        <p:spPr>
          <a:xfrm>
            <a:off x="708150" y="535050"/>
            <a:ext cx="7720800" cy="4073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0" name="Google Shape;280;p34"/>
          <p:cNvGrpSpPr/>
          <p:nvPr/>
        </p:nvGrpSpPr>
        <p:grpSpPr>
          <a:xfrm>
            <a:off x="419564" y="436857"/>
            <a:ext cx="772605" cy="196301"/>
            <a:chOff x="2641350" y="846250"/>
            <a:chExt cx="413600" cy="105075"/>
          </a:xfrm>
        </p:grpSpPr>
        <p:sp>
          <p:nvSpPr>
            <p:cNvPr id="281" name="Google Shape;281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5" name="Google Shape;285;p34"/>
          <p:cNvGrpSpPr/>
          <p:nvPr/>
        </p:nvGrpSpPr>
        <p:grpSpPr>
          <a:xfrm>
            <a:off x="7959731" y="436857"/>
            <a:ext cx="772605" cy="196301"/>
            <a:chOff x="2641350" y="846250"/>
            <a:chExt cx="413600" cy="105075"/>
          </a:xfrm>
        </p:grpSpPr>
        <p:sp>
          <p:nvSpPr>
            <p:cNvPr id="286" name="Google Shape;286;p34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4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4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4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500"/>
              <a:buFont typeface="Bebas Neue"/>
              <a:buNone/>
              <a:defRPr sz="3500">
                <a:solidFill>
                  <a:schemeClr val="accen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●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○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Char char="■"/>
              <a:defRPr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7" r:id="rId4"/>
    <p:sldLayoutId id="2147483672" r:id="rId5"/>
    <p:sldLayoutId id="2147483675" r:id="rId6"/>
    <p:sldLayoutId id="2147483677" r:id="rId7"/>
    <p:sldLayoutId id="2147483679" r:id="rId8"/>
    <p:sldLayoutId id="214748368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CIBCB48159.2020.9277638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arxiv.org/abs/1505.04597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8"/>
          <p:cNvSpPr txBox="1">
            <a:spLocks noGrp="1"/>
          </p:cNvSpPr>
          <p:nvPr>
            <p:ph type="ctrTitle"/>
          </p:nvPr>
        </p:nvSpPr>
        <p:spPr>
          <a:xfrm>
            <a:off x="3365578" y="1635915"/>
            <a:ext cx="4412100" cy="187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SEGMENTACIÓN ACV</a:t>
            </a:r>
            <a:endParaRPr dirty="0"/>
          </a:p>
        </p:txBody>
      </p:sp>
      <p:grpSp>
        <p:nvGrpSpPr>
          <p:cNvPr id="302" name="Google Shape;302;p38"/>
          <p:cNvGrpSpPr/>
          <p:nvPr/>
        </p:nvGrpSpPr>
        <p:grpSpPr>
          <a:xfrm>
            <a:off x="-717279" y="1417515"/>
            <a:ext cx="3692970" cy="3912200"/>
            <a:chOff x="411650" y="2156650"/>
            <a:chExt cx="2413075" cy="2556325"/>
          </a:xfrm>
        </p:grpSpPr>
        <p:sp>
          <p:nvSpPr>
            <p:cNvPr id="303" name="Google Shape;303;p38"/>
            <p:cNvSpPr/>
            <p:nvPr/>
          </p:nvSpPr>
          <p:spPr>
            <a:xfrm>
              <a:off x="1503675" y="2736975"/>
              <a:ext cx="253225" cy="253225"/>
            </a:xfrm>
            <a:custGeom>
              <a:avLst/>
              <a:gdLst/>
              <a:ahLst/>
              <a:cxnLst/>
              <a:rect l="l" t="t" r="r" b="b"/>
              <a:pathLst>
                <a:path w="10129" h="10129" extrusionOk="0">
                  <a:moveTo>
                    <a:pt x="5075" y="0"/>
                  </a:moveTo>
                  <a:cubicBezTo>
                    <a:pt x="2274" y="0"/>
                    <a:pt x="0" y="2274"/>
                    <a:pt x="0" y="5075"/>
                  </a:cubicBezTo>
                  <a:cubicBezTo>
                    <a:pt x="0" y="7855"/>
                    <a:pt x="2274" y="10129"/>
                    <a:pt x="5075" y="10129"/>
                  </a:cubicBezTo>
                  <a:cubicBezTo>
                    <a:pt x="7876" y="10129"/>
                    <a:pt x="10129" y="7855"/>
                    <a:pt x="10129" y="5075"/>
                  </a:cubicBezTo>
                  <a:cubicBezTo>
                    <a:pt x="10129" y="2274"/>
                    <a:pt x="7876" y="0"/>
                    <a:pt x="5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8"/>
            <p:cNvSpPr/>
            <p:nvPr/>
          </p:nvSpPr>
          <p:spPr>
            <a:xfrm>
              <a:off x="1984225" y="2412200"/>
              <a:ext cx="123325" cy="123350"/>
            </a:xfrm>
            <a:custGeom>
              <a:avLst/>
              <a:gdLst/>
              <a:ahLst/>
              <a:cxnLst/>
              <a:rect l="l" t="t" r="r" b="b"/>
              <a:pathLst>
                <a:path w="4933" h="4934" extrusionOk="0">
                  <a:moveTo>
                    <a:pt x="2476" y="1"/>
                  </a:moveTo>
                  <a:cubicBezTo>
                    <a:pt x="1096" y="1"/>
                    <a:pt x="0" y="1097"/>
                    <a:pt x="0" y="2477"/>
                  </a:cubicBezTo>
                  <a:cubicBezTo>
                    <a:pt x="0" y="3837"/>
                    <a:pt x="1096" y="4933"/>
                    <a:pt x="2476" y="4933"/>
                  </a:cubicBezTo>
                  <a:cubicBezTo>
                    <a:pt x="3836" y="4933"/>
                    <a:pt x="4932" y="3837"/>
                    <a:pt x="4932" y="2477"/>
                  </a:cubicBezTo>
                  <a:cubicBezTo>
                    <a:pt x="4932" y="1097"/>
                    <a:pt x="3836" y="1"/>
                    <a:pt x="247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8"/>
            <p:cNvSpPr/>
            <p:nvPr/>
          </p:nvSpPr>
          <p:spPr>
            <a:xfrm>
              <a:off x="2395250" y="2199600"/>
              <a:ext cx="123825" cy="123825"/>
            </a:xfrm>
            <a:custGeom>
              <a:avLst/>
              <a:gdLst/>
              <a:ahLst/>
              <a:cxnLst/>
              <a:rect l="l" t="t" r="r" b="b"/>
              <a:pathLst>
                <a:path w="4953" h="4953" extrusionOk="0">
                  <a:moveTo>
                    <a:pt x="2477" y="0"/>
                  </a:moveTo>
                  <a:cubicBezTo>
                    <a:pt x="1117" y="0"/>
                    <a:pt x="0" y="1117"/>
                    <a:pt x="0" y="2476"/>
                  </a:cubicBezTo>
                  <a:cubicBezTo>
                    <a:pt x="0" y="3836"/>
                    <a:pt x="1117" y="4953"/>
                    <a:pt x="2477" y="4953"/>
                  </a:cubicBezTo>
                  <a:cubicBezTo>
                    <a:pt x="3836" y="4953"/>
                    <a:pt x="4953" y="3836"/>
                    <a:pt x="4953" y="2476"/>
                  </a:cubicBezTo>
                  <a:cubicBezTo>
                    <a:pt x="4953" y="1117"/>
                    <a:pt x="3836" y="0"/>
                    <a:pt x="2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8"/>
            <p:cNvSpPr/>
            <p:nvPr/>
          </p:nvSpPr>
          <p:spPr>
            <a:xfrm>
              <a:off x="2580975" y="3149000"/>
              <a:ext cx="109625" cy="109650"/>
            </a:xfrm>
            <a:custGeom>
              <a:avLst/>
              <a:gdLst/>
              <a:ahLst/>
              <a:cxnLst/>
              <a:rect l="l" t="t" r="r" b="b"/>
              <a:pathLst>
                <a:path w="4385" h="4386" extrusionOk="0">
                  <a:moveTo>
                    <a:pt x="2192" y="1"/>
                  </a:moveTo>
                  <a:cubicBezTo>
                    <a:pt x="974" y="1"/>
                    <a:pt x="0" y="975"/>
                    <a:pt x="0" y="2193"/>
                  </a:cubicBezTo>
                  <a:cubicBezTo>
                    <a:pt x="0" y="3411"/>
                    <a:pt x="974" y="4385"/>
                    <a:pt x="2192" y="4385"/>
                  </a:cubicBezTo>
                  <a:cubicBezTo>
                    <a:pt x="3410" y="4385"/>
                    <a:pt x="4384" y="3411"/>
                    <a:pt x="4384" y="2193"/>
                  </a:cubicBezTo>
                  <a:cubicBezTo>
                    <a:pt x="4384" y="975"/>
                    <a:pt x="3410" y="1"/>
                    <a:pt x="21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8"/>
            <p:cNvSpPr/>
            <p:nvPr/>
          </p:nvSpPr>
          <p:spPr>
            <a:xfrm>
              <a:off x="2544425" y="3129725"/>
              <a:ext cx="115725" cy="121300"/>
            </a:xfrm>
            <a:custGeom>
              <a:avLst/>
              <a:gdLst/>
              <a:ahLst/>
              <a:cxnLst/>
              <a:rect l="l" t="t" r="r" b="b"/>
              <a:pathLst>
                <a:path w="4629" h="4852" extrusionOk="0">
                  <a:moveTo>
                    <a:pt x="163" y="1"/>
                  </a:moveTo>
                  <a:cubicBezTo>
                    <a:pt x="163" y="1"/>
                    <a:pt x="1" y="2660"/>
                    <a:pt x="143" y="2944"/>
                  </a:cubicBezTo>
                  <a:cubicBezTo>
                    <a:pt x="285" y="3228"/>
                    <a:pt x="4121" y="4852"/>
                    <a:pt x="4121" y="4852"/>
                  </a:cubicBezTo>
                  <a:lnTo>
                    <a:pt x="4629" y="1624"/>
                  </a:ln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8"/>
            <p:cNvSpPr/>
            <p:nvPr/>
          </p:nvSpPr>
          <p:spPr>
            <a:xfrm>
              <a:off x="2480500" y="2812575"/>
              <a:ext cx="67500" cy="114200"/>
            </a:xfrm>
            <a:custGeom>
              <a:avLst/>
              <a:gdLst/>
              <a:ahLst/>
              <a:cxnLst/>
              <a:rect l="l" t="t" r="r" b="b"/>
              <a:pathLst>
                <a:path w="2700" h="4568" extrusionOk="0">
                  <a:moveTo>
                    <a:pt x="569" y="1"/>
                  </a:moveTo>
                  <a:lnTo>
                    <a:pt x="0" y="4568"/>
                  </a:lnTo>
                  <a:lnTo>
                    <a:pt x="2700" y="272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8"/>
            <p:cNvSpPr/>
            <p:nvPr/>
          </p:nvSpPr>
          <p:spPr>
            <a:xfrm>
              <a:off x="2403350" y="2218375"/>
              <a:ext cx="143650" cy="198925"/>
            </a:xfrm>
            <a:custGeom>
              <a:avLst/>
              <a:gdLst/>
              <a:ahLst/>
              <a:cxnLst/>
              <a:rect l="l" t="t" r="r" b="b"/>
              <a:pathLst>
                <a:path w="5746" h="7957" extrusionOk="0">
                  <a:moveTo>
                    <a:pt x="3614" y="0"/>
                  </a:moveTo>
                  <a:lnTo>
                    <a:pt x="1" y="1401"/>
                  </a:lnTo>
                  <a:lnTo>
                    <a:pt x="3391" y="7957"/>
                  </a:lnTo>
                  <a:lnTo>
                    <a:pt x="5745" y="6942"/>
                  </a:lnTo>
                  <a:lnTo>
                    <a:pt x="361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8"/>
            <p:cNvSpPr/>
            <p:nvPr/>
          </p:nvSpPr>
          <p:spPr>
            <a:xfrm>
              <a:off x="1996900" y="2436050"/>
              <a:ext cx="212125" cy="222300"/>
            </a:xfrm>
            <a:custGeom>
              <a:avLst/>
              <a:gdLst/>
              <a:ahLst/>
              <a:cxnLst/>
              <a:rect l="l" t="t" r="r" b="b"/>
              <a:pathLst>
                <a:path w="8485" h="8892" extrusionOk="0">
                  <a:moveTo>
                    <a:pt x="3025" y="1"/>
                  </a:moveTo>
                  <a:lnTo>
                    <a:pt x="1" y="2071"/>
                  </a:lnTo>
                  <a:lnTo>
                    <a:pt x="5785" y="8891"/>
                  </a:lnTo>
                  <a:lnTo>
                    <a:pt x="8485" y="6760"/>
                  </a:lnTo>
                  <a:lnTo>
                    <a:pt x="302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8"/>
            <p:cNvSpPr/>
            <p:nvPr/>
          </p:nvSpPr>
          <p:spPr>
            <a:xfrm>
              <a:off x="1012475" y="3482900"/>
              <a:ext cx="399875" cy="387200"/>
            </a:xfrm>
            <a:custGeom>
              <a:avLst/>
              <a:gdLst/>
              <a:ahLst/>
              <a:cxnLst/>
              <a:rect l="l" t="t" r="r" b="b"/>
              <a:pathLst>
                <a:path w="15995" h="15488" extrusionOk="0">
                  <a:moveTo>
                    <a:pt x="2091" y="1"/>
                  </a:moveTo>
                  <a:lnTo>
                    <a:pt x="0" y="3147"/>
                  </a:lnTo>
                  <a:lnTo>
                    <a:pt x="15447" y="15488"/>
                  </a:lnTo>
                  <a:lnTo>
                    <a:pt x="15995" y="15163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8"/>
            <p:cNvSpPr/>
            <p:nvPr/>
          </p:nvSpPr>
          <p:spPr>
            <a:xfrm>
              <a:off x="1875125" y="2834400"/>
              <a:ext cx="613000" cy="789675"/>
            </a:xfrm>
            <a:custGeom>
              <a:avLst/>
              <a:gdLst/>
              <a:ahLst/>
              <a:cxnLst/>
              <a:rect l="l" t="t" r="r" b="b"/>
              <a:pathLst>
                <a:path w="24520" h="31587" extrusionOk="0">
                  <a:moveTo>
                    <a:pt x="11265" y="0"/>
                  </a:moveTo>
                  <a:lnTo>
                    <a:pt x="0" y="15427"/>
                  </a:lnTo>
                  <a:lnTo>
                    <a:pt x="13823" y="22247"/>
                  </a:lnTo>
                  <a:cubicBezTo>
                    <a:pt x="13823" y="22247"/>
                    <a:pt x="12057" y="24682"/>
                    <a:pt x="10656" y="27159"/>
                  </a:cubicBezTo>
                  <a:cubicBezTo>
                    <a:pt x="9362" y="29415"/>
                    <a:pt x="9617" y="31587"/>
                    <a:pt x="10656" y="31587"/>
                  </a:cubicBezTo>
                  <a:cubicBezTo>
                    <a:pt x="10757" y="31587"/>
                    <a:pt x="10866" y="31566"/>
                    <a:pt x="10981" y="31523"/>
                  </a:cubicBezTo>
                  <a:cubicBezTo>
                    <a:pt x="12280" y="31056"/>
                    <a:pt x="17862" y="26651"/>
                    <a:pt x="17862" y="26651"/>
                  </a:cubicBezTo>
                  <a:lnTo>
                    <a:pt x="24520" y="18877"/>
                  </a:lnTo>
                  <a:lnTo>
                    <a:pt x="1126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8"/>
            <p:cNvSpPr/>
            <p:nvPr/>
          </p:nvSpPr>
          <p:spPr>
            <a:xfrm>
              <a:off x="2149650" y="3482900"/>
              <a:ext cx="165450" cy="139575"/>
            </a:xfrm>
            <a:custGeom>
              <a:avLst/>
              <a:gdLst/>
              <a:ahLst/>
              <a:cxnLst/>
              <a:rect l="l" t="t" r="r" b="b"/>
              <a:pathLst>
                <a:path w="6618" h="5583" extrusionOk="0">
                  <a:moveTo>
                    <a:pt x="6374" y="1"/>
                  </a:moveTo>
                  <a:lnTo>
                    <a:pt x="0" y="5583"/>
                  </a:lnTo>
                  <a:cubicBezTo>
                    <a:pt x="1137" y="5177"/>
                    <a:pt x="5521" y="1787"/>
                    <a:pt x="6617" y="914"/>
                  </a:cubicBezTo>
                  <a:lnTo>
                    <a:pt x="63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8"/>
            <p:cNvSpPr/>
            <p:nvPr/>
          </p:nvSpPr>
          <p:spPr>
            <a:xfrm>
              <a:off x="2085200" y="2710575"/>
              <a:ext cx="78175" cy="234475"/>
            </a:xfrm>
            <a:custGeom>
              <a:avLst/>
              <a:gdLst/>
              <a:ahLst/>
              <a:cxnLst/>
              <a:rect l="l" t="t" r="r" b="b"/>
              <a:pathLst>
                <a:path w="3127" h="9379" extrusionOk="0">
                  <a:moveTo>
                    <a:pt x="1056" y="1"/>
                  </a:moveTo>
                  <a:lnTo>
                    <a:pt x="0" y="9378"/>
                  </a:lnTo>
                  <a:lnTo>
                    <a:pt x="3126" y="7917"/>
                  </a:lnTo>
                  <a:lnTo>
                    <a:pt x="105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8"/>
            <p:cNvSpPr/>
            <p:nvPr/>
          </p:nvSpPr>
          <p:spPr>
            <a:xfrm>
              <a:off x="2274225" y="3170325"/>
              <a:ext cx="378825" cy="364075"/>
            </a:xfrm>
            <a:custGeom>
              <a:avLst/>
              <a:gdLst/>
              <a:ahLst/>
              <a:cxnLst/>
              <a:rect l="l" t="t" r="r" b="b"/>
              <a:pathLst>
                <a:path w="15153" h="14563" extrusionOk="0">
                  <a:moveTo>
                    <a:pt x="10728" y="0"/>
                  </a:moveTo>
                  <a:cubicBezTo>
                    <a:pt x="10728" y="0"/>
                    <a:pt x="2182" y="4364"/>
                    <a:pt x="1127" y="6617"/>
                  </a:cubicBezTo>
                  <a:cubicBezTo>
                    <a:pt x="124" y="8758"/>
                    <a:pt x="1" y="14563"/>
                    <a:pt x="1871" y="14563"/>
                  </a:cubicBezTo>
                  <a:cubicBezTo>
                    <a:pt x="1969" y="14563"/>
                    <a:pt x="2073" y="14547"/>
                    <a:pt x="2182" y="14513"/>
                  </a:cubicBezTo>
                  <a:cubicBezTo>
                    <a:pt x="4374" y="13823"/>
                    <a:pt x="15152" y="3715"/>
                    <a:pt x="15152" y="3715"/>
                  </a:cubicBezTo>
                  <a:lnTo>
                    <a:pt x="14016" y="1259"/>
                  </a:lnTo>
                  <a:lnTo>
                    <a:pt x="107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8"/>
            <p:cNvSpPr/>
            <p:nvPr/>
          </p:nvSpPr>
          <p:spPr>
            <a:xfrm>
              <a:off x="2448525" y="2879050"/>
              <a:ext cx="225825" cy="307025"/>
            </a:xfrm>
            <a:custGeom>
              <a:avLst/>
              <a:gdLst/>
              <a:ahLst/>
              <a:cxnLst/>
              <a:rect l="l" t="t" r="r" b="b"/>
              <a:pathLst>
                <a:path w="9033" h="12281" extrusionOk="0">
                  <a:moveTo>
                    <a:pt x="4364" y="1"/>
                  </a:moveTo>
                  <a:lnTo>
                    <a:pt x="0" y="610"/>
                  </a:lnTo>
                  <a:lnTo>
                    <a:pt x="3735" y="10718"/>
                  </a:lnTo>
                  <a:lnTo>
                    <a:pt x="7511" y="12281"/>
                  </a:lnTo>
                  <a:lnTo>
                    <a:pt x="9033" y="11266"/>
                  </a:lnTo>
                  <a:lnTo>
                    <a:pt x="43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8"/>
            <p:cNvSpPr/>
            <p:nvPr/>
          </p:nvSpPr>
          <p:spPr>
            <a:xfrm>
              <a:off x="2569800" y="2920150"/>
              <a:ext cx="104550" cy="250200"/>
            </a:xfrm>
            <a:custGeom>
              <a:avLst/>
              <a:gdLst/>
              <a:ahLst/>
              <a:cxnLst/>
              <a:rect l="l" t="t" r="r" b="b"/>
              <a:pathLst>
                <a:path w="4182" h="10008" extrusionOk="0">
                  <a:moveTo>
                    <a:pt x="1" y="1"/>
                  </a:moveTo>
                  <a:lnTo>
                    <a:pt x="3614" y="10007"/>
                  </a:lnTo>
                  <a:lnTo>
                    <a:pt x="4182" y="9622"/>
                  </a:lnTo>
                  <a:lnTo>
                    <a:pt x="18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8"/>
            <p:cNvSpPr/>
            <p:nvPr/>
          </p:nvSpPr>
          <p:spPr>
            <a:xfrm>
              <a:off x="2409950" y="2812575"/>
              <a:ext cx="168000" cy="168000"/>
            </a:xfrm>
            <a:custGeom>
              <a:avLst/>
              <a:gdLst/>
              <a:ahLst/>
              <a:cxnLst/>
              <a:rect l="l" t="t" r="r" b="b"/>
              <a:pathLst>
                <a:path w="6720" h="6720" extrusionOk="0">
                  <a:moveTo>
                    <a:pt x="3350" y="1"/>
                  </a:moveTo>
                  <a:cubicBezTo>
                    <a:pt x="1503" y="1"/>
                    <a:pt x="1" y="1503"/>
                    <a:pt x="1" y="3370"/>
                  </a:cubicBezTo>
                  <a:cubicBezTo>
                    <a:pt x="1" y="5217"/>
                    <a:pt x="1503" y="6719"/>
                    <a:pt x="3350" y="6719"/>
                  </a:cubicBezTo>
                  <a:cubicBezTo>
                    <a:pt x="5217" y="6719"/>
                    <a:pt x="6719" y="5217"/>
                    <a:pt x="6719" y="3370"/>
                  </a:cubicBezTo>
                  <a:cubicBezTo>
                    <a:pt x="6719" y="1503"/>
                    <a:pt x="5217" y="1"/>
                    <a:pt x="33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8"/>
            <p:cNvSpPr/>
            <p:nvPr/>
          </p:nvSpPr>
          <p:spPr>
            <a:xfrm>
              <a:off x="2491150" y="2812575"/>
              <a:ext cx="86800" cy="122325"/>
            </a:xfrm>
            <a:custGeom>
              <a:avLst/>
              <a:gdLst/>
              <a:ahLst/>
              <a:cxnLst/>
              <a:rect l="l" t="t" r="r" b="b"/>
              <a:pathLst>
                <a:path w="3472" h="4893" extrusionOk="0">
                  <a:moveTo>
                    <a:pt x="102" y="1"/>
                  </a:moveTo>
                  <a:cubicBezTo>
                    <a:pt x="61" y="1"/>
                    <a:pt x="41" y="21"/>
                    <a:pt x="0" y="21"/>
                  </a:cubicBezTo>
                  <a:cubicBezTo>
                    <a:pt x="1827" y="589"/>
                    <a:pt x="3147" y="2294"/>
                    <a:pt x="3147" y="4304"/>
                  </a:cubicBezTo>
                  <a:cubicBezTo>
                    <a:pt x="3147" y="4507"/>
                    <a:pt x="3126" y="4689"/>
                    <a:pt x="3106" y="4892"/>
                  </a:cubicBezTo>
                  <a:cubicBezTo>
                    <a:pt x="3329" y="4426"/>
                    <a:pt x="3471" y="3918"/>
                    <a:pt x="3471" y="3370"/>
                  </a:cubicBezTo>
                  <a:cubicBezTo>
                    <a:pt x="3471" y="1503"/>
                    <a:pt x="1949" y="1"/>
                    <a:pt x="1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8"/>
            <p:cNvSpPr/>
            <p:nvPr/>
          </p:nvSpPr>
          <p:spPr>
            <a:xfrm>
              <a:off x="2468825" y="3032800"/>
              <a:ext cx="112175" cy="124875"/>
            </a:xfrm>
            <a:custGeom>
              <a:avLst/>
              <a:gdLst/>
              <a:ahLst/>
              <a:cxnLst/>
              <a:rect l="l" t="t" r="r" b="b"/>
              <a:pathLst>
                <a:path w="4487" h="4995" extrusionOk="0">
                  <a:moveTo>
                    <a:pt x="995" y="1"/>
                  </a:moveTo>
                  <a:lnTo>
                    <a:pt x="0" y="2031"/>
                  </a:lnTo>
                  <a:lnTo>
                    <a:pt x="3471" y="4994"/>
                  </a:lnTo>
                  <a:lnTo>
                    <a:pt x="4486" y="2254"/>
                  </a:lnTo>
                  <a:lnTo>
                    <a:pt x="9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8"/>
            <p:cNvSpPr/>
            <p:nvPr/>
          </p:nvSpPr>
          <p:spPr>
            <a:xfrm>
              <a:off x="2241375" y="3068325"/>
              <a:ext cx="320675" cy="284350"/>
            </a:xfrm>
            <a:custGeom>
              <a:avLst/>
              <a:gdLst/>
              <a:ahLst/>
              <a:cxnLst/>
              <a:rect l="l" t="t" r="r" b="b"/>
              <a:pathLst>
                <a:path w="12827" h="11374" extrusionOk="0">
                  <a:moveTo>
                    <a:pt x="9078" y="1"/>
                  </a:moveTo>
                  <a:cubicBezTo>
                    <a:pt x="9078" y="1"/>
                    <a:pt x="1974" y="3187"/>
                    <a:pt x="918" y="5968"/>
                  </a:cubicBezTo>
                  <a:cubicBezTo>
                    <a:pt x="1" y="8323"/>
                    <a:pt x="974" y="11373"/>
                    <a:pt x="2250" y="11373"/>
                  </a:cubicBezTo>
                  <a:cubicBezTo>
                    <a:pt x="2470" y="11373"/>
                    <a:pt x="2698" y="11283"/>
                    <a:pt x="2928" y="11083"/>
                  </a:cubicBezTo>
                  <a:cubicBezTo>
                    <a:pt x="4494" y="9758"/>
                    <a:pt x="12115" y="4383"/>
                    <a:pt x="12557" y="4383"/>
                  </a:cubicBezTo>
                  <a:cubicBezTo>
                    <a:pt x="12562" y="4383"/>
                    <a:pt x="12566" y="4384"/>
                    <a:pt x="12569" y="4385"/>
                  </a:cubicBezTo>
                  <a:cubicBezTo>
                    <a:pt x="12576" y="4387"/>
                    <a:pt x="12583" y="4389"/>
                    <a:pt x="12589" y="4389"/>
                  </a:cubicBezTo>
                  <a:cubicBezTo>
                    <a:pt x="12826" y="4389"/>
                    <a:pt x="12285" y="2457"/>
                    <a:pt x="12285" y="2457"/>
                  </a:cubicBezTo>
                  <a:lnTo>
                    <a:pt x="907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8"/>
            <p:cNvSpPr/>
            <p:nvPr/>
          </p:nvSpPr>
          <p:spPr>
            <a:xfrm>
              <a:off x="2127325" y="3042950"/>
              <a:ext cx="143625" cy="232950"/>
            </a:xfrm>
            <a:custGeom>
              <a:avLst/>
              <a:gdLst/>
              <a:ahLst/>
              <a:cxnLst/>
              <a:rect l="l" t="t" r="r" b="b"/>
              <a:pathLst>
                <a:path w="5745" h="9318" extrusionOk="0">
                  <a:moveTo>
                    <a:pt x="1624" y="1"/>
                  </a:moveTo>
                  <a:lnTo>
                    <a:pt x="0" y="1016"/>
                  </a:lnTo>
                  <a:lnTo>
                    <a:pt x="3512" y="9317"/>
                  </a:lnTo>
                  <a:lnTo>
                    <a:pt x="5744" y="8018"/>
                  </a:lnTo>
                  <a:lnTo>
                    <a:pt x="16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8"/>
            <p:cNvSpPr/>
            <p:nvPr/>
          </p:nvSpPr>
          <p:spPr>
            <a:xfrm>
              <a:off x="2457150" y="2908475"/>
              <a:ext cx="146675" cy="203000"/>
            </a:xfrm>
            <a:custGeom>
              <a:avLst/>
              <a:gdLst/>
              <a:ahLst/>
              <a:cxnLst/>
              <a:rect l="l" t="t" r="r" b="b"/>
              <a:pathLst>
                <a:path w="5867" h="8120" extrusionOk="0">
                  <a:moveTo>
                    <a:pt x="2213" y="1"/>
                  </a:moveTo>
                  <a:lnTo>
                    <a:pt x="1" y="1645"/>
                  </a:lnTo>
                  <a:lnTo>
                    <a:pt x="447" y="6395"/>
                  </a:lnTo>
                  <a:lnTo>
                    <a:pt x="3938" y="8120"/>
                  </a:lnTo>
                  <a:lnTo>
                    <a:pt x="5867" y="6395"/>
                  </a:lnTo>
                  <a:lnTo>
                    <a:pt x="4628" y="1401"/>
                  </a:lnTo>
                  <a:lnTo>
                    <a:pt x="221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8"/>
            <p:cNvSpPr/>
            <p:nvPr/>
          </p:nvSpPr>
          <p:spPr>
            <a:xfrm>
              <a:off x="2103975" y="2658325"/>
              <a:ext cx="396850" cy="351675"/>
            </a:xfrm>
            <a:custGeom>
              <a:avLst/>
              <a:gdLst/>
              <a:ahLst/>
              <a:cxnLst/>
              <a:rect l="l" t="t" r="r" b="b"/>
              <a:pathLst>
                <a:path w="15874" h="14067" extrusionOk="0">
                  <a:moveTo>
                    <a:pt x="0" y="0"/>
                  </a:moveTo>
                  <a:lnTo>
                    <a:pt x="1502" y="10311"/>
                  </a:lnTo>
                  <a:lnTo>
                    <a:pt x="10961" y="14066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8"/>
            <p:cNvSpPr/>
            <p:nvPr/>
          </p:nvSpPr>
          <p:spPr>
            <a:xfrm>
              <a:off x="2103975" y="2658325"/>
              <a:ext cx="396850" cy="231925"/>
            </a:xfrm>
            <a:custGeom>
              <a:avLst/>
              <a:gdLst/>
              <a:ahLst/>
              <a:cxnLst/>
              <a:rect l="l" t="t" r="r" b="b"/>
              <a:pathLst>
                <a:path w="15874" h="9277" extrusionOk="0">
                  <a:moveTo>
                    <a:pt x="0" y="0"/>
                  </a:moveTo>
                  <a:lnTo>
                    <a:pt x="305" y="2091"/>
                  </a:lnTo>
                  <a:lnTo>
                    <a:pt x="14594" y="6780"/>
                  </a:lnTo>
                  <a:lnTo>
                    <a:pt x="15873" y="9276"/>
                  </a:lnTo>
                  <a:lnTo>
                    <a:pt x="15589" y="56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8"/>
            <p:cNvSpPr/>
            <p:nvPr/>
          </p:nvSpPr>
          <p:spPr>
            <a:xfrm>
              <a:off x="2128325" y="2827800"/>
              <a:ext cx="303475" cy="182200"/>
            </a:xfrm>
            <a:custGeom>
              <a:avLst/>
              <a:gdLst/>
              <a:ahLst/>
              <a:cxnLst/>
              <a:rect l="l" t="t" r="r" b="b"/>
              <a:pathLst>
                <a:path w="12139" h="7288" extrusionOk="0">
                  <a:moveTo>
                    <a:pt x="1" y="1"/>
                  </a:moveTo>
                  <a:lnTo>
                    <a:pt x="528" y="3532"/>
                  </a:lnTo>
                  <a:lnTo>
                    <a:pt x="9987" y="7287"/>
                  </a:lnTo>
                  <a:lnTo>
                    <a:pt x="12139" y="53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8"/>
            <p:cNvSpPr/>
            <p:nvPr/>
          </p:nvSpPr>
          <p:spPr>
            <a:xfrm>
              <a:off x="1742675" y="2677100"/>
              <a:ext cx="369950" cy="586100"/>
            </a:xfrm>
            <a:custGeom>
              <a:avLst/>
              <a:gdLst/>
              <a:ahLst/>
              <a:cxnLst/>
              <a:rect l="l" t="t" r="r" b="b"/>
              <a:pathLst>
                <a:path w="14798" h="23444" extrusionOk="0">
                  <a:moveTo>
                    <a:pt x="14797" y="0"/>
                  </a:moveTo>
                  <a:lnTo>
                    <a:pt x="0" y="13803"/>
                  </a:lnTo>
                  <a:lnTo>
                    <a:pt x="3126" y="23444"/>
                  </a:lnTo>
                  <a:lnTo>
                    <a:pt x="7511" y="21922"/>
                  </a:lnTo>
                  <a:lnTo>
                    <a:pt x="14757" y="10250"/>
                  </a:lnTo>
                  <a:lnTo>
                    <a:pt x="147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8"/>
            <p:cNvSpPr/>
            <p:nvPr/>
          </p:nvSpPr>
          <p:spPr>
            <a:xfrm>
              <a:off x="1803050" y="2812575"/>
              <a:ext cx="308550" cy="450625"/>
            </a:xfrm>
            <a:custGeom>
              <a:avLst/>
              <a:gdLst/>
              <a:ahLst/>
              <a:cxnLst/>
              <a:rect l="l" t="t" r="r" b="b"/>
              <a:pathLst>
                <a:path w="12342" h="18025" extrusionOk="0">
                  <a:moveTo>
                    <a:pt x="12342" y="1"/>
                  </a:moveTo>
                  <a:lnTo>
                    <a:pt x="1" y="15873"/>
                  </a:lnTo>
                  <a:lnTo>
                    <a:pt x="711" y="18025"/>
                  </a:lnTo>
                  <a:lnTo>
                    <a:pt x="5096" y="16503"/>
                  </a:lnTo>
                  <a:lnTo>
                    <a:pt x="12342" y="4831"/>
                  </a:lnTo>
                  <a:lnTo>
                    <a:pt x="1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8"/>
            <p:cNvSpPr/>
            <p:nvPr/>
          </p:nvSpPr>
          <p:spPr>
            <a:xfrm>
              <a:off x="1609225" y="2745100"/>
              <a:ext cx="220750" cy="260850"/>
            </a:xfrm>
            <a:custGeom>
              <a:avLst/>
              <a:gdLst/>
              <a:ahLst/>
              <a:cxnLst/>
              <a:rect l="l" t="t" r="r" b="b"/>
              <a:pathLst>
                <a:path w="8830" h="10434" extrusionOk="0">
                  <a:moveTo>
                    <a:pt x="2619" y="0"/>
                  </a:moveTo>
                  <a:lnTo>
                    <a:pt x="0" y="3552"/>
                  </a:lnTo>
                  <a:lnTo>
                    <a:pt x="8282" y="10433"/>
                  </a:lnTo>
                  <a:lnTo>
                    <a:pt x="8830" y="9804"/>
                  </a:lnTo>
                  <a:lnTo>
                    <a:pt x="26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8"/>
            <p:cNvSpPr/>
            <p:nvPr/>
          </p:nvSpPr>
          <p:spPr>
            <a:xfrm>
              <a:off x="411650" y="3545825"/>
              <a:ext cx="987000" cy="1167150"/>
            </a:xfrm>
            <a:custGeom>
              <a:avLst/>
              <a:gdLst/>
              <a:ahLst/>
              <a:cxnLst/>
              <a:rect l="l" t="t" r="r" b="b"/>
              <a:pathLst>
                <a:path w="39480" h="46686" extrusionOk="0">
                  <a:moveTo>
                    <a:pt x="23242" y="1"/>
                  </a:moveTo>
                  <a:lnTo>
                    <a:pt x="1" y="35176"/>
                  </a:lnTo>
                  <a:lnTo>
                    <a:pt x="31462" y="46685"/>
                  </a:lnTo>
                  <a:lnTo>
                    <a:pt x="39480" y="12971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8"/>
            <p:cNvSpPr/>
            <p:nvPr/>
          </p:nvSpPr>
          <p:spPr>
            <a:xfrm>
              <a:off x="1038350" y="2851750"/>
              <a:ext cx="958575" cy="1010250"/>
            </a:xfrm>
            <a:custGeom>
              <a:avLst/>
              <a:gdLst/>
              <a:ahLst/>
              <a:cxnLst/>
              <a:rect l="l" t="t" r="r" b="b"/>
              <a:pathLst>
                <a:path w="38343" h="40410" extrusionOk="0">
                  <a:moveTo>
                    <a:pt x="20910" y="0"/>
                  </a:moveTo>
                  <a:cubicBezTo>
                    <a:pt x="20694" y="0"/>
                    <a:pt x="20501" y="24"/>
                    <a:pt x="20339" y="78"/>
                  </a:cubicBezTo>
                  <a:cubicBezTo>
                    <a:pt x="18816" y="606"/>
                    <a:pt x="17071" y="1275"/>
                    <a:pt x="16665" y="1742"/>
                  </a:cubicBezTo>
                  <a:cubicBezTo>
                    <a:pt x="15893" y="2574"/>
                    <a:pt x="15731" y="4949"/>
                    <a:pt x="14412" y="6634"/>
                  </a:cubicBezTo>
                  <a:cubicBezTo>
                    <a:pt x="13092" y="8339"/>
                    <a:pt x="0" y="24232"/>
                    <a:pt x="0" y="24232"/>
                  </a:cubicBezTo>
                  <a:lnTo>
                    <a:pt x="427" y="28210"/>
                  </a:lnTo>
                  <a:lnTo>
                    <a:pt x="14960" y="40409"/>
                  </a:lnTo>
                  <a:cubicBezTo>
                    <a:pt x="14960" y="40409"/>
                    <a:pt x="31543" y="35091"/>
                    <a:pt x="34588" y="31925"/>
                  </a:cubicBezTo>
                  <a:cubicBezTo>
                    <a:pt x="37632" y="28779"/>
                    <a:pt x="38343" y="24557"/>
                    <a:pt x="38343" y="24557"/>
                  </a:cubicBezTo>
                  <a:lnTo>
                    <a:pt x="32680" y="13555"/>
                  </a:lnTo>
                  <a:lnTo>
                    <a:pt x="31989" y="6898"/>
                  </a:lnTo>
                  <a:lnTo>
                    <a:pt x="25210" y="1255"/>
                  </a:lnTo>
                  <a:cubicBezTo>
                    <a:pt x="25210" y="1255"/>
                    <a:pt x="22480" y="0"/>
                    <a:pt x="209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8"/>
            <p:cNvSpPr/>
            <p:nvPr/>
          </p:nvSpPr>
          <p:spPr>
            <a:xfrm>
              <a:off x="1299175" y="3440950"/>
              <a:ext cx="697750" cy="400750"/>
            </a:xfrm>
            <a:custGeom>
              <a:avLst/>
              <a:gdLst/>
              <a:ahLst/>
              <a:cxnLst/>
              <a:rect l="l" t="t" r="r" b="b"/>
              <a:pathLst>
                <a:path w="27910" h="16030" extrusionOk="0">
                  <a:moveTo>
                    <a:pt x="2935" y="1"/>
                  </a:moveTo>
                  <a:cubicBezTo>
                    <a:pt x="2147" y="1"/>
                    <a:pt x="1543" y="867"/>
                    <a:pt x="1543" y="867"/>
                  </a:cubicBezTo>
                  <a:cubicBezTo>
                    <a:pt x="0" y="10305"/>
                    <a:pt x="6069" y="15238"/>
                    <a:pt x="6942" y="16029"/>
                  </a:cubicBezTo>
                  <a:cubicBezTo>
                    <a:pt x="11671" y="14426"/>
                    <a:pt x="21841" y="10772"/>
                    <a:pt x="24155" y="8357"/>
                  </a:cubicBezTo>
                  <a:cubicBezTo>
                    <a:pt x="27199" y="5211"/>
                    <a:pt x="27910" y="989"/>
                    <a:pt x="27910" y="989"/>
                  </a:cubicBezTo>
                  <a:lnTo>
                    <a:pt x="27605" y="380"/>
                  </a:lnTo>
                  <a:lnTo>
                    <a:pt x="20379" y="3424"/>
                  </a:lnTo>
                  <a:cubicBezTo>
                    <a:pt x="20379" y="3424"/>
                    <a:pt x="16034" y="1233"/>
                    <a:pt x="12989" y="1233"/>
                  </a:cubicBezTo>
                  <a:cubicBezTo>
                    <a:pt x="12113" y="1233"/>
                    <a:pt x="11345" y="1415"/>
                    <a:pt x="10819" y="1882"/>
                  </a:cubicBezTo>
                  <a:cubicBezTo>
                    <a:pt x="9940" y="2669"/>
                    <a:pt x="8969" y="2999"/>
                    <a:pt x="8031" y="2999"/>
                  </a:cubicBezTo>
                  <a:cubicBezTo>
                    <a:pt x="6477" y="2999"/>
                    <a:pt x="5012" y="2094"/>
                    <a:pt x="4202" y="867"/>
                  </a:cubicBezTo>
                  <a:cubicBezTo>
                    <a:pt x="3769" y="217"/>
                    <a:pt x="3329" y="1"/>
                    <a:pt x="29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8"/>
            <p:cNvSpPr/>
            <p:nvPr/>
          </p:nvSpPr>
          <p:spPr>
            <a:xfrm>
              <a:off x="1187525" y="3150525"/>
              <a:ext cx="162425" cy="180675"/>
            </a:xfrm>
            <a:custGeom>
              <a:avLst/>
              <a:gdLst/>
              <a:ahLst/>
              <a:cxnLst/>
              <a:rect l="l" t="t" r="r" b="b"/>
              <a:pathLst>
                <a:path w="6497" h="7227" extrusionOk="0">
                  <a:moveTo>
                    <a:pt x="6435" y="1"/>
                  </a:moveTo>
                  <a:cubicBezTo>
                    <a:pt x="6435" y="1"/>
                    <a:pt x="6029" y="1665"/>
                    <a:pt x="3959" y="4060"/>
                  </a:cubicBezTo>
                  <a:cubicBezTo>
                    <a:pt x="1868" y="6435"/>
                    <a:pt x="1" y="7227"/>
                    <a:pt x="1" y="7227"/>
                  </a:cubicBezTo>
                  <a:cubicBezTo>
                    <a:pt x="1" y="7227"/>
                    <a:pt x="3046" y="6740"/>
                    <a:pt x="4771" y="4466"/>
                  </a:cubicBezTo>
                  <a:cubicBezTo>
                    <a:pt x="6496" y="2213"/>
                    <a:pt x="6435" y="1"/>
                    <a:pt x="64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8"/>
            <p:cNvSpPr/>
            <p:nvPr/>
          </p:nvSpPr>
          <p:spPr>
            <a:xfrm>
              <a:off x="1821325" y="3009975"/>
              <a:ext cx="33000" cy="171025"/>
            </a:xfrm>
            <a:custGeom>
              <a:avLst/>
              <a:gdLst/>
              <a:ahLst/>
              <a:cxnLst/>
              <a:rect l="l" t="t" r="r" b="b"/>
              <a:pathLst>
                <a:path w="1320" h="6841" extrusionOk="0">
                  <a:moveTo>
                    <a:pt x="1" y="0"/>
                  </a:moveTo>
                  <a:lnTo>
                    <a:pt x="346" y="1502"/>
                  </a:lnTo>
                  <a:lnTo>
                    <a:pt x="589" y="6699"/>
                  </a:lnTo>
                  <a:lnTo>
                    <a:pt x="1320" y="6841"/>
                  </a:lnTo>
                  <a:lnTo>
                    <a:pt x="1320" y="6841"/>
                  </a:lnTo>
                  <a:lnTo>
                    <a:pt x="670" y="56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/>
            <p:cNvSpPr/>
            <p:nvPr/>
          </p:nvSpPr>
          <p:spPr>
            <a:xfrm>
              <a:off x="1442275" y="3649850"/>
              <a:ext cx="460775" cy="191850"/>
            </a:xfrm>
            <a:custGeom>
              <a:avLst/>
              <a:gdLst/>
              <a:ahLst/>
              <a:cxnLst/>
              <a:rect l="l" t="t" r="r" b="b"/>
              <a:pathLst>
                <a:path w="18431" h="7674" extrusionOk="0">
                  <a:moveTo>
                    <a:pt x="18431" y="1"/>
                  </a:moveTo>
                  <a:lnTo>
                    <a:pt x="18431" y="1"/>
                  </a:lnTo>
                  <a:cubicBezTo>
                    <a:pt x="18430" y="1"/>
                    <a:pt x="14310" y="2152"/>
                    <a:pt x="9926" y="3776"/>
                  </a:cubicBezTo>
                  <a:cubicBezTo>
                    <a:pt x="5521" y="5420"/>
                    <a:pt x="0" y="6435"/>
                    <a:pt x="0" y="6435"/>
                  </a:cubicBezTo>
                  <a:lnTo>
                    <a:pt x="1218" y="7673"/>
                  </a:lnTo>
                  <a:cubicBezTo>
                    <a:pt x="5947" y="6070"/>
                    <a:pt x="16117" y="2416"/>
                    <a:pt x="184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/>
            <p:cNvSpPr/>
            <p:nvPr/>
          </p:nvSpPr>
          <p:spPr>
            <a:xfrm>
              <a:off x="1130700" y="3093200"/>
              <a:ext cx="207050" cy="252225"/>
            </a:xfrm>
            <a:custGeom>
              <a:avLst/>
              <a:gdLst/>
              <a:ahLst/>
              <a:cxnLst/>
              <a:rect l="l" t="t" r="r" b="b"/>
              <a:pathLst>
                <a:path w="8282" h="10089" extrusionOk="0">
                  <a:moveTo>
                    <a:pt x="8282" y="0"/>
                  </a:moveTo>
                  <a:cubicBezTo>
                    <a:pt x="5988" y="2801"/>
                    <a:pt x="2578" y="6942"/>
                    <a:pt x="1" y="10088"/>
                  </a:cubicBezTo>
                  <a:lnTo>
                    <a:pt x="1218" y="10088"/>
                  </a:lnTo>
                  <a:lnTo>
                    <a:pt x="8282" y="1604"/>
                  </a:lnTo>
                  <a:lnTo>
                    <a:pt x="8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/>
            <p:cNvSpPr/>
            <p:nvPr/>
          </p:nvSpPr>
          <p:spPr>
            <a:xfrm>
              <a:off x="1674675" y="3399175"/>
              <a:ext cx="322250" cy="255225"/>
            </a:xfrm>
            <a:custGeom>
              <a:avLst/>
              <a:gdLst/>
              <a:ahLst/>
              <a:cxnLst/>
              <a:rect l="l" t="t" r="r" b="b"/>
              <a:pathLst>
                <a:path w="12890" h="10209" extrusionOk="0">
                  <a:moveTo>
                    <a:pt x="11509" y="1"/>
                  </a:moveTo>
                  <a:lnTo>
                    <a:pt x="1" y="9987"/>
                  </a:lnTo>
                  <a:cubicBezTo>
                    <a:pt x="1" y="9987"/>
                    <a:pt x="1571" y="10209"/>
                    <a:pt x="3775" y="10209"/>
                  </a:cubicBezTo>
                  <a:cubicBezTo>
                    <a:pt x="5460" y="10209"/>
                    <a:pt x="7515" y="10079"/>
                    <a:pt x="9520" y="9622"/>
                  </a:cubicBezTo>
                  <a:cubicBezTo>
                    <a:pt x="12240" y="6516"/>
                    <a:pt x="12890" y="2660"/>
                    <a:pt x="12890" y="2660"/>
                  </a:cubicBezTo>
                  <a:lnTo>
                    <a:pt x="1150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/>
            <p:cNvSpPr/>
            <p:nvPr/>
          </p:nvSpPr>
          <p:spPr>
            <a:xfrm>
              <a:off x="1674675" y="2483750"/>
              <a:ext cx="466875" cy="506450"/>
            </a:xfrm>
            <a:custGeom>
              <a:avLst/>
              <a:gdLst/>
              <a:ahLst/>
              <a:cxnLst/>
              <a:rect l="l" t="t" r="r" b="b"/>
              <a:pathLst>
                <a:path w="18675" h="20258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6212" y="20258"/>
                  </a:lnTo>
                  <a:lnTo>
                    <a:pt x="7511" y="20258"/>
                  </a:lnTo>
                  <a:lnTo>
                    <a:pt x="18674" y="7734"/>
                  </a:lnTo>
                  <a:lnTo>
                    <a:pt x="18674" y="5035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/>
            <p:cNvSpPr/>
            <p:nvPr/>
          </p:nvSpPr>
          <p:spPr>
            <a:xfrm>
              <a:off x="2062350" y="2248825"/>
              <a:ext cx="431350" cy="358275"/>
            </a:xfrm>
            <a:custGeom>
              <a:avLst/>
              <a:gdLst/>
              <a:ahLst/>
              <a:cxnLst/>
              <a:rect l="l" t="t" r="r" b="b"/>
              <a:pathLst>
                <a:path w="17254" h="14331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4000" y="13924"/>
                  </a:lnTo>
                  <a:lnTo>
                    <a:pt x="6374" y="14330"/>
                  </a:lnTo>
                  <a:lnTo>
                    <a:pt x="16970" y="7165"/>
                  </a:lnTo>
                  <a:lnTo>
                    <a:pt x="17254" y="4689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8"/>
            <p:cNvSpPr/>
            <p:nvPr/>
          </p:nvSpPr>
          <p:spPr>
            <a:xfrm>
              <a:off x="2457150" y="2156650"/>
              <a:ext cx="367575" cy="240350"/>
            </a:xfrm>
            <a:custGeom>
              <a:avLst/>
              <a:gdLst/>
              <a:ahLst/>
              <a:cxnLst/>
              <a:rect l="l" t="t" r="r" b="b"/>
              <a:pathLst>
                <a:path w="14703" h="9614" extrusionOk="0">
                  <a:moveTo>
                    <a:pt x="12878" y="1"/>
                  </a:moveTo>
                  <a:cubicBezTo>
                    <a:pt x="12768" y="1"/>
                    <a:pt x="12657" y="11"/>
                    <a:pt x="12544" y="33"/>
                  </a:cubicBezTo>
                  <a:lnTo>
                    <a:pt x="1807" y="2104"/>
                  </a:lnTo>
                  <a:lnTo>
                    <a:pt x="1" y="3971"/>
                  </a:lnTo>
                  <a:lnTo>
                    <a:pt x="2132" y="8254"/>
                  </a:lnTo>
                  <a:lnTo>
                    <a:pt x="3837" y="9614"/>
                  </a:lnTo>
                  <a:lnTo>
                    <a:pt x="9967" y="7564"/>
                  </a:lnTo>
                  <a:cubicBezTo>
                    <a:pt x="12463" y="6732"/>
                    <a:pt x="14249" y="4540"/>
                    <a:pt x="14574" y="1921"/>
                  </a:cubicBezTo>
                  <a:cubicBezTo>
                    <a:pt x="14702" y="879"/>
                    <a:pt x="13874" y="1"/>
                    <a:pt x="128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8"/>
            <p:cNvSpPr/>
            <p:nvPr/>
          </p:nvSpPr>
          <p:spPr>
            <a:xfrm>
              <a:off x="1630525" y="3068325"/>
              <a:ext cx="600325" cy="554150"/>
            </a:xfrm>
            <a:custGeom>
              <a:avLst/>
              <a:gdLst/>
              <a:ahLst/>
              <a:cxnLst/>
              <a:rect l="l" t="t" r="r" b="b"/>
              <a:pathLst>
                <a:path w="24013" h="22166" extrusionOk="0">
                  <a:moveTo>
                    <a:pt x="19202" y="1"/>
                  </a:moveTo>
                  <a:lnTo>
                    <a:pt x="1" y="10068"/>
                  </a:lnTo>
                  <a:lnTo>
                    <a:pt x="6841" y="22166"/>
                  </a:lnTo>
                  <a:cubicBezTo>
                    <a:pt x="6841" y="22166"/>
                    <a:pt x="23628" y="8728"/>
                    <a:pt x="23728" y="8728"/>
                  </a:cubicBezTo>
                  <a:cubicBezTo>
                    <a:pt x="23728" y="8728"/>
                    <a:pt x="23729" y="8728"/>
                    <a:pt x="23729" y="8729"/>
                  </a:cubicBezTo>
                  <a:cubicBezTo>
                    <a:pt x="23729" y="8730"/>
                    <a:pt x="23729" y="8731"/>
                    <a:pt x="23729" y="8731"/>
                  </a:cubicBezTo>
                  <a:cubicBezTo>
                    <a:pt x="23741" y="8731"/>
                    <a:pt x="24013" y="6942"/>
                    <a:pt x="24013" y="6942"/>
                  </a:cubicBezTo>
                  <a:lnTo>
                    <a:pt x="204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8"/>
            <p:cNvSpPr/>
            <p:nvPr/>
          </p:nvSpPr>
          <p:spPr>
            <a:xfrm>
              <a:off x="2167900" y="2926925"/>
              <a:ext cx="374025" cy="324100"/>
            </a:xfrm>
            <a:custGeom>
              <a:avLst/>
              <a:gdLst/>
              <a:ahLst/>
              <a:cxnLst/>
              <a:rect l="l" t="t" r="r" b="b"/>
              <a:pathLst>
                <a:path w="14961" h="12964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lnTo>
                    <a:pt x="3066" y="12071"/>
                  </a:lnTo>
                  <a:lnTo>
                    <a:pt x="4629" y="12964"/>
                  </a:lnTo>
                  <a:cubicBezTo>
                    <a:pt x="4629" y="12964"/>
                    <a:pt x="10332" y="8803"/>
                    <a:pt x="11916" y="7098"/>
                  </a:cubicBezTo>
                  <a:cubicBezTo>
                    <a:pt x="13479" y="5413"/>
                    <a:pt x="14960" y="2084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8"/>
            <p:cNvSpPr/>
            <p:nvPr/>
          </p:nvSpPr>
          <p:spPr>
            <a:xfrm>
              <a:off x="1742675" y="2998300"/>
              <a:ext cx="770825" cy="624175"/>
            </a:xfrm>
            <a:custGeom>
              <a:avLst/>
              <a:gdLst/>
              <a:ahLst/>
              <a:cxnLst/>
              <a:rect l="l" t="t" r="r" b="b"/>
              <a:pathLst>
                <a:path w="30833" h="24967" extrusionOk="0">
                  <a:moveTo>
                    <a:pt x="30772" y="1"/>
                  </a:moveTo>
                  <a:lnTo>
                    <a:pt x="30772" y="1"/>
                  </a:lnTo>
                  <a:cubicBezTo>
                    <a:pt x="30163" y="1198"/>
                    <a:pt x="28965" y="3086"/>
                    <a:pt x="26976" y="4527"/>
                  </a:cubicBezTo>
                  <a:cubicBezTo>
                    <a:pt x="23850" y="6780"/>
                    <a:pt x="22389" y="7511"/>
                    <a:pt x="22389" y="7511"/>
                  </a:cubicBezTo>
                  <a:lnTo>
                    <a:pt x="21678" y="5664"/>
                  </a:lnTo>
                  <a:lnTo>
                    <a:pt x="16401" y="9317"/>
                  </a:lnTo>
                  <a:lnTo>
                    <a:pt x="17862" y="10596"/>
                  </a:lnTo>
                  <a:lnTo>
                    <a:pt x="5846" y="19385"/>
                  </a:lnTo>
                  <a:cubicBezTo>
                    <a:pt x="5846" y="19385"/>
                    <a:pt x="5197" y="17741"/>
                    <a:pt x="4547" y="16624"/>
                  </a:cubicBezTo>
                  <a:cubicBezTo>
                    <a:pt x="4515" y="16566"/>
                    <a:pt x="4461" y="16539"/>
                    <a:pt x="4388" y="16539"/>
                  </a:cubicBezTo>
                  <a:cubicBezTo>
                    <a:pt x="3770" y="16539"/>
                    <a:pt x="1780" y="18516"/>
                    <a:pt x="0" y="20785"/>
                  </a:cubicBezTo>
                  <a:lnTo>
                    <a:pt x="2355" y="24967"/>
                  </a:lnTo>
                  <a:cubicBezTo>
                    <a:pt x="2355" y="24967"/>
                    <a:pt x="19142" y="11529"/>
                    <a:pt x="19242" y="11529"/>
                  </a:cubicBezTo>
                  <a:cubicBezTo>
                    <a:pt x="19242" y="11529"/>
                    <a:pt x="19243" y="11529"/>
                    <a:pt x="19243" y="11530"/>
                  </a:cubicBezTo>
                  <a:cubicBezTo>
                    <a:pt x="19243" y="11531"/>
                    <a:pt x="19243" y="11532"/>
                    <a:pt x="19243" y="11532"/>
                  </a:cubicBezTo>
                  <a:cubicBezTo>
                    <a:pt x="19255" y="11532"/>
                    <a:pt x="19527" y="9743"/>
                    <a:pt x="19527" y="9743"/>
                  </a:cubicBezTo>
                  <a:lnTo>
                    <a:pt x="19466" y="9642"/>
                  </a:lnTo>
                  <a:cubicBezTo>
                    <a:pt x="19730" y="9540"/>
                    <a:pt x="19973" y="9419"/>
                    <a:pt x="20176" y="9277"/>
                  </a:cubicBezTo>
                  <a:lnTo>
                    <a:pt x="21638" y="10109"/>
                  </a:lnTo>
                  <a:cubicBezTo>
                    <a:pt x="21638" y="10109"/>
                    <a:pt x="27341" y="5948"/>
                    <a:pt x="28925" y="4243"/>
                  </a:cubicBezTo>
                  <a:cubicBezTo>
                    <a:pt x="29899" y="3208"/>
                    <a:pt x="30833" y="1543"/>
                    <a:pt x="307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8"/>
            <p:cNvSpPr/>
            <p:nvPr/>
          </p:nvSpPr>
          <p:spPr>
            <a:xfrm>
              <a:off x="1793425" y="3269275"/>
              <a:ext cx="433375" cy="353200"/>
            </a:xfrm>
            <a:custGeom>
              <a:avLst/>
              <a:gdLst/>
              <a:ahLst/>
              <a:cxnLst/>
              <a:rect l="l" t="t" r="r" b="b"/>
              <a:pathLst>
                <a:path w="17335" h="14128" extrusionOk="0">
                  <a:moveTo>
                    <a:pt x="17334" y="0"/>
                  </a:moveTo>
                  <a:lnTo>
                    <a:pt x="0" y="13194"/>
                  </a:lnTo>
                  <a:lnTo>
                    <a:pt x="325" y="14128"/>
                  </a:lnTo>
                  <a:lnTo>
                    <a:pt x="17213" y="691"/>
                  </a:lnTo>
                  <a:lnTo>
                    <a:pt x="1733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8"/>
            <p:cNvSpPr/>
            <p:nvPr/>
          </p:nvSpPr>
          <p:spPr>
            <a:xfrm>
              <a:off x="1535125" y="3314950"/>
              <a:ext cx="336475" cy="336450"/>
            </a:xfrm>
            <a:custGeom>
              <a:avLst/>
              <a:gdLst/>
              <a:ahLst/>
              <a:cxnLst/>
              <a:rect l="l" t="t" r="r" b="b"/>
              <a:pathLst>
                <a:path w="13459" h="13458" extrusionOk="0">
                  <a:moveTo>
                    <a:pt x="6719" y="0"/>
                  </a:moveTo>
                  <a:cubicBezTo>
                    <a:pt x="3005" y="0"/>
                    <a:pt x="1" y="3004"/>
                    <a:pt x="1" y="6719"/>
                  </a:cubicBezTo>
                  <a:cubicBezTo>
                    <a:pt x="1" y="10433"/>
                    <a:pt x="3005" y="13458"/>
                    <a:pt x="6719" y="13458"/>
                  </a:cubicBezTo>
                  <a:cubicBezTo>
                    <a:pt x="10434" y="13458"/>
                    <a:pt x="13458" y="10433"/>
                    <a:pt x="13458" y="6719"/>
                  </a:cubicBezTo>
                  <a:cubicBezTo>
                    <a:pt x="13458" y="3004"/>
                    <a:pt x="10434" y="0"/>
                    <a:pt x="67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8"/>
            <p:cNvSpPr/>
            <p:nvPr/>
          </p:nvSpPr>
          <p:spPr>
            <a:xfrm>
              <a:off x="2111575" y="3070350"/>
              <a:ext cx="174600" cy="174600"/>
            </a:xfrm>
            <a:custGeom>
              <a:avLst/>
              <a:gdLst/>
              <a:ahLst/>
              <a:cxnLst/>
              <a:rect l="l" t="t" r="r" b="b"/>
              <a:pathLst>
                <a:path w="6984" h="6984" extrusionOk="0">
                  <a:moveTo>
                    <a:pt x="3492" y="1"/>
                  </a:moveTo>
                  <a:cubicBezTo>
                    <a:pt x="1564" y="1"/>
                    <a:pt x="1" y="1564"/>
                    <a:pt x="1" y="3492"/>
                  </a:cubicBezTo>
                  <a:cubicBezTo>
                    <a:pt x="1" y="5420"/>
                    <a:pt x="1564" y="6983"/>
                    <a:pt x="3492" y="6983"/>
                  </a:cubicBezTo>
                  <a:cubicBezTo>
                    <a:pt x="5420" y="6983"/>
                    <a:pt x="6983" y="5420"/>
                    <a:pt x="6983" y="3492"/>
                  </a:cubicBezTo>
                  <a:cubicBezTo>
                    <a:pt x="6983" y="1564"/>
                    <a:pt x="5420" y="1"/>
                    <a:pt x="34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8"/>
            <p:cNvSpPr/>
            <p:nvPr/>
          </p:nvSpPr>
          <p:spPr>
            <a:xfrm>
              <a:off x="2127325" y="3079500"/>
              <a:ext cx="149700" cy="119775"/>
            </a:xfrm>
            <a:custGeom>
              <a:avLst/>
              <a:gdLst/>
              <a:ahLst/>
              <a:cxnLst/>
              <a:rect l="l" t="t" r="r" b="b"/>
              <a:pathLst>
                <a:path w="5988" h="4791" extrusionOk="0">
                  <a:moveTo>
                    <a:pt x="2862" y="0"/>
                  </a:moveTo>
                  <a:cubicBezTo>
                    <a:pt x="1583" y="0"/>
                    <a:pt x="467" y="772"/>
                    <a:pt x="0" y="1888"/>
                  </a:cubicBezTo>
                  <a:cubicBezTo>
                    <a:pt x="548" y="1015"/>
                    <a:pt x="1522" y="426"/>
                    <a:pt x="2639" y="426"/>
                  </a:cubicBezTo>
                  <a:cubicBezTo>
                    <a:pt x="4364" y="426"/>
                    <a:pt x="5765" y="1827"/>
                    <a:pt x="5765" y="3552"/>
                  </a:cubicBezTo>
                  <a:cubicBezTo>
                    <a:pt x="5765" y="3999"/>
                    <a:pt x="5663" y="4405"/>
                    <a:pt x="5501" y="4790"/>
                  </a:cubicBezTo>
                  <a:cubicBezTo>
                    <a:pt x="5805" y="4303"/>
                    <a:pt x="5988" y="3735"/>
                    <a:pt x="5988" y="3126"/>
                  </a:cubicBezTo>
                  <a:cubicBezTo>
                    <a:pt x="5988" y="1401"/>
                    <a:pt x="4587" y="0"/>
                    <a:pt x="28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8"/>
            <p:cNvSpPr/>
            <p:nvPr/>
          </p:nvSpPr>
          <p:spPr>
            <a:xfrm>
              <a:off x="1569625" y="3336250"/>
              <a:ext cx="279625" cy="223800"/>
            </a:xfrm>
            <a:custGeom>
              <a:avLst/>
              <a:gdLst/>
              <a:ahLst/>
              <a:cxnLst/>
              <a:rect l="l" t="t" r="r" b="b"/>
              <a:pathLst>
                <a:path w="11185" h="8952" extrusionOk="0">
                  <a:moveTo>
                    <a:pt x="5360" y="1"/>
                  </a:moveTo>
                  <a:cubicBezTo>
                    <a:pt x="2964" y="1"/>
                    <a:pt x="894" y="1462"/>
                    <a:pt x="1" y="3533"/>
                  </a:cubicBezTo>
                  <a:cubicBezTo>
                    <a:pt x="1036" y="1909"/>
                    <a:pt x="2863" y="813"/>
                    <a:pt x="4933" y="813"/>
                  </a:cubicBezTo>
                  <a:cubicBezTo>
                    <a:pt x="8140" y="813"/>
                    <a:pt x="10759" y="3431"/>
                    <a:pt x="10759" y="6638"/>
                  </a:cubicBezTo>
                  <a:cubicBezTo>
                    <a:pt x="10759" y="7470"/>
                    <a:pt x="10596" y="8242"/>
                    <a:pt x="10292" y="8952"/>
                  </a:cubicBezTo>
                  <a:cubicBezTo>
                    <a:pt x="10860" y="8059"/>
                    <a:pt x="11185" y="6983"/>
                    <a:pt x="11185" y="5846"/>
                  </a:cubicBezTo>
                  <a:cubicBezTo>
                    <a:pt x="11185" y="2619"/>
                    <a:pt x="8587" y="1"/>
                    <a:pt x="53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8"/>
            <p:cNvSpPr/>
            <p:nvPr/>
          </p:nvSpPr>
          <p:spPr>
            <a:xfrm>
              <a:off x="1324025" y="3150525"/>
              <a:ext cx="532350" cy="695225"/>
            </a:xfrm>
            <a:custGeom>
              <a:avLst/>
              <a:gdLst/>
              <a:ahLst/>
              <a:cxnLst/>
              <a:rect l="l" t="t" r="r" b="b"/>
              <a:pathLst>
                <a:path w="21294" h="27809" extrusionOk="0">
                  <a:moveTo>
                    <a:pt x="15813" y="1"/>
                  </a:moveTo>
                  <a:cubicBezTo>
                    <a:pt x="7105" y="1"/>
                    <a:pt x="1" y="7085"/>
                    <a:pt x="1" y="15813"/>
                  </a:cubicBezTo>
                  <a:cubicBezTo>
                    <a:pt x="1" y="20603"/>
                    <a:pt x="2152" y="24886"/>
                    <a:pt x="5522" y="27809"/>
                  </a:cubicBezTo>
                  <a:cubicBezTo>
                    <a:pt x="5765" y="27727"/>
                    <a:pt x="6009" y="27626"/>
                    <a:pt x="6273" y="27545"/>
                  </a:cubicBezTo>
                  <a:cubicBezTo>
                    <a:pt x="2863" y="24764"/>
                    <a:pt x="691" y="20542"/>
                    <a:pt x="691" y="15813"/>
                  </a:cubicBezTo>
                  <a:cubicBezTo>
                    <a:pt x="691" y="7450"/>
                    <a:pt x="7470" y="671"/>
                    <a:pt x="15813" y="671"/>
                  </a:cubicBezTo>
                  <a:cubicBezTo>
                    <a:pt x="17761" y="671"/>
                    <a:pt x="19608" y="1036"/>
                    <a:pt x="21293" y="1706"/>
                  </a:cubicBezTo>
                  <a:lnTo>
                    <a:pt x="21253" y="1604"/>
                  </a:lnTo>
                  <a:lnTo>
                    <a:pt x="21171" y="935"/>
                  </a:lnTo>
                  <a:cubicBezTo>
                    <a:pt x="19507" y="326"/>
                    <a:pt x="17700" y="1"/>
                    <a:pt x="158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8"/>
            <p:cNvSpPr/>
            <p:nvPr/>
          </p:nvSpPr>
          <p:spPr>
            <a:xfrm>
              <a:off x="927725" y="3772150"/>
              <a:ext cx="348625" cy="799750"/>
            </a:xfrm>
            <a:custGeom>
              <a:avLst/>
              <a:gdLst/>
              <a:ahLst/>
              <a:cxnLst/>
              <a:rect l="l" t="t" r="r" b="b"/>
              <a:pathLst>
                <a:path w="13945" h="31990" extrusionOk="0">
                  <a:moveTo>
                    <a:pt x="13945" y="0"/>
                  </a:moveTo>
                  <a:lnTo>
                    <a:pt x="0" y="31989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8"/>
            <p:cNvSpPr/>
            <p:nvPr/>
          </p:nvSpPr>
          <p:spPr>
            <a:xfrm>
              <a:off x="1773125" y="2566475"/>
              <a:ext cx="334425" cy="369425"/>
            </a:xfrm>
            <a:custGeom>
              <a:avLst/>
              <a:gdLst/>
              <a:ahLst/>
              <a:cxnLst/>
              <a:rect l="l" t="t" r="r" b="b"/>
              <a:pathLst>
                <a:path w="13377" h="14777" extrusionOk="0">
                  <a:moveTo>
                    <a:pt x="0" y="14777"/>
                  </a:moveTo>
                  <a:lnTo>
                    <a:pt x="13376" y="0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8"/>
            <p:cNvSpPr/>
            <p:nvPr/>
          </p:nvSpPr>
          <p:spPr>
            <a:xfrm>
              <a:off x="2127325" y="2341675"/>
              <a:ext cx="353200" cy="211625"/>
            </a:xfrm>
            <a:custGeom>
              <a:avLst/>
              <a:gdLst/>
              <a:ahLst/>
              <a:cxnLst/>
              <a:rect l="l" t="t" r="r" b="b"/>
              <a:pathLst>
                <a:path w="14128" h="8465" extrusionOk="0">
                  <a:moveTo>
                    <a:pt x="0" y="8465"/>
                  </a:moveTo>
                  <a:lnTo>
                    <a:pt x="14127" y="1"/>
                  </a:ln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8"/>
            <p:cNvSpPr/>
            <p:nvPr/>
          </p:nvSpPr>
          <p:spPr>
            <a:xfrm>
              <a:off x="2492675" y="2220900"/>
              <a:ext cx="325800" cy="121300"/>
            </a:xfrm>
            <a:custGeom>
              <a:avLst/>
              <a:gdLst/>
              <a:ahLst/>
              <a:cxnLst/>
              <a:rect l="l" t="t" r="r" b="b"/>
              <a:pathLst>
                <a:path w="13032" h="4852" extrusionOk="0">
                  <a:moveTo>
                    <a:pt x="13031" y="1"/>
                  </a:moveTo>
                  <a:lnTo>
                    <a:pt x="0" y="4243"/>
                  </a:lnTo>
                  <a:lnTo>
                    <a:pt x="305" y="4852"/>
                  </a:lnTo>
                  <a:lnTo>
                    <a:pt x="12808" y="772"/>
                  </a:lnTo>
                  <a:cubicBezTo>
                    <a:pt x="12910" y="528"/>
                    <a:pt x="12971" y="265"/>
                    <a:pt x="130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8"/>
            <p:cNvSpPr/>
            <p:nvPr/>
          </p:nvSpPr>
          <p:spPr>
            <a:xfrm>
              <a:off x="1038350" y="3810725"/>
              <a:ext cx="360300" cy="902250"/>
            </a:xfrm>
            <a:custGeom>
              <a:avLst/>
              <a:gdLst/>
              <a:ahLst/>
              <a:cxnLst/>
              <a:rect l="l" t="t" r="r" b="b"/>
              <a:pathLst>
                <a:path w="14412" h="36090" extrusionOk="0">
                  <a:moveTo>
                    <a:pt x="11428" y="0"/>
                  </a:moveTo>
                  <a:lnTo>
                    <a:pt x="0" y="33735"/>
                  </a:lnTo>
                  <a:lnTo>
                    <a:pt x="6394" y="36089"/>
                  </a:lnTo>
                  <a:lnTo>
                    <a:pt x="14412" y="2375"/>
                  </a:lnTo>
                  <a:lnTo>
                    <a:pt x="1142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8"/>
            <p:cNvSpPr/>
            <p:nvPr/>
          </p:nvSpPr>
          <p:spPr>
            <a:xfrm>
              <a:off x="2342475" y="3201775"/>
              <a:ext cx="310575" cy="324800"/>
            </a:xfrm>
            <a:custGeom>
              <a:avLst/>
              <a:gdLst/>
              <a:ahLst/>
              <a:cxnLst/>
              <a:rect l="l" t="t" r="r" b="b"/>
              <a:pathLst>
                <a:path w="12423" h="12992" extrusionOk="0">
                  <a:moveTo>
                    <a:pt x="11286" y="1"/>
                  </a:moveTo>
                  <a:lnTo>
                    <a:pt x="0" y="12991"/>
                  </a:lnTo>
                  <a:cubicBezTo>
                    <a:pt x="3025" y="11286"/>
                    <a:pt x="12422" y="2457"/>
                    <a:pt x="12422" y="2457"/>
                  </a:cubicBezTo>
                  <a:lnTo>
                    <a:pt x="1128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8"/>
            <p:cNvSpPr/>
            <p:nvPr/>
          </p:nvSpPr>
          <p:spPr>
            <a:xfrm>
              <a:off x="2261775" y="3182500"/>
              <a:ext cx="284200" cy="170200"/>
            </a:xfrm>
            <a:custGeom>
              <a:avLst/>
              <a:gdLst/>
              <a:ahLst/>
              <a:cxnLst/>
              <a:rect l="l" t="t" r="r" b="b"/>
              <a:pathLst>
                <a:path w="11368" h="6808" extrusionOk="0">
                  <a:moveTo>
                    <a:pt x="11368" y="1"/>
                  </a:moveTo>
                  <a:lnTo>
                    <a:pt x="1" y="5176"/>
                  </a:lnTo>
                  <a:cubicBezTo>
                    <a:pt x="298" y="6128"/>
                    <a:pt x="835" y="6807"/>
                    <a:pt x="1437" y="6807"/>
                  </a:cubicBezTo>
                  <a:cubicBezTo>
                    <a:pt x="1656" y="6807"/>
                    <a:pt x="1884" y="6717"/>
                    <a:pt x="2112" y="6516"/>
                  </a:cubicBezTo>
                  <a:cubicBezTo>
                    <a:pt x="3512" y="5319"/>
                    <a:pt x="9724" y="934"/>
                    <a:pt x="113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8"/>
            <p:cNvSpPr/>
            <p:nvPr/>
          </p:nvSpPr>
          <p:spPr>
            <a:xfrm>
              <a:off x="2512450" y="2908475"/>
              <a:ext cx="91375" cy="203000"/>
            </a:xfrm>
            <a:custGeom>
              <a:avLst/>
              <a:gdLst/>
              <a:ahLst/>
              <a:cxnLst/>
              <a:rect l="l" t="t" r="r" b="b"/>
              <a:pathLst>
                <a:path w="3655" h="8120" extrusionOk="0">
                  <a:moveTo>
                    <a:pt x="1" y="1"/>
                  </a:moveTo>
                  <a:lnTo>
                    <a:pt x="1625" y="1747"/>
                  </a:lnTo>
                  <a:lnTo>
                    <a:pt x="2741" y="5684"/>
                  </a:lnTo>
                  <a:lnTo>
                    <a:pt x="1726" y="8120"/>
                  </a:lnTo>
                  <a:lnTo>
                    <a:pt x="3655" y="6395"/>
                  </a:lnTo>
                  <a:lnTo>
                    <a:pt x="2416" y="140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8"/>
            <p:cNvSpPr/>
            <p:nvPr/>
          </p:nvSpPr>
          <p:spPr>
            <a:xfrm>
              <a:off x="2162325" y="2366025"/>
              <a:ext cx="331375" cy="241075"/>
            </a:xfrm>
            <a:custGeom>
              <a:avLst/>
              <a:gdLst/>
              <a:ahLst/>
              <a:cxnLst/>
              <a:rect l="l" t="t" r="r" b="b"/>
              <a:pathLst>
                <a:path w="13255" h="9643" extrusionOk="0">
                  <a:moveTo>
                    <a:pt x="13255" y="1"/>
                  </a:moveTo>
                  <a:lnTo>
                    <a:pt x="1" y="9236"/>
                  </a:lnTo>
                  <a:lnTo>
                    <a:pt x="2375" y="9642"/>
                  </a:lnTo>
                  <a:lnTo>
                    <a:pt x="12971" y="2477"/>
                  </a:lnTo>
                  <a:lnTo>
                    <a:pt x="1325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8"/>
            <p:cNvSpPr/>
            <p:nvPr/>
          </p:nvSpPr>
          <p:spPr>
            <a:xfrm>
              <a:off x="1829950" y="2609600"/>
              <a:ext cx="311600" cy="380600"/>
            </a:xfrm>
            <a:custGeom>
              <a:avLst/>
              <a:gdLst/>
              <a:ahLst/>
              <a:cxnLst/>
              <a:rect l="l" t="t" r="r" b="b"/>
              <a:pathLst>
                <a:path w="12464" h="15224" extrusionOk="0">
                  <a:moveTo>
                    <a:pt x="12463" y="1"/>
                  </a:moveTo>
                  <a:lnTo>
                    <a:pt x="1" y="15224"/>
                  </a:lnTo>
                  <a:lnTo>
                    <a:pt x="1300" y="15224"/>
                  </a:lnTo>
                  <a:lnTo>
                    <a:pt x="12463" y="2700"/>
                  </a:lnTo>
                  <a:lnTo>
                    <a:pt x="1246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8"/>
            <p:cNvSpPr/>
            <p:nvPr/>
          </p:nvSpPr>
          <p:spPr>
            <a:xfrm>
              <a:off x="2510425" y="2261500"/>
              <a:ext cx="293850" cy="135500"/>
            </a:xfrm>
            <a:custGeom>
              <a:avLst/>
              <a:gdLst/>
              <a:ahLst/>
              <a:cxnLst/>
              <a:rect l="l" t="t" r="r" b="b"/>
              <a:pathLst>
                <a:path w="11754" h="5420" extrusionOk="0">
                  <a:moveTo>
                    <a:pt x="11753" y="0"/>
                  </a:moveTo>
                  <a:lnTo>
                    <a:pt x="11753" y="0"/>
                  </a:lnTo>
                  <a:cubicBezTo>
                    <a:pt x="11733" y="0"/>
                    <a:pt x="9784" y="995"/>
                    <a:pt x="7206" y="1929"/>
                  </a:cubicBezTo>
                  <a:cubicBezTo>
                    <a:pt x="4629" y="2842"/>
                    <a:pt x="1" y="4060"/>
                    <a:pt x="1" y="4060"/>
                  </a:cubicBezTo>
                  <a:lnTo>
                    <a:pt x="1706" y="5420"/>
                  </a:lnTo>
                  <a:lnTo>
                    <a:pt x="7836" y="3370"/>
                  </a:lnTo>
                  <a:cubicBezTo>
                    <a:pt x="9561" y="2802"/>
                    <a:pt x="10941" y="1563"/>
                    <a:pt x="1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8"/>
            <p:cNvSpPr/>
            <p:nvPr/>
          </p:nvSpPr>
          <p:spPr>
            <a:xfrm>
              <a:off x="2468825" y="3251000"/>
              <a:ext cx="184225" cy="177625"/>
            </a:xfrm>
            <a:custGeom>
              <a:avLst/>
              <a:gdLst/>
              <a:ahLst/>
              <a:cxnLst/>
              <a:rect l="l" t="t" r="r" b="b"/>
              <a:pathLst>
                <a:path w="7369" h="7105" extrusionOk="0">
                  <a:moveTo>
                    <a:pt x="7145" y="1"/>
                  </a:moveTo>
                  <a:lnTo>
                    <a:pt x="0" y="7105"/>
                  </a:lnTo>
                  <a:cubicBezTo>
                    <a:pt x="3552" y="4060"/>
                    <a:pt x="7368" y="488"/>
                    <a:pt x="7368" y="488"/>
                  </a:cubicBezTo>
                  <a:lnTo>
                    <a:pt x="714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8"/>
            <p:cNvSpPr/>
            <p:nvPr/>
          </p:nvSpPr>
          <p:spPr>
            <a:xfrm>
              <a:off x="2670275" y="3167775"/>
              <a:ext cx="20325" cy="69550"/>
            </a:xfrm>
            <a:custGeom>
              <a:avLst/>
              <a:gdLst/>
              <a:ahLst/>
              <a:cxnLst/>
              <a:rect l="l" t="t" r="r" b="b"/>
              <a:pathLst>
                <a:path w="813" h="2782" extrusionOk="0">
                  <a:moveTo>
                    <a:pt x="264" y="1"/>
                  </a:moveTo>
                  <a:lnTo>
                    <a:pt x="1" y="143"/>
                  </a:lnTo>
                  <a:cubicBezTo>
                    <a:pt x="346" y="590"/>
                    <a:pt x="569" y="1158"/>
                    <a:pt x="569" y="1767"/>
                  </a:cubicBezTo>
                  <a:cubicBezTo>
                    <a:pt x="569" y="2132"/>
                    <a:pt x="488" y="2477"/>
                    <a:pt x="366" y="2782"/>
                  </a:cubicBezTo>
                  <a:cubicBezTo>
                    <a:pt x="650" y="2416"/>
                    <a:pt x="812" y="1950"/>
                    <a:pt x="812" y="1442"/>
                  </a:cubicBezTo>
                  <a:cubicBezTo>
                    <a:pt x="812" y="894"/>
                    <a:pt x="609" y="387"/>
                    <a:pt x="26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8"/>
            <p:cNvSpPr/>
            <p:nvPr/>
          </p:nvSpPr>
          <p:spPr>
            <a:xfrm>
              <a:off x="2502325" y="2156675"/>
              <a:ext cx="313100" cy="52575"/>
            </a:xfrm>
            <a:custGeom>
              <a:avLst/>
              <a:gdLst/>
              <a:ahLst/>
              <a:cxnLst/>
              <a:rect l="l" t="t" r="r" b="b"/>
              <a:pathLst>
                <a:path w="12524" h="2103" extrusionOk="0">
                  <a:moveTo>
                    <a:pt x="11066" y="1"/>
                  </a:moveTo>
                  <a:cubicBezTo>
                    <a:pt x="10958" y="1"/>
                    <a:pt x="10848" y="11"/>
                    <a:pt x="10737" y="32"/>
                  </a:cubicBezTo>
                  <a:lnTo>
                    <a:pt x="0" y="2103"/>
                  </a:lnTo>
                  <a:lnTo>
                    <a:pt x="0" y="2103"/>
                  </a:lnTo>
                  <a:lnTo>
                    <a:pt x="12524" y="824"/>
                  </a:lnTo>
                  <a:cubicBezTo>
                    <a:pt x="12214" y="325"/>
                    <a:pt x="11670" y="1"/>
                    <a:pt x="110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8"/>
            <p:cNvSpPr/>
            <p:nvPr/>
          </p:nvSpPr>
          <p:spPr>
            <a:xfrm>
              <a:off x="2062350" y="2248825"/>
              <a:ext cx="375025" cy="224300"/>
            </a:xfrm>
            <a:custGeom>
              <a:avLst/>
              <a:gdLst/>
              <a:ahLst/>
              <a:cxnLst/>
              <a:rect l="l" t="t" r="r" b="b"/>
              <a:pathLst>
                <a:path w="15001" h="8972" extrusionOk="0">
                  <a:moveTo>
                    <a:pt x="12971" y="0"/>
                  </a:moveTo>
                  <a:lnTo>
                    <a:pt x="630" y="6658"/>
                  </a:lnTo>
                  <a:lnTo>
                    <a:pt x="1" y="8972"/>
                  </a:lnTo>
                  <a:lnTo>
                    <a:pt x="996" y="7165"/>
                  </a:lnTo>
                  <a:lnTo>
                    <a:pt x="12586" y="1116"/>
                  </a:lnTo>
                  <a:lnTo>
                    <a:pt x="15001" y="568"/>
                  </a:lnTo>
                  <a:lnTo>
                    <a:pt x="1297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8"/>
            <p:cNvSpPr/>
            <p:nvPr/>
          </p:nvSpPr>
          <p:spPr>
            <a:xfrm>
              <a:off x="1674675" y="2483750"/>
              <a:ext cx="369450" cy="375550"/>
            </a:xfrm>
            <a:custGeom>
              <a:avLst/>
              <a:gdLst/>
              <a:ahLst/>
              <a:cxnLst/>
              <a:rect l="l" t="t" r="r" b="b"/>
              <a:pathLst>
                <a:path w="14778" h="15022" extrusionOk="0">
                  <a:moveTo>
                    <a:pt x="14777" y="1"/>
                  </a:moveTo>
                  <a:lnTo>
                    <a:pt x="12220" y="224"/>
                  </a:lnTo>
                  <a:lnTo>
                    <a:pt x="1" y="10454"/>
                  </a:lnTo>
                  <a:lnTo>
                    <a:pt x="731" y="15021"/>
                  </a:lnTo>
                  <a:lnTo>
                    <a:pt x="1198" y="10901"/>
                  </a:lnTo>
                  <a:lnTo>
                    <a:pt x="12382" y="1198"/>
                  </a:lnTo>
                  <a:lnTo>
                    <a:pt x="1477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8"/>
            <p:cNvSpPr/>
            <p:nvPr/>
          </p:nvSpPr>
          <p:spPr>
            <a:xfrm>
              <a:off x="1355500" y="2851750"/>
              <a:ext cx="313125" cy="264300"/>
            </a:xfrm>
            <a:custGeom>
              <a:avLst/>
              <a:gdLst/>
              <a:ahLst/>
              <a:cxnLst/>
              <a:rect l="l" t="t" r="r" b="b"/>
              <a:pathLst>
                <a:path w="12525" h="10572" extrusionOk="0">
                  <a:moveTo>
                    <a:pt x="8238" y="0"/>
                  </a:moveTo>
                  <a:cubicBezTo>
                    <a:pt x="8024" y="0"/>
                    <a:pt x="7832" y="24"/>
                    <a:pt x="7673" y="78"/>
                  </a:cubicBezTo>
                  <a:cubicBezTo>
                    <a:pt x="6130" y="606"/>
                    <a:pt x="4385" y="1275"/>
                    <a:pt x="3979" y="1742"/>
                  </a:cubicBezTo>
                  <a:cubicBezTo>
                    <a:pt x="3207" y="2574"/>
                    <a:pt x="3045" y="4949"/>
                    <a:pt x="1726" y="6634"/>
                  </a:cubicBezTo>
                  <a:cubicBezTo>
                    <a:pt x="1482" y="6959"/>
                    <a:pt x="853" y="7730"/>
                    <a:pt x="0" y="8785"/>
                  </a:cubicBezTo>
                  <a:lnTo>
                    <a:pt x="528" y="10572"/>
                  </a:lnTo>
                  <a:lnTo>
                    <a:pt x="1401" y="8664"/>
                  </a:lnTo>
                  <a:cubicBezTo>
                    <a:pt x="1401" y="8664"/>
                    <a:pt x="4080" y="6269"/>
                    <a:pt x="4364" y="4726"/>
                  </a:cubicBezTo>
                  <a:cubicBezTo>
                    <a:pt x="4649" y="3183"/>
                    <a:pt x="5095" y="2716"/>
                    <a:pt x="6902" y="1539"/>
                  </a:cubicBezTo>
                  <a:cubicBezTo>
                    <a:pt x="7619" y="1072"/>
                    <a:pt x="8654" y="931"/>
                    <a:pt x="9641" y="931"/>
                  </a:cubicBezTo>
                  <a:cubicBezTo>
                    <a:pt x="11138" y="931"/>
                    <a:pt x="12524" y="1255"/>
                    <a:pt x="12524" y="1255"/>
                  </a:cubicBezTo>
                  <a:cubicBezTo>
                    <a:pt x="12524" y="1255"/>
                    <a:pt x="9794" y="0"/>
                    <a:pt x="823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8"/>
            <p:cNvSpPr/>
            <p:nvPr/>
          </p:nvSpPr>
          <p:spPr>
            <a:xfrm>
              <a:off x="1121050" y="3061225"/>
              <a:ext cx="247675" cy="295850"/>
            </a:xfrm>
            <a:custGeom>
              <a:avLst/>
              <a:gdLst/>
              <a:ahLst/>
              <a:cxnLst/>
              <a:rect l="l" t="t" r="r" b="b"/>
              <a:pathLst>
                <a:path w="9907" h="11834" extrusionOk="0">
                  <a:moveTo>
                    <a:pt x="9703" y="0"/>
                  </a:moveTo>
                  <a:cubicBezTo>
                    <a:pt x="9520" y="203"/>
                    <a:pt x="9338" y="447"/>
                    <a:pt x="9135" y="691"/>
                  </a:cubicBezTo>
                  <a:cubicBezTo>
                    <a:pt x="9196" y="1117"/>
                    <a:pt x="9236" y="1563"/>
                    <a:pt x="9236" y="2010"/>
                  </a:cubicBezTo>
                  <a:cubicBezTo>
                    <a:pt x="9236" y="6902"/>
                    <a:pt x="5380" y="10900"/>
                    <a:pt x="569" y="11144"/>
                  </a:cubicBezTo>
                  <a:cubicBezTo>
                    <a:pt x="366" y="11387"/>
                    <a:pt x="184" y="11611"/>
                    <a:pt x="1" y="11834"/>
                  </a:cubicBezTo>
                  <a:lnTo>
                    <a:pt x="82" y="11834"/>
                  </a:lnTo>
                  <a:cubicBezTo>
                    <a:pt x="5502" y="11834"/>
                    <a:pt x="9906" y="7429"/>
                    <a:pt x="9906" y="2010"/>
                  </a:cubicBezTo>
                  <a:cubicBezTo>
                    <a:pt x="9906" y="1320"/>
                    <a:pt x="9845" y="650"/>
                    <a:pt x="97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8"/>
            <p:cNvSpPr/>
            <p:nvPr/>
          </p:nvSpPr>
          <p:spPr>
            <a:xfrm>
              <a:off x="1299675" y="3850300"/>
              <a:ext cx="98975" cy="436925"/>
            </a:xfrm>
            <a:custGeom>
              <a:avLst/>
              <a:gdLst/>
              <a:ahLst/>
              <a:cxnLst/>
              <a:rect l="l" t="t" r="r" b="b"/>
              <a:pathLst>
                <a:path w="3959" h="17477" extrusionOk="0">
                  <a:moveTo>
                    <a:pt x="2984" y="0"/>
                  </a:moveTo>
                  <a:lnTo>
                    <a:pt x="1" y="17476"/>
                  </a:lnTo>
                  <a:lnTo>
                    <a:pt x="3959" y="792"/>
                  </a:lnTo>
                  <a:lnTo>
                    <a:pt x="29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8"/>
            <p:cNvSpPr/>
            <p:nvPr/>
          </p:nvSpPr>
          <p:spPr>
            <a:xfrm>
              <a:off x="1387975" y="3826450"/>
              <a:ext cx="59400" cy="35550"/>
            </a:xfrm>
            <a:custGeom>
              <a:avLst/>
              <a:gdLst/>
              <a:ahLst/>
              <a:cxnLst/>
              <a:rect l="l" t="t" r="r" b="b"/>
              <a:pathLst>
                <a:path w="2376" h="1422" extrusionOk="0">
                  <a:moveTo>
                    <a:pt x="975" y="0"/>
                  </a:moveTo>
                  <a:lnTo>
                    <a:pt x="0" y="609"/>
                  </a:lnTo>
                  <a:lnTo>
                    <a:pt x="975" y="1421"/>
                  </a:lnTo>
                  <a:lnTo>
                    <a:pt x="2375" y="954"/>
                  </a:lnTo>
                  <a:lnTo>
                    <a:pt x="97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8"/>
            <p:cNvSpPr/>
            <p:nvPr/>
          </p:nvSpPr>
          <p:spPr>
            <a:xfrm>
              <a:off x="1506200" y="2736975"/>
              <a:ext cx="131450" cy="102025"/>
            </a:xfrm>
            <a:custGeom>
              <a:avLst/>
              <a:gdLst/>
              <a:ahLst/>
              <a:cxnLst/>
              <a:rect l="l" t="t" r="r" b="b"/>
              <a:pathLst>
                <a:path w="5258" h="4081" extrusionOk="0">
                  <a:moveTo>
                    <a:pt x="4974" y="0"/>
                  </a:moveTo>
                  <a:cubicBezTo>
                    <a:pt x="2497" y="0"/>
                    <a:pt x="468" y="1746"/>
                    <a:pt x="1" y="4080"/>
                  </a:cubicBezTo>
                  <a:cubicBezTo>
                    <a:pt x="853" y="2192"/>
                    <a:pt x="2761" y="873"/>
                    <a:pt x="4974" y="873"/>
                  </a:cubicBezTo>
                  <a:lnTo>
                    <a:pt x="5055" y="873"/>
                  </a:lnTo>
                  <a:lnTo>
                    <a:pt x="5258" y="21"/>
                  </a:lnTo>
                  <a:cubicBezTo>
                    <a:pt x="5156" y="0"/>
                    <a:pt x="5075" y="0"/>
                    <a:pt x="497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8"/>
            <p:cNvSpPr/>
            <p:nvPr/>
          </p:nvSpPr>
          <p:spPr>
            <a:xfrm>
              <a:off x="1038350" y="3368725"/>
              <a:ext cx="97950" cy="188300"/>
            </a:xfrm>
            <a:custGeom>
              <a:avLst/>
              <a:gdLst/>
              <a:ahLst/>
              <a:cxnLst/>
              <a:rect l="l" t="t" r="r" b="b"/>
              <a:pathLst>
                <a:path w="3918" h="7532" extrusionOk="0">
                  <a:moveTo>
                    <a:pt x="2923" y="1"/>
                  </a:moveTo>
                  <a:lnTo>
                    <a:pt x="0" y="3553"/>
                  </a:lnTo>
                  <a:lnTo>
                    <a:pt x="427" y="7531"/>
                  </a:lnTo>
                  <a:lnTo>
                    <a:pt x="873" y="3979"/>
                  </a:lnTo>
                  <a:lnTo>
                    <a:pt x="391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411650" y="3545825"/>
              <a:ext cx="626725" cy="879425"/>
            </a:xfrm>
            <a:custGeom>
              <a:avLst/>
              <a:gdLst/>
              <a:ahLst/>
              <a:cxnLst/>
              <a:rect l="l" t="t" r="r" b="b"/>
              <a:pathLst>
                <a:path w="25069" h="35177" extrusionOk="0">
                  <a:moveTo>
                    <a:pt x="23242" y="1"/>
                  </a:moveTo>
                  <a:lnTo>
                    <a:pt x="1" y="35176"/>
                  </a:lnTo>
                  <a:lnTo>
                    <a:pt x="25068" y="1462"/>
                  </a:lnTo>
                  <a:lnTo>
                    <a:pt x="23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8"/>
            <p:cNvSpPr/>
            <p:nvPr/>
          </p:nvSpPr>
          <p:spPr>
            <a:xfrm>
              <a:off x="2167900" y="2926925"/>
              <a:ext cx="320225" cy="141425"/>
            </a:xfrm>
            <a:custGeom>
              <a:avLst/>
              <a:gdLst/>
              <a:ahLst/>
              <a:cxnLst/>
              <a:rect l="l" t="t" r="r" b="b"/>
              <a:pathLst>
                <a:path w="12809" h="5657" extrusionOk="0">
                  <a:moveTo>
                    <a:pt x="10957" y="1"/>
                  </a:moveTo>
                  <a:cubicBezTo>
                    <a:pt x="7302" y="1"/>
                    <a:pt x="1" y="4175"/>
                    <a:pt x="1" y="4175"/>
                  </a:cubicBezTo>
                  <a:lnTo>
                    <a:pt x="1" y="5657"/>
                  </a:lnTo>
                  <a:cubicBezTo>
                    <a:pt x="1" y="5657"/>
                    <a:pt x="407" y="4621"/>
                    <a:pt x="549" y="4439"/>
                  </a:cubicBezTo>
                  <a:cubicBezTo>
                    <a:pt x="691" y="4256"/>
                    <a:pt x="4629" y="2754"/>
                    <a:pt x="7673" y="1414"/>
                  </a:cubicBezTo>
                  <a:cubicBezTo>
                    <a:pt x="9231" y="719"/>
                    <a:pt x="10538" y="549"/>
                    <a:pt x="11444" y="549"/>
                  </a:cubicBezTo>
                  <a:cubicBezTo>
                    <a:pt x="12310" y="549"/>
                    <a:pt x="12809" y="704"/>
                    <a:pt x="12809" y="704"/>
                  </a:cubicBezTo>
                  <a:cubicBezTo>
                    <a:pt x="12667" y="562"/>
                    <a:pt x="12525" y="460"/>
                    <a:pt x="12362" y="339"/>
                  </a:cubicBezTo>
                  <a:cubicBezTo>
                    <a:pt x="12011" y="103"/>
                    <a:pt x="11528" y="1"/>
                    <a:pt x="109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630525" y="3068325"/>
              <a:ext cx="516600" cy="251725"/>
            </a:xfrm>
            <a:custGeom>
              <a:avLst/>
              <a:gdLst/>
              <a:ahLst/>
              <a:cxnLst/>
              <a:rect l="l" t="t" r="r" b="b"/>
              <a:pathLst>
                <a:path w="20664" h="10069" extrusionOk="0">
                  <a:moveTo>
                    <a:pt x="19202" y="1"/>
                  </a:moveTo>
                  <a:lnTo>
                    <a:pt x="1" y="10068"/>
                  </a:lnTo>
                  <a:cubicBezTo>
                    <a:pt x="6" y="10068"/>
                    <a:pt x="11" y="10069"/>
                    <a:pt x="17" y="10069"/>
                  </a:cubicBezTo>
                  <a:cubicBezTo>
                    <a:pt x="1774" y="10069"/>
                    <a:pt x="19080" y="447"/>
                    <a:pt x="19080" y="447"/>
                  </a:cubicBezTo>
                  <a:lnTo>
                    <a:pt x="20664" y="447"/>
                  </a:lnTo>
                  <a:lnTo>
                    <a:pt x="2044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8"/>
            <p:cNvSpPr/>
            <p:nvPr/>
          </p:nvSpPr>
          <p:spPr>
            <a:xfrm>
              <a:off x="2209000" y="2407125"/>
              <a:ext cx="280150" cy="199975"/>
            </a:xfrm>
            <a:custGeom>
              <a:avLst/>
              <a:gdLst/>
              <a:ahLst/>
              <a:cxnLst/>
              <a:rect l="l" t="t" r="r" b="b"/>
              <a:pathLst>
                <a:path w="11206" h="7999" extrusionOk="0">
                  <a:moveTo>
                    <a:pt x="11205" y="1"/>
                  </a:moveTo>
                  <a:lnTo>
                    <a:pt x="11205" y="1"/>
                  </a:lnTo>
                  <a:cubicBezTo>
                    <a:pt x="11144" y="21"/>
                    <a:pt x="11104" y="21"/>
                    <a:pt x="11104" y="21"/>
                  </a:cubicBezTo>
                  <a:lnTo>
                    <a:pt x="1" y="7917"/>
                  </a:lnTo>
                  <a:lnTo>
                    <a:pt x="508" y="7998"/>
                  </a:lnTo>
                  <a:lnTo>
                    <a:pt x="11104" y="833"/>
                  </a:lnTo>
                  <a:lnTo>
                    <a:pt x="11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8"/>
            <p:cNvSpPr/>
            <p:nvPr/>
          </p:nvSpPr>
          <p:spPr>
            <a:xfrm>
              <a:off x="1848225" y="2649700"/>
              <a:ext cx="293325" cy="340500"/>
            </a:xfrm>
            <a:custGeom>
              <a:avLst/>
              <a:gdLst/>
              <a:ahLst/>
              <a:cxnLst/>
              <a:rect l="l" t="t" r="r" b="b"/>
              <a:pathLst>
                <a:path w="11733" h="13620" extrusionOk="0">
                  <a:moveTo>
                    <a:pt x="11712" y="0"/>
                  </a:moveTo>
                  <a:lnTo>
                    <a:pt x="0" y="13620"/>
                  </a:lnTo>
                  <a:lnTo>
                    <a:pt x="569" y="13620"/>
                  </a:lnTo>
                  <a:lnTo>
                    <a:pt x="11732" y="1096"/>
                  </a:lnTo>
                  <a:lnTo>
                    <a:pt x="1173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8"/>
            <p:cNvSpPr/>
            <p:nvPr/>
          </p:nvSpPr>
          <p:spPr>
            <a:xfrm>
              <a:off x="2544425" y="2289925"/>
              <a:ext cx="241575" cy="107075"/>
            </a:xfrm>
            <a:custGeom>
              <a:avLst/>
              <a:gdLst/>
              <a:ahLst/>
              <a:cxnLst/>
              <a:rect l="l" t="t" r="r" b="b"/>
              <a:pathLst>
                <a:path w="9663" h="4283" extrusionOk="0">
                  <a:moveTo>
                    <a:pt x="9662" y="0"/>
                  </a:moveTo>
                  <a:lnTo>
                    <a:pt x="9662" y="0"/>
                  </a:lnTo>
                  <a:cubicBezTo>
                    <a:pt x="9622" y="20"/>
                    <a:pt x="8445" y="792"/>
                    <a:pt x="6354" y="1746"/>
                  </a:cubicBezTo>
                  <a:cubicBezTo>
                    <a:pt x="5055" y="2355"/>
                    <a:pt x="2091" y="3329"/>
                    <a:pt x="1" y="3999"/>
                  </a:cubicBezTo>
                  <a:lnTo>
                    <a:pt x="346" y="4283"/>
                  </a:lnTo>
                  <a:lnTo>
                    <a:pt x="6476" y="2233"/>
                  </a:lnTo>
                  <a:cubicBezTo>
                    <a:pt x="7754" y="1807"/>
                    <a:pt x="8850" y="1015"/>
                    <a:pt x="96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8"/>
            <p:cNvSpPr/>
            <p:nvPr/>
          </p:nvSpPr>
          <p:spPr>
            <a:xfrm>
              <a:off x="1984225" y="2412200"/>
              <a:ext cx="83750" cy="57875"/>
            </a:xfrm>
            <a:custGeom>
              <a:avLst/>
              <a:gdLst/>
              <a:ahLst/>
              <a:cxnLst/>
              <a:rect l="l" t="t" r="r" b="b"/>
              <a:pathLst>
                <a:path w="3350" h="2315" extrusionOk="0">
                  <a:moveTo>
                    <a:pt x="2476" y="1"/>
                  </a:moveTo>
                  <a:cubicBezTo>
                    <a:pt x="1157" y="1"/>
                    <a:pt x="81" y="1016"/>
                    <a:pt x="0" y="2315"/>
                  </a:cubicBezTo>
                  <a:cubicBezTo>
                    <a:pt x="284" y="1259"/>
                    <a:pt x="1259" y="488"/>
                    <a:pt x="2395" y="488"/>
                  </a:cubicBezTo>
                  <a:cubicBezTo>
                    <a:pt x="2659" y="488"/>
                    <a:pt x="2923" y="549"/>
                    <a:pt x="3167" y="630"/>
                  </a:cubicBezTo>
                  <a:lnTo>
                    <a:pt x="3349" y="163"/>
                  </a:lnTo>
                  <a:cubicBezTo>
                    <a:pt x="3065" y="62"/>
                    <a:pt x="2781" y="1"/>
                    <a:pt x="2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38"/>
            <p:cNvSpPr/>
            <p:nvPr/>
          </p:nvSpPr>
          <p:spPr>
            <a:xfrm>
              <a:off x="2407425" y="2199600"/>
              <a:ext cx="83750" cy="24875"/>
            </a:xfrm>
            <a:custGeom>
              <a:avLst/>
              <a:gdLst/>
              <a:ahLst/>
              <a:cxnLst/>
              <a:rect l="l" t="t" r="r" b="b"/>
              <a:pathLst>
                <a:path w="3350" h="995" extrusionOk="0">
                  <a:moveTo>
                    <a:pt x="1990" y="0"/>
                  </a:moveTo>
                  <a:cubicBezTo>
                    <a:pt x="1178" y="0"/>
                    <a:pt x="467" y="386"/>
                    <a:pt x="0" y="995"/>
                  </a:cubicBezTo>
                  <a:cubicBezTo>
                    <a:pt x="427" y="670"/>
                    <a:pt x="954" y="487"/>
                    <a:pt x="1543" y="487"/>
                  </a:cubicBezTo>
                  <a:cubicBezTo>
                    <a:pt x="2010" y="487"/>
                    <a:pt x="2456" y="609"/>
                    <a:pt x="2842" y="832"/>
                  </a:cubicBezTo>
                  <a:cubicBezTo>
                    <a:pt x="2984" y="711"/>
                    <a:pt x="3167" y="569"/>
                    <a:pt x="3349" y="406"/>
                  </a:cubicBezTo>
                  <a:cubicBezTo>
                    <a:pt x="2964" y="163"/>
                    <a:pt x="2497" y="0"/>
                    <a:pt x="199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38"/>
            <p:cNvSpPr/>
            <p:nvPr/>
          </p:nvSpPr>
          <p:spPr>
            <a:xfrm>
              <a:off x="2270925" y="3027725"/>
              <a:ext cx="237500" cy="223300"/>
            </a:xfrm>
            <a:custGeom>
              <a:avLst/>
              <a:gdLst/>
              <a:ahLst/>
              <a:cxnLst/>
              <a:rect l="l" t="t" r="r" b="b"/>
              <a:pathLst>
                <a:path w="9500" h="8932" extrusionOk="0">
                  <a:moveTo>
                    <a:pt x="9500" y="1"/>
                  </a:moveTo>
                  <a:cubicBezTo>
                    <a:pt x="9500" y="1"/>
                    <a:pt x="7957" y="2558"/>
                    <a:pt x="6090" y="4081"/>
                  </a:cubicBezTo>
                  <a:cubicBezTo>
                    <a:pt x="4243" y="5603"/>
                    <a:pt x="0" y="8627"/>
                    <a:pt x="0" y="8627"/>
                  </a:cubicBezTo>
                  <a:lnTo>
                    <a:pt x="508" y="8932"/>
                  </a:lnTo>
                  <a:cubicBezTo>
                    <a:pt x="508" y="8932"/>
                    <a:pt x="6211" y="4771"/>
                    <a:pt x="7795" y="3066"/>
                  </a:cubicBezTo>
                  <a:cubicBezTo>
                    <a:pt x="8505" y="2294"/>
                    <a:pt x="9215" y="1178"/>
                    <a:pt x="9500" y="21"/>
                  </a:cubicBezTo>
                  <a:cubicBezTo>
                    <a:pt x="9500" y="21"/>
                    <a:pt x="9500" y="1"/>
                    <a:pt x="950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8"/>
            <p:cNvSpPr/>
            <p:nvPr/>
          </p:nvSpPr>
          <p:spPr>
            <a:xfrm>
              <a:off x="2352100" y="3157650"/>
              <a:ext cx="206925" cy="158850"/>
            </a:xfrm>
            <a:custGeom>
              <a:avLst/>
              <a:gdLst/>
              <a:ahLst/>
              <a:cxnLst/>
              <a:rect l="l" t="t" r="r" b="b"/>
              <a:pathLst>
                <a:path w="8277" h="6354" extrusionOk="0">
                  <a:moveTo>
                    <a:pt x="8140" y="0"/>
                  </a:moveTo>
                  <a:cubicBezTo>
                    <a:pt x="8140" y="0"/>
                    <a:pt x="1056" y="5014"/>
                    <a:pt x="1" y="6353"/>
                  </a:cubicBezTo>
                  <a:cubicBezTo>
                    <a:pt x="2763" y="4292"/>
                    <a:pt x="7774" y="810"/>
                    <a:pt x="8128" y="810"/>
                  </a:cubicBezTo>
                  <a:cubicBezTo>
                    <a:pt x="8133" y="810"/>
                    <a:pt x="8137" y="811"/>
                    <a:pt x="8140" y="812"/>
                  </a:cubicBezTo>
                  <a:cubicBezTo>
                    <a:pt x="8147" y="814"/>
                    <a:pt x="8153" y="815"/>
                    <a:pt x="8159" y="815"/>
                  </a:cubicBezTo>
                  <a:cubicBezTo>
                    <a:pt x="8277" y="815"/>
                    <a:pt x="8218" y="426"/>
                    <a:pt x="81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5" name="Google Shape;385;p38"/>
          <p:cNvSpPr/>
          <p:nvPr/>
        </p:nvSpPr>
        <p:spPr>
          <a:xfrm>
            <a:off x="2086350" y="823325"/>
            <a:ext cx="1270200" cy="1270200"/>
          </a:xfrm>
          <a:prstGeom prst="ellipse">
            <a:avLst/>
          </a:prstGeom>
          <a:solidFill>
            <a:schemeClr val="accent1">
              <a:alpha val="359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6" name="Google Shape;386;p38"/>
          <p:cNvGrpSpPr/>
          <p:nvPr/>
        </p:nvGrpSpPr>
        <p:grpSpPr>
          <a:xfrm>
            <a:off x="3091863" y="1052012"/>
            <a:ext cx="537556" cy="136576"/>
            <a:chOff x="2641350" y="846250"/>
            <a:chExt cx="413600" cy="105075"/>
          </a:xfrm>
        </p:grpSpPr>
        <p:sp>
          <p:nvSpPr>
            <p:cNvPr id="387" name="Google Shape;387;p3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3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3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391" name="Google Shape;391;p38"/>
          <p:cNvCxnSpPr/>
          <p:nvPr/>
        </p:nvCxnSpPr>
        <p:spPr>
          <a:xfrm rot="10800000" flipH="1">
            <a:off x="3459250" y="370711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446;p41">
            <a:extLst>
              <a:ext uri="{FF2B5EF4-FFF2-40B4-BE49-F238E27FC236}">
                <a16:creationId xmlns:a16="http://schemas.microsoft.com/office/drawing/2014/main" id="{C08D1FFF-7E64-4138-89B0-392D1128546D}"/>
              </a:ext>
            </a:extLst>
          </p:cNvPr>
          <p:cNvSpPr txBox="1">
            <a:spLocks/>
          </p:cNvSpPr>
          <p:nvPr/>
        </p:nvSpPr>
        <p:spPr>
          <a:xfrm>
            <a:off x="3477712" y="3792308"/>
            <a:ext cx="3058277" cy="4949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hlink"/>
              </a:buClr>
              <a:buSzPts val="1100"/>
            </a:pPr>
            <a:r>
              <a:rPr lang="es-CO" dirty="0"/>
              <a:t>Johan Sebastian Galvis - 2211904</a:t>
            </a:r>
          </a:p>
          <a:p>
            <a:pPr algn="just"/>
            <a:endParaRPr lang="es-CO" dirty="0"/>
          </a:p>
          <a:p>
            <a:br>
              <a:rPr lang="es-CO" sz="2400" dirty="0"/>
            </a:br>
            <a:endParaRPr lang="es-E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Iou</a:t>
            </a:r>
            <a:r>
              <a:rPr lang="es-CO" dirty="0"/>
              <a:t> </a:t>
            </a:r>
            <a:r>
              <a:rPr lang="es-CO" dirty="0" err="1"/>
              <a:t>loss</a:t>
            </a:r>
            <a:endParaRPr dirty="0"/>
          </a:p>
        </p:txBody>
      </p: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505;p71">
            <a:extLst>
              <a:ext uri="{FF2B5EF4-FFF2-40B4-BE49-F238E27FC236}">
                <a16:creationId xmlns:a16="http://schemas.microsoft.com/office/drawing/2014/main" id="{2CB9B54C-05E7-439B-A463-00BB17090BBA}"/>
              </a:ext>
            </a:extLst>
          </p:cNvPr>
          <p:cNvGrpSpPr/>
          <p:nvPr/>
        </p:nvGrpSpPr>
        <p:grpSpPr>
          <a:xfrm rot="10800000">
            <a:off x="6196585" y="595565"/>
            <a:ext cx="772605" cy="196301"/>
            <a:chOff x="2641350" y="846250"/>
            <a:chExt cx="413600" cy="105075"/>
          </a:xfrm>
        </p:grpSpPr>
        <p:sp>
          <p:nvSpPr>
            <p:cNvPr id="26" name="Google Shape;1506;p71">
              <a:extLst>
                <a:ext uri="{FF2B5EF4-FFF2-40B4-BE49-F238E27FC236}">
                  <a16:creationId xmlns:a16="http://schemas.microsoft.com/office/drawing/2014/main" id="{749FDABA-9AA1-484A-846E-C44BC625F642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7;p71">
              <a:extLst>
                <a:ext uri="{FF2B5EF4-FFF2-40B4-BE49-F238E27FC236}">
                  <a16:creationId xmlns:a16="http://schemas.microsoft.com/office/drawing/2014/main" id="{7699BF50-1087-4350-A2CB-7E2E1FE2FB46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71">
              <a:extLst>
                <a:ext uri="{FF2B5EF4-FFF2-40B4-BE49-F238E27FC236}">
                  <a16:creationId xmlns:a16="http://schemas.microsoft.com/office/drawing/2014/main" id="{0D5D8EC1-52A4-4BF4-BFAD-59D31CB061A6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09;p71">
              <a:extLst>
                <a:ext uri="{FF2B5EF4-FFF2-40B4-BE49-F238E27FC236}">
                  <a16:creationId xmlns:a16="http://schemas.microsoft.com/office/drawing/2014/main" id="{CB3E825A-B814-4933-9A67-6A143A7CF359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E6C12FB6-AD1E-4341-AF8D-E7C0C22055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944" y="2526517"/>
            <a:ext cx="3614212" cy="760888"/>
          </a:xfrm>
          <a:prstGeom prst="rect">
            <a:avLst/>
          </a:prstGeom>
        </p:spPr>
      </p:pic>
      <p:sp>
        <p:nvSpPr>
          <p:cNvPr id="17" name="Rectangle 1">
            <a:extLst>
              <a:ext uri="{FF2B5EF4-FFF2-40B4-BE49-F238E27FC236}">
                <a16:creationId xmlns:a16="http://schemas.microsoft.com/office/drawing/2014/main" id="{E90CC6E3-C2CA-4E90-834C-FAE080C923C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74938" y="1294477"/>
            <a:ext cx="639993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dirty="0"/>
              <a:t>La </a:t>
            </a:r>
            <a:r>
              <a:rPr lang="es-ES" dirty="0" err="1"/>
              <a:t>IoU</a:t>
            </a:r>
            <a:r>
              <a:rPr lang="es-ES" dirty="0"/>
              <a:t> </a:t>
            </a:r>
            <a:r>
              <a:rPr lang="es-ES" dirty="0" err="1"/>
              <a:t>Loss</a:t>
            </a:r>
            <a:r>
              <a:rPr lang="es-ES" dirty="0"/>
              <a:t> trata de maximizar la intersección de las áreas predichas y las verdaderas mientras minimiza la unión (el total de las áreas predichas y las verdaderas). Si la intersección es grande y la unión es pequeña, la </a:t>
            </a:r>
            <a:r>
              <a:rPr lang="es-ES" dirty="0" err="1"/>
              <a:t>IoU</a:t>
            </a:r>
            <a:r>
              <a:rPr lang="es-ES" dirty="0"/>
              <a:t> será alta, lo que significa que el modelo ha segmentado correctamente la imagen.</a:t>
            </a:r>
            <a:endParaRPr lang="es-CO" altLang="es-CO" dirty="0"/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C7CECBB7-E870-4C3D-B9B1-D250A583F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1134" y="3479691"/>
            <a:ext cx="703089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accent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 Medium"/>
              <a:buNone/>
              <a:defRPr sz="1400" b="0" i="0" u="none" strike="noStrike" cap="none">
                <a:solidFill>
                  <a:schemeClr val="dk2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9pPr>
          </a:lstStyle>
          <a:p>
            <a:pPr mar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dirty="0"/>
              <a:t>A diferencia de las funciones de pérdida tradicionales como la </a:t>
            </a:r>
            <a:r>
              <a:rPr lang="es-ES" dirty="0" err="1"/>
              <a:t>categorical</a:t>
            </a:r>
            <a:r>
              <a:rPr lang="es-ES" dirty="0"/>
              <a:t> </a:t>
            </a:r>
            <a:r>
              <a:rPr lang="es-ES" dirty="0" err="1"/>
              <a:t>crossentropy</a:t>
            </a:r>
            <a:r>
              <a:rPr lang="es-ES" dirty="0"/>
              <a:t>, que puede verse influenciada por el desbalance entre clases, la pérdida </a:t>
            </a:r>
            <a:r>
              <a:rPr lang="es-ES" dirty="0" err="1"/>
              <a:t>IoU</a:t>
            </a:r>
            <a:r>
              <a:rPr lang="es-ES" dirty="0"/>
              <a:t> se concentra en el solapamiento entre las clases, lo que hace que sea más robusta frente a la desproporción entre las clases de fondo y objeto.</a:t>
            </a:r>
            <a:endParaRPr lang="es-CO" altLang="es-CO" dirty="0"/>
          </a:p>
        </p:txBody>
      </p:sp>
    </p:spTree>
    <p:extLst>
      <p:ext uri="{BB962C8B-B14F-4D97-AF65-F5344CB8AC3E}">
        <p14:creationId xmlns:p14="http://schemas.microsoft.com/office/powerpoint/2010/main" val="23181869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>
            <a:extLst>
              <a:ext uri="{FF2B5EF4-FFF2-40B4-BE49-F238E27FC236}">
                <a16:creationId xmlns:a16="http://schemas.microsoft.com/office/drawing/2014/main" id="{4398C358-73C8-4949-BC9D-8B13951DE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59" y="555250"/>
            <a:ext cx="5579341" cy="4033000"/>
          </a:xfrm>
          <a:prstGeom prst="rect">
            <a:avLst/>
          </a:prstGeom>
        </p:spPr>
      </p:pic>
      <p:sp>
        <p:nvSpPr>
          <p:cNvPr id="100" name="Google Shape;1030;p58">
            <a:extLst>
              <a:ext uri="{FF2B5EF4-FFF2-40B4-BE49-F238E27FC236}">
                <a16:creationId xmlns:a16="http://schemas.microsoft.com/office/drawing/2014/main" id="{9FA96D7A-1DD9-4461-93EE-5394AC0C4A5D}"/>
              </a:ext>
            </a:extLst>
          </p:cNvPr>
          <p:cNvSpPr txBox="1">
            <a:spLocks/>
          </p:cNvSpPr>
          <p:nvPr/>
        </p:nvSpPr>
        <p:spPr>
          <a:xfrm>
            <a:off x="6625612" y="1874255"/>
            <a:ext cx="1644976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500"/>
            </a:pPr>
            <a:r>
              <a:rPr lang="es-CO" sz="3500" dirty="0">
                <a:solidFill>
                  <a:schemeClr val="accent1"/>
                </a:solidFill>
                <a:latin typeface="Bebas Neue"/>
                <a:sym typeface="Bebas Neue"/>
              </a:rPr>
              <a:t>UNET</a:t>
            </a:r>
          </a:p>
          <a:p>
            <a:pPr algn="ctr">
              <a:buClr>
                <a:schemeClr val="accent1"/>
              </a:buClr>
              <a:buSzPts val="3500"/>
            </a:pPr>
            <a:r>
              <a:rPr lang="es-CO" sz="3500" dirty="0">
                <a:solidFill>
                  <a:schemeClr val="accent1"/>
                </a:solidFill>
                <a:latin typeface="Bebas Neue"/>
                <a:sym typeface="Bebas Neue"/>
              </a:rPr>
              <a:t>CONV BLOCKS (2)</a:t>
            </a:r>
          </a:p>
        </p:txBody>
      </p:sp>
    </p:spTree>
    <p:extLst>
      <p:ext uri="{BB962C8B-B14F-4D97-AF65-F5344CB8AC3E}">
        <p14:creationId xmlns:p14="http://schemas.microsoft.com/office/powerpoint/2010/main" val="3143942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0B740EEA-CB6E-4EBA-9D93-75DE67D55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231" y="815885"/>
            <a:ext cx="6553537" cy="3511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4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Imagen 2">
            <a:extLst>
              <a:ext uri="{FF2B5EF4-FFF2-40B4-BE49-F238E27FC236}">
                <a16:creationId xmlns:a16="http://schemas.microsoft.com/office/drawing/2014/main" id="{851E15ED-DBFC-41F8-8379-76DD42242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735" y="825410"/>
            <a:ext cx="6426530" cy="3492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342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analisis</a:t>
            </a:r>
            <a:endParaRPr dirty="0"/>
          </a:p>
        </p:txBody>
      </p:sp>
      <p:grpSp>
        <p:nvGrpSpPr>
          <p:cNvPr id="1505" name="Google Shape;1505;p71"/>
          <p:cNvGrpSpPr/>
          <p:nvPr/>
        </p:nvGrpSpPr>
        <p:grpSpPr>
          <a:xfrm>
            <a:off x="1481779" y="633224"/>
            <a:ext cx="772605" cy="196301"/>
            <a:chOff x="2641350" y="846250"/>
            <a:chExt cx="413600" cy="105075"/>
          </a:xfrm>
        </p:grpSpPr>
        <p:sp>
          <p:nvSpPr>
            <p:cNvPr id="1506" name="Google Shape;1506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93011A-E329-48DE-BFBB-6F5D4AB649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30514" y="1387619"/>
            <a:ext cx="6522676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CO" altLang="es-CO" dirty="0"/>
              <a:t>El modelo tiene un solapamiento moderadamente bueno entre las predicciones y las etiquetas verdaderas (</a:t>
            </a:r>
            <a:r>
              <a:rPr lang="es-CO" altLang="es-CO" dirty="0" err="1"/>
              <a:t>IoU</a:t>
            </a:r>
            <a:r>
              <a:rPr lang="es-CO" altLang="es-CO" dirty="0"/>
              <a:t> de 0.6495 | </a:t>
            </a:r>
            <a:r>
              <a:rPr lang="es-CO" dirty="0"/>
              <a:t>0.573</a:t>
            </a:r>
            <a:r>
              <a:rPr lang="es-CO" altLang="es-CO" dirty="0"/>
              <a:t>), lo que sugiere que está aprendiendo correctamente a segmentar, pero podría mejorar.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s-CO" altLang="es-CO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A00942DE-D80A-4B73-A6AA-F9E63DF0A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514" y="2304591"/>
            <a:ext cx="6456112" cy="206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46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 err="1"/>
              <a:t>analisis</a:t>
            </a:r>
            <a:endParaRPr dirty="0"/>
          </a:p>
        </p:txBody>
      </p:sp>
      <p:grpSp>
        <p:nvGrpSpPr>
          <p:cNvPr id="1505" name="Google Shape;1505;p71"/>
          <p:cNvGrpSpPr/>
          <p:nvPr/>
        </p:nvGrpSpPr>
        <p:grpSpPr>
          <a:xfrm>
            <a:off x="1481779" y="633224"/>
            <a:ext cx="772605" cy="196301"/>
            <a:chOff x="2641350" y="846250"/>
            <a:chExt cx="413600" cy="105075"/>
          </a:xfrm>
        </p:grpSpPr>
        <p:sp>
          <p:nvSpPr>
            <p:cNvPr id="1506" name="Google Shape;1506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7793011A-E329-48DE-BFBB-6F5D4AB649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98817" y="1433868"/>
            <a:ext cx="7325183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l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CO" altLang="es-CO" dirty="0"/>
              <a:t>Sin embargo, la pérdida alta (</a:t>
            </a:r>
            <a:r>
              <a:rPr lang="es-CO" dirty="0"/>
              <a:t>0.985</a:t>
            </a:r>
            <a:r>
              <a:rPr lang="es-CO" altLang="es-CO" dirty="0"/>
              <a:t>) sugiere que el modelo aún está cometiendo errores y no ha convergido completamente. Esto indica que el modelo probablemente necesite más entrenamiento, optimización de parámetros o ajustes en su arquitectura para mejorar el rendimiento general. 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A6775C-4291-4CE3-8462-A2892890C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8494" y="2387975"/>
            <a:ext cx="6439219" cy="1938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090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636FAE9E-8192-4072-918D-6D32FFCB0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7" y="534991"/>
            <a:ext cx="7729966" cy="200263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6E7D851-C6E9-46F4-9076-B65A52C51A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017" y="2537630"/>
            <a:ext cx="7729966" cy="207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5919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2" name="Google Shape;382;p38"/>
          <p:cNvGrpSpPr/>
          <p:nvPr/>
        </p:nvGrpSpPr>
        <p:grpSpPr>
          <a:xfrm>
            <a:off x="6779025" y="349504"/>
            <a:ext cx="913425" cy="370975"/>
            <a:chOff x="6514150" y="4420266"/>
            <a:chExt cx="913425" cy="370975"/>
          </a:xfrm>
        </p:grpSpPr>
        <p:sp>
          <p:nvSpPr>
            <p:cNvPr id="383" name="Google Shape;383;p3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3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1030;p58">
            <a:extLst>
              <a:ext uri="{FF2B5EF4-FFF2-40B4-BE49-F238E27FC236}">
                <a16:creationId xmlns:a16="http://schemas.microsoft.com/office/drawing/2014/main" id="{210FCC87-B326-4FC2-9D93-BAA7D6B32CF4}"/>
              </a:ext>
            </a:extLst>
          </p:cNvPr>
          <p:cNvSpPr txBox="1">
            <a:spLocks/>
          </p:cNvSpPr>
          <p:nvPr/>
        </p:nvSpPr>
        <p:spPr>
          <a:xfrm>
            <a:off x="743081" y="1628366"/>
            <a:ext cx="2030855" cy="110715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accent1"/>
              </a:buClr>
              <a:buSzPts val="3500"/>
            </a:pPr>
            <a:r>
              <a:rPr lang="es-CO" sz="3500" dirty="0">
                <a:solidFill>
                  <a:schemeClr val="accent1"/>
                </a:solidFill>
                <a:latin typeface="Bebas Neue"/>
                <a:sym typeface="Bebas Neue"/>
              </a:rPr>
              <a:t>SEGNET</a:t>
            </a:r>
          </a:p>
          <a:p>
            <a:pPr algn="ctr">
              <a:buClr>
                <a:schemeClr val="accent1"/>
              </a:buClr>
              <a:buSzPts val="3500"/>
            </a:pPr>
            <a:r>
              <a:rPr lang="es-CO" sz="3500" dirty="0">
                <a:solidFill>
                  <a:schemeClr val="accent1"/>
                </a:solidFill>
                <a:latin typeface="Bebas Neue"/>
                <a:sym typeface="Bebas Neue"/>
              </a:rPr>
              <a:t>CONV Y RESIDUAL BLOCKS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C9201B0-210E-4B34-A1B2-FE4C25F7C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888" y="750718"/>
            <a:ext cx="5735097" cy="364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8129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p6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BIBLIOGRAFÍA</a:t>
            </a:r>
            <a:endParaRPr dirty="0"/>
          </a:p>
        </p:txBody>
      </p:sp>
      <p:grpSp>
        <p:nvGrpSpPr>
          <p:cNvPr id="1408" name="Google Shape;1408;p66"/>
          <p:cNvGrpSpPr/>
          <p:nvPr/>
        </p:nvGrpSpPr>
        <p:grpSpPr>
          <a:xfrm rot="10800000">
            <a:off x="-466752" y="434375"/>
            <a:ext cx="1550073" cy="548628"/>
            <a:chOff x="2758075" y="846250"/>
            <a:chExt cx="296875" cy="105075"/>
          </a:xfrm>
        </p:grpSpPr>
        <p:sp>
          <p:nvSpPr>
            <p:cNvPr id="1409" name="Google Shape;1409;p66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66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66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" name="Google Shape;446;p41">
            <a:extLst>
              <a:ext uri="{FF2B5EF4-FFF2-40B4-BE49-F238E27FC236}">
                <a16:creationId xmlns:a16="http://schemas.microsoft.com/office/drawing/2014/main" id="{326512FD-AF1A-4CE4-9206-AFE70D203529}"/>
              </a:ext>
            </a:extLst>
          </p:cNvPr>
          <p:cNvSpPr txBox="1">
            <a:spLocks/>
          </p:cNvSpPr>
          <p:nvPr/>
        </p:nvSpPr>
        <p:spPr>
          <a:xfrm>
            <a:off x="978172" y="1344734"/>
            <a:ext cx="7445828" cy="265864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buClr>
                <a:schemeClr val="hlink"/>
              </a:buClr>
              <a:buSzPts val="1100"/>
            </a:pPr>
            <a:r>
              <a:rPr lang="en-US" dirty="0"/>
              <a:t>Shruti, J. (2020). A survey of loss functions for semantic segmentation. </a:t>
            </a:r>
            <a:r>
              <a:rPr lang="en-US" dirty="0" err="1"/>
              <a:t>En</a:t>
            </a:r>
            <a:r>
              <a:rPr lang="en-US" dirty="0"/>
              <a:t> </a:t>
            </a:r>
            <a:r>
              <a:rPr lang="en-US" i="1" dirty="0" err="1"/>
              <a:t>arXiv</a:t>
            </a:r>
            <a:r>
              <a:rPr lang="en-US" i="1" dirty="0"/>
              <a:t> [</a:t>
            </a:r>
            <a:r>
              <a:rPr lang="en-US" i="1" dirty="0" err="1"/>
              <a:t>eess.IV</a:t>
            </a:r>
            <a:r>
              <a:rPr lang="en-US" i="1" dirty="0"/>
              <a:t>]</a:t>
            </a:r>
            <a:r>
              <a:rPr lang="en-US" dirty="0"/>
              <a:t>. </a:t>
            </a:r>
            <a:r>
              <a:rPr lang="en-US" dirty="0">
                <a:hlinkClick r:id="rId3"/>
              </a:rPr>
              <a:t>https://doi.org/10.1109/CIBCB48159.2020.9277638</a:t>
            </a:r>
            <a:r>
              <a:rPr lang="en-US" dirty="0"/>
              <a:t> (paper)</a:t>
            </a:r>
          </a:p>
          <a:p>
            <a:pPr algn="just">
              <a:buClr>
                <a:schemeClr val="hlink"/>
              </a:buClr>
              <a:buSzPts val="1100"/>
            </a:pPr>
            <a:endParaRPr lang="en-US" dirty="0"/>
          </a:p>
          <a:p>
            <a:pPr algn="just"/>
            <a:r>
              <a:rPr lang="es-CO" dirty="0"/>
              <a:t>Olaf, R., Philipp, F., &amp; Thomas, B. (2015). U-Net: </a:t>
            </a:r>
            <a:r>
              <a:rPr lang="es-CO" dirty="0" err="1"/>
              <a:t>Convolutional</a:t>
            </a:r>
            <a:r>
              <a:rPr lang="es-CO" dirty="0"/>
              <a:t> Networks </a:t>
            </a:r>
            <a:r>
              <a:rPr lang="es-CO" dirty="0" err="1"/>
              <a:t>for</a:t>
            </a:r>
            <a:r>
              <a:rPr lang="es-CO" dirty="0"/>
              <a:t> </a:t>
            </a:r>
            <a:r>
              <a:rPr lang="es-CO" dirty="0" err="1"/>
              <a:t>Biomedical</a:t>
            </a:r>
            <a:r>
              <a:rPr lang="es-CO" dirty="0"/>
              <a:t> </a:t>
            </a:r>
            <a:r>
              <a:rPr lang="es-CO" dirty="0" err="1"/>
              <a:t>Image</a:t>
            </a:r>
            <a:r>
              <a:rPr lang="es-CO" dirty="0"/>
              <a:t> </a:t>
            </a:r>
            <a:r>
              <a:rPr lang="es-CO" dirty="0" err="1"/>
              <a:t>Segmentation</a:t>
            </a:r>
            <a:r>
              <a:rPr lang="es-CO" dirty="0"/>
              <a:t>. En </a:t>
            </a:r>
            <a:r>
              <a:rPr lang="es-CO" i="1" dirty="0" err="1"/>
              <a:t>arXiv</a:t>
            </a:r>
            <a:r>
              <a:rPr lang="es-CO" i="1" dirty="0"/>
              <a:t> [cs.CV]</a:t>
            </a:r>
            <a:r>
              <a:rPr lang="es-CO" dirty="0"/>
              <a:t>. </a:t>
            </a:r>
            <a:r>
              <a:rPr lang="es-CO" dirty="0">
                <a:hlinkClick r:id="rId4"/>
              </a:rPr>
              <a:t>http://arxiv.org/abs/1505.04597</a:t>
            </a:r>
            <a:r>
              <a:rPr lang="es-CO" dirty="0"/>
              <a:t> (</a:t>
            </a:r>
            <a:r>
              <a:rPr lang="es-CO" dirty="0" err="1"/>
              <a:t>paper</a:t>
            </a:r>
            <a:r>
              <a:rPr lang="es-CO" dirty="0"/>
              <a:t>)</a:t>
            </a:r>
          </a:p>
          <a:p>
            <a:pPr algn="just"/>
            <a:endParaRPr lang="es-CO" dirty="0"/>
          </a:p>
          <a:p>
            <a:pPr algn="just"/>
            <a:endParaRPr lang="es-CO" dirty="0"/>
          </a:p>
          <a:p>
            <a:pPr algn="just"/>
            <a:r>
              <a:rPr lang="en-US" dirty="0" err="1"/>
              <a:t>Niu</a:t>
            </a:r>
            <a:r>
              <a:rPr lang="en-US" dirty="0"/>
              <a:t>, </a:t>
            </a:r>
            <a:r>
              <a:rPr lang="en-US" dirty="0" err="1"/>
              <a:t>Zuodong</a:t>
            </a:r>
            <a:r>
              <a:rPr lang="en-US" dirty="0"/>
              <a:t> &amp; Li, </a:t>
            </a:r>
            <a:r>
              <a:rPr lang="en-US" dirty="0" err="1"/>
              <a:t>Handong</a:t>
            </a:r>
            <a:r>
              <a:rPr lang="en-US" dirty="0"/>
              <a:t>. (2019). Research and analysis of threshold segmentation algorithms in image processing. Journal of Physics: Conference Series. 1237. 022122. 10.1088/1742-6596/1237/2/022122.</a:t>
            </a:r>
            <a:endParaRPr lang="es-CO" dirty="0"/>
          </a:p>
          <a:p>
            <a:br>
              <a:rPr lang="es-CO" sz="2400" dirty="0"/>
            </a:br>
            <a:endParaRPr lang="es-ES" sz="24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B815FE-2839-420C-AFC8-9F9521E46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TURNO DE</a:t>
            </a:r>
          </a:p>
        </p:txBody>
      </p:sp>
      <p:sp>
        <p:nvSpPr>
          <p:cNvPr id="3" name="Google Shape;446;p41">
            <a:extLst>
              <a:ext uri="{FF2B5EF4-FFF2-40B4-BE49-F238E27FC236}">
                <a16:creationId xmlns:a16="http://schemas.microsoft.com/office/drawing/2014/main" id="{ADA67033-2F4C-4C17-8337-BE33FC37DCAF}"/>
              </a:ext>
            </a:extLst>
          </p:cNvPr>
          <p:cNvSpPr txBox="1">
            <a:spLocks/>
          </p:cNvSpPr>
          <p:nvPr/>
        </p:nvSpPr>
        <p:spPr>
          <a:xfrm>
            <a:off x="2259450" y="161367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hlink"/>
              </a:buClr>
              <a:buSzPts val="1100"/>
            </a:pPr>
            <a:r>
              <a:rPr lang="es-ES" sz="2400" b="1" dirty="0">
                <a:solidFill>
                  <a:srgbClr val="F868EA"/>
                </a:solidFill>
              </a:rPr>
              <a:t>PREGUNTAS (Fáciles)</a:t>
            </a:r>
          </a:p>
          <a:p>
            <a:pPr algn="ctr">
              <a:buClr>
                <a:schemeClr val="hlink"/>
              </a:buClr>
              <a:buSzPts val="1100"/>
            </a:pPr>
            <a:r>
              <a:rPr lang="es-ES" sz="2400" b="1" dirty="0">
                <a:solidFill>
                  <a:srgbClr val="00B0F0"/>
                </a:solidFill>
              </a:rPr>
              <a:t>COMENTARIOS (Bonitos)</a:t>
            </a:r>
          </a:p>
          <a:p>
            <a:pPr algn="ctr">
              <a:buClr>
                <a:schemeClr val="hlink"/>
              </a:buClr>
              <a:buSzPts val="1100"/>
            </a:pPr>
            <a:r>
              <a:rPr lang="es-ES" sz="2400" b="1" dirty="0">
                <a:solidFill>
                  <a:srgbClr val="00B050"/>
                </a:solidFill>
              </a:rPr>
              <a:t>CRÍTICAS (Constructivas)</a:t>
            </a:r>
          </a:p>
          <a:p>
            <a:pPr algn="ctr">
              <a:buClr>
                <a:schemeClr val="hlink"/>
              </a:buClr>
              <a:buSzPts val="1100"/>
            </a:pPr>
            <a:r>
              <a:rPr lang="es-ES" sz="2400" b="1" dirty="0">
                <a:solidFill>
                  <a:srgbClr val="7030A0"/>
                </a:solidFill>
              </a:rPr>
              <a:t>APORTACIONES (Monetarias)</a:t>
            </a:r>
          </a:p>
        </p:txBody>
      </p:sp>
      <p:pic>
        <p:nvPicPr>
          <p:cNvPr id="4102" name="Picture 6" descr="Piolín Imágenes transparentes PNG, imágenes, fotos">
            <a:extLst>
              <a:ext uri="{FF2B5EF4-FFF2-40B4-BE49-F238E27FC236}">
                <a16:creationId xmlns:a16="http://schemas.microsoft.com/office/drawing/2014/main" id="{BAAB67BB-1B86-4997-A98A-04EC52C042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9941" y="1040777"/>
            <a:ext cx="1866690" cy="2105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Quién es John Freddy Vega">
            <a:extLst>
              <a:ext uri="{FF2B5EF4-FFF2-40B4-BE49-F238E27FC236}">
                <a16:creationId xmlns:a16="http://schemas.microsoft.com/office/drawing/2014/main" id="{7DD19F9B-43C6-417A-B7F6-57EC67925A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424" y="3167284"/>
            <a:ext cx="2263030" cy="1272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0755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INTRODUCCIÓN</a:t>
            </a:r>
            <a:endParaRPr dirty="0"/>
          </a:p>
        </p:txBody>
      </p:sp>
      <p:sp>
        <p:nvSpPr>
          <p:cNvPr id="445" name="Google Shape;445;p41"/>
          <p:cNvSpPr/>
          <p:nvPr/>
        </p:nvSpPr>
        <p:spPr>
          <a:xfrm>
            <a:off x="1958925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"/>
          <p:cNvSpPr txBox="1">
            <a:spLocks noGrp="1"/>
          </p:cNvSpPr>
          <p:nvPr>
            <p:ph type="subTitle" idx="1"/>
          </p:nvPr>
        </p:nvSpPr>
        <p:spPr>
          <a:xfrm>
            <a:off x="2259450" y="161367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hlink"/>
              </a:buClr>
              <a:buSzPts val="1100"/>
              <a:buNone/>
            </a:pPr>
            <a:r>
              <a:rPr lang="es-ES" dirty="0"/>
              <a:t>La segmentación de imágenes es un proceso fundamental en el campo del procesamiento de imágenes y la visión por computadora. Consiste en dividir una imagen en regiones o segmentos significativos que representan objetos, partes de objetos o áreas específicas de interés. A diferencia de la clasificación, donde se asigna una etiqueta a una imagen completa, en la segmentación se etiqueta cada píxel individual de la imagen.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447" name="Google Shape;447;p41"/>
          <p:cNvCxnSpPr/>
          <p:nvPr/>
        </p:nvCxnSpPr>
        <p:spPr>
          <a:xfrm rot="10800000" flipH="1">
            <a:off x="3459250" y="3912850"/>
            <a:ext cx="4990500" cy="11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8" name="Google Shape;448;p41"/>
          <p:cNvGrpSpPr/>
          <p:nvPr/>
        </p:nvGrpSpPr>
        <p:grpSpPr>
          <a:xfrm>
            <a:off x="2284813" y="3850262"/>
            <a:ext cx="537556" cy="136576"/>
            <a:chOff x="2641350" y="846250"/>
            <a:chExt cx="413600" cy="105075"/>
          </a:xfrm>
        </p:grpSpPr>
        <p:sp>
          <p:nvSpPr>
            <p:cNvPr id="449" name="Google Shape;449;p4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3EC9AE44-E9F0-442A-B93D-D4563E82AD40}"/>
              </a:ext>
            </a:extLst>
          </p:cNvPr>
          <p:cNvSpPr>
            <a:spLocks noGrp="1"/>
          </p:cNvSpPr>
          <p:nvPr>
            <p:ph type="title" idx="6"/>
          </p:nvPr>
        </p:nvSpPr>
        <p:spPr/>
        <p:txBody>
          <a:bodyPr/>
          <a:lstStyle/>
          <a:p>
            <a:r>
              <a:rPr lang="es-CO" dirty="0"/>
              <a:t>DESCRIPCIÓN DEL PROBLEMA</a:t>
            </a:r>
          </a:p>
        </p:txBody>
      </p:sp>
      <p:sp>
        <p:nvSpPr>
          <p:cNvPr id="4" name="Google Shape;445;p41">
            <a:extLst>
              <a:ext uri="{FF2B5EF4-FFF2-40B4-BE49-F238E27FC236}">
                <a16:creationId xmlns:a16="http://schemas.microsoft.com/office/drawing/2014/main" id="{73550125-0004-4D0D-A6A0-A0246CAC1E16}"/>
              </a:ext>
            </a:extLst>
          </p:cNvPr>
          <p:cNvSpPr/>
          <p:nvPr/>
        </p:nvSpPr>
        <p:spPr>
          <a:xfrm>
            <a:off x="1952100" y="1168200"/>
            <a:ext cx="5239800" cy="344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446;p41">
            <a:extLst>
              <a:ext uri="{FF2B5EF4-FFF2-40B4-BE49-F238E27FC236}">
                <a16:creationId xmlns:a16="http://schemas.microsoft.com/office/drawing/2014/main" id="{170E2AF3-B670-4554-9393-7A972562A05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259450" y="1613675"/>
            <a:ext cx="4625100" cy="17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hlink"/>
              </a:buClr>
              <a:buSzPts val="1100"/>
            </a:pPr>
            <a:r>
              <a:rPr lang="es-ES" dirty="0"/>
              <a:t>El </a:t>
            </a:r>
            <a:r>
              <a:rPr lang="es-ES" b="1" dirty="0"/>
              <a:t>objetivo principal</a:t>
            </a:r>
            <a:r>
              <a:rPr lang="es-ES" dirty="0"/>
              <a:t> es segmentar lesiones asociadas a accidentes cerebrovasculares (ACV) en imágenes médicas de resonancia magnética (MRI). El conjunto de datos consta de imágenes 3D en formato DWI, ADC, FLAIR y sus máscaras correspondientes, con un tamaño variable. Para procesar estos datos, es necesario identificar y trabajar exclusivamente con las imágenes y máscaras que contienen lesiones.</a:t>
            </a:r>
            <a:endParaRPr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054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1"/>
          <p:cNvSpPr txBox="1">
            <a:spLocks noGrp="1"/>
          </p:cNvSpPr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IDENTIFICACIÓN DE LOS DATOS</a:t>
            </a:r>
            <a:endParaRPr dirty="0"/>
          </a:p>
        </p:txBody>
      </p:sp>
      <p:grpSp>
        <p:nvGrpSpPr>
          <p:cNvPr id="1505" name="Google Shape;1505;p71"/>
          <p:cNvGrpSpPr/>
          <p:nvPr/>
        </p:nvGrpSpPr>
        <p:grpSpPr>
          <a:xfrm>
            <a:off x="1481779" y="633224"/>
            <a:ext cx="772605" cy="196301"/>
            <a:chOff x="2641350" y="846250"/>
            <a:chExt cx="413600" cy="105075"/>
          </a:xfrm>
        </p:grpSpPr>
        <p:sp>
          <p:nvSpPr>
            <p:cNvPr id="1506" name="Google Shape;1506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30" name="Picture 6" descr="brainlife">
            <a:extLst>
              <a:ext uri="{FF2B5EF4-FFF2-40B4-BE49-F238E27FC236}">
                <a16:creationId xmlns:a16="http://schemas.microsoft.com/office/drawing/2014/main" id="{B8D62D11-4627-4346-9CB4-287F38474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389178"/>
            <a:ext cx="4120941" cy="2970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Google Shape;446;p41">
            <a:extLst>
              <a:ext uri="{FF2B5EF4-FFF2-40B4-BE49-F238E27FC236}">
                <a16:creationId xmlns:a16="http://schemas.microsoft.com/office/drawing/2014/main" id="{59E16C6F-C335-4AFD-8D73-07681A653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32396" y="1758885"/>
            <a:ext cx="2174583" cy="17527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hlink"/>
              </a:buClr>
              <a:buSzPts val="1100"/>
            </a:pPr>
            <a:r>
              <a:rPr lang="es-ES" b="1" dirty="0"/>
              <a:t>NII.GZ</a:t>
            </a:r>
          </a:p>
          <a:p>
            <a:pPr marL="0" lvl="0" indent="0" algn="just">
              <a:buClr>
                <a:schemeClr val="hlink"/>
              </a:buClr>
              <a:buSzPts val="1100"/>
            </a:pPr>
            <a:r>
              <a:rPr lang="es-ES" dirty="0" err="1"/>
              <a:t>Nifti</a:t>
            </a:r>
            <a:r>
              <a:rPr lang="es-ES" dirty="0"/>
              <a:t> es un formato de archivo abierto que se utiliza para almacenar datos de imágenes cerebrales obtenidas por resonancia magnética.</a:t>
            </a:r>
            <a:endParaRPr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SELECCIÓN DE DATOS</a:t>
            </a:r>
            <a:endParaRPr dirty="0"/>
          </a:p>
        </p:txBody>
      </p:sp>
      <p:grpSp>
        <p:nvGrpSpPr>
          <p:cNvPr id="1035" name="Google Shape;1035;p58"/>
          <p:cNvGrpSpPr/>
          <p:nvPr/>
        </p:nvGrpSpPr>
        <p:grpSpPr>
          <a:xfrm rot="10605950">
            <a:off x="4761718" y="2471151"/>
            <a:ext cx="537556" cy="136576"/>
            <a:chOff x="2641350" y="846250"/>
            <a:chExt cx="413600" cy="105075"/>
          </a:xfrm>
        </p:grpSpPr>
        <p:sp>
          <p:nvSpPr>
            <p:cNvPr id="1036" name="Google Shape;103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0" name="Google Shape;1040;p58"/>
          <p:cNvGrpSpPr/>
          <p:nvPr/>
        </p:nvGrpSpPr>
        <p:grpSpPr>
          <a:xfrm rot="-5400000">
            <a:off x="6245822" y="2865687"/>
            <a:ext cx="537556" cy="136576"/>
            <a:chOff x="2641350" y="846250"/>
            <a:chExt cx="413600" cy="105075"/>
          </a:xfrm>
        </p:grpSpPr>
        <p:sp>
          <p:nvSpPr>
            <p:cNvPr id="1041" name="Google Shape;1041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5" name="Google Shape;1045;p58"/>
          <p:cNvGrpSpPr/>
          <p:nvPr/>
        </p:nvGrpSpPr>
        <p:grpSpPr>
          <a:xfrm>
            <a:off x="4303235" y="3478608"/>
            <a:ext cx="537556" cy="136576"/>
            <a:chOff x="2641350" y="846250"/>
            <a:chExt cx="413600" cy="105075"/>
          </a:xfrm>
        </p:grpSpPr>
        <p:sp>
          <p:nvSpPr>
            <p:cNvPr id="1046" name="Google Shape;1046;p58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58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58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050" name="Picture 2" descr="https://lh7-rt.googleusercontent.com/slidesz/AGV_vUcl0hQQJgfeeE6XyJUv0LWEfHhGY-TahAd1e6LwBQf9sFN_K22d2IFfOYRFZyf0RLKrzUy-3EYuniCB-zOKUUJX0cndNW-CmyLUvsO_iataR0-c-lOSVOLLX1Yr-k5qraU4ozD-vFR_JE8yvgeGRVE=s2048?key=IjSYStpup9QdcP567OMJRg">
            <a:extLst>
              <a:ext uri="{FF2B5EF4-FFF2-40B4-BE49-F238E27FC236}">
                <a16:creationId xmlns:a16="http://schemas.microsoft.com/office/drawing/2014/main" id="{1870635C-4D46-469C-85AC-52BAA66714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000" y="1787919"/>
            <a:ext cx="7704000" cy="282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Google Shape;446;p41">
            <a:extLst>
              <a:ext uri="{FF2B5EF4-FFF2-40B4-BE49-F238E27FC236}">
                <a16:creationId xmlns:a16="http://schemas.microsoft.com/office/drawing/2014/main" id="{F48C55DF-3A70-4CF2-BC53-E8F3F3B2382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1123884"/>
            <a:ext cx="7573788" cy="693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buClr>
                <a:schemeClr val="hlink"/>
              </a:buClr>
              <a:buSzPts val="1100"/>
            </a:pPr>
            <a:r>
              <a:rPr lang="es-ES" dirty="0"/>
              <a:t>Es una </a:t>
            </a:r>
            <a:r>
              <a:rPr lang="es-ES" b="1" dirty="0"/>
              <a:t>Imagen Ponderada en Difusión </a:t>
            </a:r>
            <a:r>
              <a:rPr lang="es-ES" dirty="0"/>
              <a:t>que se obtiene mediante una resonancia magnética (RM). Se trata de una técnica que permite evaluar la microarquitectura y la función molecular del cuerpo humano.</a:t>
            </a:r>
            <a:endParaRPr dirty="0">
              <a:solidFill>
                <a:schemeClr val="accent2"/>
              </a:solidFill>
            </a:endParaRPr>
          </a:p>
        </p:txBody>
      </p:sp>
      <p:sp>
        <p:nvSpPr>
          <p:cNvPr id="3" name="Flecha: hacia abajo 2">
            <a:extLst>
              <a:ext uri="{FF2B5EF4-FFF2-40B4-BE49-F238E27FC236}">
                <a16:creationId xmlns:a16="http://schemas.microsoft.com/office/drawing/2014/main" id="{FE3D0A77-E16E-4C74-926E-AA761DF3287C}"/>
              </a:ext>
            </a:extLst>
          </p:cNvPr>
          <p:cNvSpPr/>
          <p:nvPr/>
        </p:nvSpPr>
        <p:spPr>
          <a:xfrm rot="3380120">
            <a:off x="4920356" y="2263808"/>
            <a:ext cx="1398494" cy="7490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25" name="Google Shape;1505;p71">
            <a:extLst>
              <a:ext uri="{FF2B5EF4-FFF2-40B4-BE49-F238E27FC236}">
                <a16:creationId xmlns:a16="http://schemas.microsoft.com/office/drawing/2014/main" id="{2CB9B54C-05E7-439B-A463-00BB17090BBA}"/>
              </a:ext>
            </a:extLst>
          </p:cNvPr>
          <p:cNvGrpSpPr/>
          <p:nvPr/>
        </p:nvGrpSpPr>
        <p:grpSpPr>
          <a:xfrm rot="10800000">
            <a:off x="6196585" y="595565"/>
            <a:ext cx="772605" cy="196301"/>
            <a:chOff x="2641350" y="846250"/>
            <a:chExt cx="413600" cy="105075"/>
          </a:xfrm>
        </p:grpSpPr>
        <p:sp>
          <p:nvSpPr>
            <p:cNvPr id="26" name="Google Shape;1506;p71">
              <a:extLst>
                <a:ext uri="{FF2B5EF4-FFF2-40B4-BE49-F238E27FC236}">
                  <a16:creationId xmlns:a16="http://schemas.microsoft.com/office/drawing/2014/main" id="{749FDABA-9AA1-484A-846E-C44BC625F642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7;p71">
              <a:extLst>
                <a:ext uri="{FF2B5EF4-FFF2-40B4-BE49-F238E27FC236}">
                  <a16:creationId xmlns:a16="http://schemas.microsoft.com/office/drawing/2014/main" id="{7699BF50-1087-4350-A2CB-7E2E1FE2FB46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71">
              <a:extLst>
                <a:ext uri="{FF2B5EF4-FFF2-40B4-BE49-F238E27FC236}">
                  <a16:creationId xmlns:a16="http://schemas.microsoft.com/office/drawing/2014/main" id="{0D5D8EC1-52A4-4BF4-BFAD-59D31CB061A6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09;p71">
              <a:extLst>
                <a:ext uri="{FF2B5EF4-FFF2-40B4-BE49-F238E27FC236}">
                  <a16:creationId xmlns:a16="http://schemas.microsoft.com/office/drawing/2014/main" id="{CB3E825A-B814-4933-9A67-6A143A7CF359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1"/>
          <p:cNvSpPr txBox="1">
            <a:spLocks noGrp="1"/>
          </p:cNvSpPr>
          <p:nvPr>
            <p:ph type="title" idx="9"/>
          </p:nvPr>
        </p:nvSpPr>
        <p:spPr>
          <a:xfrm>
            <a:off x="719999" y="543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THRESHOLD (UMBRAL)</a:t>
            </a:r>
            <a:endParaRPr dirty="0"/>
          </a:p>
        </p:txBody>
      </p:sp>
      <p:grpSp>
        <p:nvGrpSpPr>
          <p:cNvPr id="1505" name="Google Shape;1505;p71"/>
          <p:cNvGrpSpPr/>
          <p:nvPr/>
        </p:nvGrpSpPr>
        <p:grpSpPr>
          <a:xfrm>
            <a:off x="1527883" y="731374"/>
            <a:ext cx="772605" cy="196301"/>
            <a:chOff x="2641350" y="846250"/>
            <a:chExt cx="413600" cy="105075"/>
          </a:xfrm>
        </p:grpSpPr>
        <p:sp>
          <p:nvSpPr>
            <p:cNvPr id="1506" name="Google Shape;1506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446;p41">
            <a:extLst>
              <a:ext uri="{FF2B5EF4-FFF2-40B4-BE49-F238E27FC236}">
                <a16:creationId xmlns:a16="http://schemas.microsoft.com/office/drawing/2014/main" id="{59E16C6F-C335-4AFD-8D73-07681A653E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67378" y="3112979"/>
            <a:ext cx="7564629" cy="11586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s-ES" dirty="0"/>
              <a:t>	Se utiliza para </a:t>
            </a:r>
            <a:r>
              <a:rPr lang="es-ES" dirty="0" err="1"/>
              <a:t>binarizar</a:t>
            </a:r>
            <a:r>
              <a:rPr lang="es-ES" dirty="0"/>
              <a:t> imágenes, es decir, convertir una imagen en escala de grises en una imagen binaria (blanco y negro). Establecer un valor límite (umbral). Los píxeles con valores por encima de este umbral se convierten en blanco (1), y los que están por debajo se convierten en negro (0).</a:t>
            </a:r>
          </a:p>
          <a:p>
            <a:pPr marL="0" lvl="0" indent="0">
              <a:buClr>
                <a:schemeClr val="hlink"/>
              </a:buClr>
              <a:buSzPts val="1100"/>
            </a:pPr>
            <a:endParaRPr dirty="0">
              <a:solidFill>
                <a:schemeClr val="accent2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D688B85-A7CF-43CE-9605-E8F1AD72A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660" y="1406179"/>
            <a:ext cx="7684679" cy="164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3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A9E24EE-4BFA-4492-AF10-0D1CDBE769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040" y="1298602"/>
            <a:ext cx="4663426" cy="160906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963C264-0EF0-4016-A1D0-C685CA11B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583" y="2266790"/>
            <a:ext cx="4787549" cy="1688998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19A1C6C-0533-47ED-8014-8838CCACF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98" y="3233488"/>
            <a:ext cx="5429823" cy="184267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19A8884-954C-40CF-A98A-ABC3339BB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6482" y="1884135"/>
            <a:ext cx="6854650" cy="2270692"/>
          </a:xfrm>
          <a:prstGeom prst="rect">
            <a:avLst/>
          </a:prstGeom>
        </p:spPr>
      </p:pic>
      <p:sp>
        <p:nvSpPr>
          <p:cNvPr id="8" name="Google Shape;1493;p71">
            <a:extLst>
              <a:ext uri="{FF2B5EF4-FFF2-40B4-BE49-F238E27FC236}">
                <a16:creationId xmlns:a16="http://schemas.microsoft.com/office/drawing/2014/main" id="{4DB9FBA3-32D1-4D0E-A56D-84E174275EEE}"/>
              </a:ext>
            </a:extLst>
          </p:cNvPr>
          <p:cNvSpPr txBox="1">
            <a:spLocks/>
          </p:cNvSpPr>
          <p:nvPr/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s-CO" sz="3500" dirty="0">
                <a:solidFill>
                  <a:schemeClr val="accent1"/>
                </a:solidFill>
                <a:latin typeface="Bebas Neue"/>
                <a:sym typeface="Bebas Neue"/>
              </a:rPr>
              <a:t>RESULTADOS ANTERIORES</a:t>
            </a:r>
          </a:p>
        </p:txBody>
      </p:sp>
    </p:spTree>
    <p:extLst>
      <p:ext uri="{BB962C8B-B14F-4D97-AF65-F5344CB8AC3E}">
        <p14:creationId xmlns:p14="http://schemas.microsoft.com/office/powerpoint/2010/main" val="547788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8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TTS</a:t>
            </a:r>
            <a:endParaRPr dirty="0"/>
          </a:p>
        </p:txBody>
      </p:sp>
      <p:grpSp>
        <p:nvGrpSpPr>
          <p:cNvPr id="1050" name="Google Shape;1050;p58"/>
          <p:cNvGrpSpPr/>
          <p:nvPr/>
        </p:nvGrpSpPr>
        <p:grpSpPr>
          <a:xfrm>
            <a:off x="7380363" y="993621"/>
            <a:ext cx="913425" cy="370975"/>
            <a:chOff x="6514150" y="4420266"/>
            <a:chExt cx="913425" cy="370975"/>
          </a:xfrm>
        </p:grpSpPr>
        <p:sp>
          <p:nvSpPr>
            <p:cNvPr id="1051" name="Google Shape;1051;p58"/>
            <p:cNvSpPr/>
            <p:nvPr/>
          </p:nvSpPr>
          <p:spPr>
            <a:xfrm>
              <a:off x="6938875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58"/>
            <p:cNvSpPr/>
            <p:nvPr/>
          </p:nvSpPr>
          <p:spPr>
            <a:xfrm>
              <a:off x="6514150" y="4420266"/>
              <a:ext cx="488700" cy="370975"/>
            </a:xfrm>
            <a:custGeom>
              <a:avLst/>
              <a:gdLst/>
              <a:ahLst/>
              <a:cxnLst/>
              <a:rect l="l" t="t" r="r" b="b"/>
              <a:pathLst>
                <a:path w="19548" h="14839" extrusionOk="0">
                  <a:moveTo>
                    <a:pt x="8160" y="1"/>
                  </a:moveTo>
                  <a:lnTo>
                    <a:pt x="1" y="14838"/>
                  </a:lnTo>
                  <a:lnTo>
                    <a:pt x="11388" y="14838"/>
                  </a:lnTo>
                  <a:lnTo>
                    <a:pt x="1954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" name="Google Shape;1505;p71">
            <a:extLst>
              <a:ext uri="{FF2B5EF4-FFF2-40B4-BE49-F238E27FC236}">
                <a16:creationId xmlns:a16="http://schemas.microsoft.com/office/drawing/2014/main" id="{2CB9B54C-05E7-439B-A463-00BB17090BBA}"/>
              </a:ext>
            </a:extLst>
          </p:cNvPr>
          <p:cNvGrpSpPr/>
          <p:nvPr/>
        </p:nvGrpSpPr>
        <p:grpSpPr>
          <a:xfrm rot="10800000">
            <a:off x="6196585" y="595565"/>
            <a:ext cx="772605" cy="196301"/>
            <a:chOff x="2641350" y="846250"/>
            <a:chExt cx="413600" cy="105075"/>
          </a:xfrm>
        </p:grpSpPr>
        <p:sp>
          <p:nvSpPr>
            <p:cNvPr id="26" name="Google Shape;1506;p71">
              <a:extLst>
                <a:ext uri="{FF2B5EF4-FFF2-40B4-BE49-F238E27FC236}">
                  <a16:creationId xmlns:a16="http://schemas.microsoft.com/office/drawing/2014/main" id="{749FDABA-9AA1-484A-846E-C44BC625F642}"/>
                </a:ext>
              </a:extLst>
            </p:cNvPr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507;p71">
              <a:extLst>
                <a:ext uri="{FF2B5EF4-FFF2-40B4-BE49-F238E27FC236}">
                  <a16:creationId xmlns:a16="http://schemas.microsoft.com/office/drawing/2014/main" id="{7699BF50-1087-4350-A2CB-7E2E1FE2FB46}"/>
                </a:ext>
              </a:extLst>
            </p:cNvPr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508;p71">
              <a:extLst>
                <a:ext uri="{FF2B5EF4-FFF2-40B4-BE49-F238E27FC236}">
                  <a16:creationId xmlns:a16="http://schemas.microsoft.com/office/drawing/2014/main" id="{0D5D8EC1-52A4-4BF4-BFAD-59D31CB061A6}"/>
                </a:ext>
              </a:extLst>
            </p:cNvPr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1509;p71">
              <a:extLst>
                <a:ext uri="{FF2B5EF4-FFF2-40B4-BE49-F238E27FC236}">
                  <a16:creationId xmlns:a16="http://schemas.microsoft.com/office/drawing/2014/main" id="{CB3E825A-B814-4933-9A67-6A143A7CF359}"/>
                </a:ext>
              </a:extLst>
            </p:cNvPr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" name="Google Shape;446;p41">
            <a:extLst>
              <a:ext uri="{FF2B5EF4-FFF2-40B4-BE49-F238E27FC236}">
                <a16:creationId xmlns:a16="http://schemas.microsoft.com/office/drawing/2014/main" id="{8DFB512A-C7DF-458C-BE0E-E4974631D4F6}"/>
              </a:ext>
            </a:extLst>
          </p:cNvPr>
          <p:cNvSpPr txBox="1">
            <a:spLocks/>
          </p:cNvSpPr>
          <p:nvPr/>
        </p:nvSpPr>
        <p:spPr>
          <a:xfrm>
            <a:off x="1274937" y="172881"/>
            <a:ext cx="1751960" cy="925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hlink"/>
              </a:buClr>
              <a:buSzPts val="1100"/>
            </a:pPr>
            <a:r>
              <a:rPr lang="es-ES" sz="2400" b="1" dirty="0">
                <a:solidFill>
                  <a:srgbClr val="F868EA"/>
                </a:solidFill>
              </a:rPr>
              <a:t>4344 Train</a:t>
            </a:r>
          </a:p>
          <a:p>
            <a:pPr algn="ctr">
              <a:buClr>
                <a:schemeClr val="hlink"/>
              </a:buClr>
              <a:buSzPts val="1100"/>
            </a:pPr>
            <a:r>
              <a:rPr lang="es-ES" sz="2400" b="1" dirty="0">
                <a:solidFill>
                  <a:srgbClr val="00B0F0"/>
                </a:solidFill>
              </a:rPr>
              <a:t>483 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07FA09-D84E-4DD8-9055-D3EF8EDB8C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999" y="2861597"/>
            <a:ext cx="3847871" cy="175537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E9B9EAC-5394-415A-B25C-8E3BCF9F76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7601" y="2896760"/>
            <a:ext cx="3906400" cy="17202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2BF918D-7EEE-41D8-A6E8-99413ADE0C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999" y="1179108"/>
            <a:ext cx="3797602" cy="168248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72D42D9-583A-4AA6-9549-DED440A404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17601" y="1179108"/>
            <a:ext cx="3906399" cy="1717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060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3" name="Google Shape;1493;p71"/>
          <p:cNvSpPr txBox="1">
            <a:spLocks noGrp="1"/>
          </p:cNvSpPr>
          <p:nvPr>
            <p:ph type="title" idx="9"/>
          </p:nvPr>
        </p:nvSpPr>
        <p:spPr>
          <a:xfrm>
            <a:off x="719999" y="54317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s-CO" dirty="0" err="1"/>
              <a:t>iOu</a:t>
            </a:r>
            <a:r>
              <a:rPr lang="es-CO" dirty="0"/>
              <a:t> (</a:t>
            </a:r>
            <a:r>
              <a:rPr lang="es-CO" dirty="0" err="1"/>
              <a:t>Binary</a:t>
            </a:r>
            <a:r>
              <a:rPr lang="es-CO" dirty="0"/>
              <a:t> </a:t>
            </a:r>
            <a:r>
              <a:rPr lang="es-CO" dirty="0" err="1"/>
              <a:t>Intersection</a:t>
            </a:r>
            <a:r>
              <a:rPr lang="es-CO" dirty="0"/>
              <a:t> </a:t>
            </a:r>
            <a:r>
              <a:rPr lang="es-CO" dirty="0" err="1"/>
              <a:t>over</a:t>
            </a:r>
            <a:r>
              <a:rPr lang="es-CO" dirty="0"/>
              <a:t> </a:t>
            </a:r>
            <a:r>
              <a:rPr lang="es-CO" dirty="0" err="1"/>
              <a:t>Union</a:t>
            </a:r>
            <a:r>
              <a:rPr lang="es-CO" dirty="0"/>
              <a:t>)</a:t>
            </a:r>
            <a:endParaRPr dirty="0"/>
          </a:p>
        </p:txBody>
      </p:sp>
      <p:grpSp>
        <p:nvGrpSpPr>
          <p:cNvPr id="1505" name="Google Shape;1505;p71"/>
          <p:cNvGrpSpPr/>
          <p:nvPr/>
        </p:nvGrpSpPr>
        <p:grpSpPr>
          <a:xfrm>
            <a:off x="936212" y="731374"/>
            <a:ext cx="772605" cy="196301"/>
            <a:chOff x="2641350" y="846250"/>
            <a:chExt cx="413600" cy="105075"/>
          </a:xfrm>
        </p:grpSpPr>
        <p:sp>
          <p:nvSpPr>
            <p:cNvPr id="1506" name="Google Shape;1506;p71"/>
            <p:cNvSpPr/>
            <p:nvPr/>
          </p:nvSpPr>
          <p:spPr>
            <a:xfrm>
              <a:off x="2991475" y="846250"/>
              <a:ext cx="63475" cy="105075"/>
            </a:xfrm>
            <a:custGeom>
              <a:avLst/>
              <a:gdLst/>
              <a:ahLst/>
              <a:cxnLst/>
              <a:rect l="l" t="t" r="r" b="b"/>
              <a:pathLst>
                <a:path w="2539" h="4203" extrusionOk="0">
                  <a:moveTo>
                    <a:pt x="2092" y="1"/>
                  </a:moveTo>
                  <a:lnTo>
                    <a:pt x="1" y="2111"/>
                  </a:lnTo>
                  <a:lnTo>
                    <a:pt x="2092" y="4202"/>
                  </a:lnTo>
                  <a:lnTo>
                    <a:pt x="2538" y="3756"/>
                  </a:lnTo>
                  <a:lnTo>
                    <a:pt x="874" y="2111"/>
                  </a:lnTo>
                  <a:lnTo>
                    <a:pt x="2538" y="447"/>
                  </a:lnTo>
                  <a:lnTo>
                    <a:pt x="20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1"/>
            <p:cNvSpPr/>
            <p:nvPr/>
          </p:nvSpPr>
          <p:spPr>
            <a:xfrm>
              <a:off x="28747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091" y="1"/>
                  </a:moveTo>
                  <a:lnTo>
                    <a:pt x="0" y="2111"/>
                  </a:lnTo>
                  <a:lnTo>
                    <a:pt x="2091" y="4202"/>
                  </a:lnTo>
                  <a:lnTo>
                    <a:pt x="2538" y="3756"/>
                  </a:lnTo>
                  <a:lnTo>
                    <a:pt x="894" y="2111"/>
                  </a:lnTo>
                  <a:lnTo>
                    <a:pt x="2538" y="447"/>
                  </a:lnTo>
                  <a:lnTo>
                    <a:pt x="2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1"/>
            <p:cNvSpPr/>
            <p:nvPr/>
          </p:nvSpPr>
          <p:spPr>
            <a:xfrm>
              <a:off x="2758075" y="846250"/>
              <a:ext cx="63450" cy="105075"/>
            </a:xfrm>
            <a:custGeom>
              <a:avLst/>
              <a:gdLst/>
              <a:ahLst/>
              <a:cxnLst/>
              <a:rect l="l" t="t" r="r" b="b"/>
              <a:pathLst>
                <a:path w="2538" h="4203" extrusionOk="0">
                  <a:moveTo>
                    <a:pt x="2111" y="1"/>
                  </a:moveTo>
                  <a:lnTo>
                    <a:pt x="0" y="2111"/>
                  </a:lnTo>
                  <a:lnTo>
                    <a:pt x="2111" y="4202"/>
                  </a:lnTo>
                  <a:lnTo>
                    <a:pt x="2537" y="3756"/>
                  </a:lnTo>
                  <a:lnTo>
                    <a:pt x="893" y="2111"/>
                  </a:lnTo>
                  <a:lnTo>
                    <a:pt x="2537" y="447"/>
                  </a:lnTo>
                  <a:lnTo>
                    <a:pt x="21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9" name="Google Shape;1509;p71"/>
            <p:cNvSpPr/>
            <p:nvPr/>
          </p:nvSpPr>
          <p:spPr>
            <a:xfrm>
              <a:off x="2641350" y="846250"/>
              <a:ext cx="63975" cy="105075"/>
            </a:xfrm>
            <a:custGeom>
              <a:avLst/>
              <a:gdLst/>
              <a:ahLst/>
              <a:cxnLst/>
              <a:rect l="l" t="t" r="r" b="b"/>
              <a:pathLst>
                <a:path w="2559" h="4203" extrusionOk="0">
                  <a:moveTo>
                    <a:pt x="2112" y="1"/>
                  </a:moveTo>
                  <a:lnTo>
                    <a:pt x="1" y="2111"/>
                  </a:lnTo>
                  <a:lnTo>
                    <a:pt x="2112" y="4202"/>
                  </a:lnTo>
                  <a:lnTo>
                    <a:pt x="2558" y="3756"/>
                  </a:lnTo>
                  <a:lnTo>
                    <a:pt x="894" y="2111"/>
                  </a:lnTo>
                  <a:lnTo>
                    <a:pt x="2558" y="447"/>
                  </a:lnTo>
                  <a:lnTo>
                    <a:pt x="21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" name="Picture 2" descr="IOU Metric. In computer vision, IOU stands for… | by Saba Hesaraki | Medium">
            <a:extLst>
              <a:ext uri="{FF2B5EF4-FFF2-40B4-BE49-F238E27FC236}">
                <a16:creationId xmlns:a16="http://schemas.microsoft.com/office/drawing/2014/main" id="{8377F33B-1904-41C8-9D5E-BCA21EF6E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999" y="1431435"/>
            <a:ext cx="2814656" cy="1461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19E3022E-3230-408B-8141-A01521467A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051262" y="1520936"/>
            <a:ext cx="434457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algn="just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s-ES" dirty="0"/>
              <a:t>Es el número de píxeles que están etiquetados como 1 tanto en la máscara predicha como en la verdadera, sobre el número total de píxeles etiquetados como 1 en al menos una de las dos máscaras (predicha o verdadera).</a:t>
            </a:r>
            <a:endParaRPr lang="es-CO" altLang="es-CO" dirty="0"/>
          </a:p>
        </p:txBody>
      </p:sp>
      <p:pic>
        <p:nvPicPr>
          <p:cNvPr id="4099" name="Picture 3" descr="Intersection Over Union IoU in Object Detection Segmentation">
            <a:extLst>
              <a:ext uri="{FF2B5EF4-FFF2-40B4-BE49-F238E27FC236}">
                <a16:creationId xmlns:a16="http://schemas.microsoft.com/office/drawing/2014/main" id="{3CB3C7A3-163F-4E09-8F56-A9793EB40D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655" y="2917467"/>
            <a:ext cx="3430178" cy="1415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051413CE-9BD7-4A35-87F4-A61BEB2E7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0" y="2893097"/>
            <a:ext cx="2814656" cy="146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87823"/>
      </p:ext>
    </p:extLst>
  </p:cSld>
  <p:clrMapOvr>
    <a:masterClrMapping/>
  </p:clrMapOvr>
</p:sld>
</file>

<file path=ppt/theme/theme1.xml><?xml version="1.0" encoding="utf-8"?>
<a:theme xmlns:a="http://schemas.openxmlformats.org/drawingml/2006/main" name="Artificial Intelligence (AI) Startup Business Plan by Slidesgo">
  <a:themeElements>
    <a:clrScheme name="Simple Light">
      <a:dk1>
        <a:srgbClr val="191919"/>
      </a:dk1>
      <a:lt1>
        <a:srgbClr val="FFFFFF"/>
      </a:lt1>
      <a:dk2>
        <a:srgbClr val="C1C1C1"/>
      </a:dk2>
      <a:lt2>
        <a:srgbClr val="E7E7E7"/>
      </a:lt2>
      <a:accent1>
        <a:srgbClr val="E94953"/>
      </a:accent1>
      <a:accent2>
        <a:srgbClr val="3C3C3B"/>
      </a:accent2>
      <a:accent3>
        <a:srgbClr val="C66360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2158</TotalTime>
  <Words>488</Words>
  <Application>Microsoft Office PowerPoint</Application>
  <PresentationFormat>Presentación en pantalla (16:9)</PresentationFormat>
  <Paragraphs>45</Paragraphs>
  <Slides>19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4" baseType="lpstr">
      <vt:lpstr>Raleway Medium</vt:lpstr>
      <vt:lpstr>Arial</vt:lpstr>
      <vt:lpstr>Bebas Neue</vt:lpstr>
      <vt:lpstr>Nunito</vt:lpstr>
      <vt:lpstr>Artificial Intelligence (AI) Startup Business Plan by Slidesgo</vt:lpstr>
      <vt:lpstr>SEGMENTACIÓN ACV</vt:lpstr>
      <vt:lpstr>INTRODUCCIÓN</vt:lpstr>
      <vt:lpstr>DESCRIPCIÓN DEL PROBLEMA</vt:lpstr>
      <vt:lpstr>IDENTIFICACIÓN DE LOS DATOS</vt:lpstr>
      <vt:lpstr>SELECCIÓN DE DATOS</vt:lpstr>
      <vt:lpstr>THRESHOLD (UMBRAL)</vt:lpstr>
      <vt:lpstr>Presentación de PowerPoint</vt:lpstr>
      <vt:lpstr>TTS</vt:lpstr>
      <vt:lpstr>iOu (Binary Intersection over Union)</vt:lpstr>
      <vt:lpstr>Iou loss</vt:lpstr>
      <vt:lpstr>Presentación de PowerPoint</vt:lpstr>
      <vt:lpstr>Presentación de PowerPoint</vt:lpstr>
      <vt:lpstr>Presentación de PowerPoint</vt:lpstr>
      <vt:lpstr>analisis</vt:lpstr>
      <vt:lpstr>analisis</vt:lpstr>
      <vt:lpstr>Presentación de PowerPoint</vt:lpstr>
      <vt:lpstr>Presentación de PowerPoint</vt:lpstr>
      <vt:lpstr>BIBLIOGRAFÍA</vt:lpstr>
      <vt:lpstr>TURNO 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SINTESIS DE IMAGENES</dc:title>
  <dc:creator>Usuario</dc:creator>
  <cp:lastModifiedBy>Sebastian Galvis</cp:lastModifiedBy>
  <cp:revision>33</cp:revision>
  <dcterms:modified xsi:type="dcterms:W3CDTF">2024-12-06T12:27:24Z</dcterms:modified>
</cp:coreProperties>
</file>