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6" r:id="rId4"/>
    <p:sldId id="257" r:id="rId5"/>
    <p:sldId id="265" r:id="rId6"/>
    <p:sldId id="264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5" r:id="rId15"/>
    <p:sldId id="273" r:id="rId16"/>
    <p:sldId id="277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073866-311B-BBDA-BD8A-95B6BDFE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743D9CF-CD06-52F0-70C0-B9C65A7AD2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DD9DBB-75FE-1212-3F3D-05A943D0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F01388-4D98-3B5B-378B-918F99D50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17F790-E05C-6312-EDEF-E43812C5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45613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A6FF59-9D8A-872F-7227-DF7203E67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40F8D1-8607-8BF3-C25A-D35DAAC7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814E2D-BD7C-F618-8C06-C6CA56D94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879C0E-C827-DF33-0799-044C179CB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9911D5-2C79-530C-C327-A57789256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753967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394CA9C-8AA4-6580-24DC-FF2719CC7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439D8C-BC9A-8C32-0987-C22CD5AA3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AD3B0-F6F3-3D50-3EC4-F824BDED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B9FF8-959C-DD05-E711-81F0F8D45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AE3840-1DE8-8B3B-892A-21C030F4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0715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065D9-2441-79AE-7F4C-8714B78F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983C06-7D2F-25F6-FC72-3F2D0408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598C2-0CF1-4D09-48C4-8ECD93EA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132390-CDE5-0E4F-5910-21396DCD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EAB9B7-B39E-CB69-4810-10EAAC60F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1986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07D65-ECAD-D135-280D-4CC1A72C3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FD3C0-7A13-FA2C-5C80-49C955E0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B94D00-3207-8439-FB1C-505E5648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D60BC7-6F8F-133F-A625-E86EEAE2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7375DE-70D2-9281-CE79-7FB6FFF7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50216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77A961-4445-21FA-9510-3210A3C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50566A-6674-C8D8-A7DE-1A220BFBAF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508D94-BEDF-C060-0319-2F15E40F2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880A63-1093-C6C1-836C-FE1673132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D614EB-7631-3366-3853-0968C83AF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F0F796-11F6-C534-9386-DFC76496D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48378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5A6C8-5C5C-3708-5A8F-736CE9FC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AE0CBA-6553-AA0C-55DF-456E57EEC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FAAB13-86B9-365F-2599-14C071D28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1481A8E-198F-5A8F-E587-011D695CC1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386EC6A-03D2-E45A-CD55-4EBC9651A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BDD921A-B928-4C0C-20E9-8D2B40F1A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E43744B-665D-D86E-BC45-611D3ED2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BB6BAF3-9F1F-0D75-F906-469AA0E6A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4029422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AF5B4-2B96-3693-58E6-7C0368AED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157310-D831-EC00-C310-7533706C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56BC953-8D19-22A5-8CC2-F65E75B16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723ACBB-94C2-5A78-3E97-3ADC059C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133141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77A5458-8B8A-DF61-C151-AA696A0A6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05024E7-AEFB-4CFD-CAD9-F08F9C66F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6DBDEBB-0ED7-5688-7008-E400E0CA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87069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81960-EA3E-DB9A-0B6B-139A12A1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D465D0-D4F9-0D31-D1CD-6ACF956E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EFC2BAB-0EFB-9F7A-BB7E-8B0F748CF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DFD64E-78C2-E03E-1BF8-ED0062D6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22AFA31-9164-4B2C-DADA-B232F379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75A7FD-AD93-DEC4-B464-58E130E9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1644038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9918A-269F-5485-76FD-DA0995ABA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8755543-7F81-4D82-663B-0F544AA98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LU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537CAF-E377-9B71-53BB-1A7802F74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7F0D5FB-B5A4-876C-1C54-940888FE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00FF7E-49AC-38A5-08D5-048E56D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LU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206C3EE-D03F-FD65-3EF5-DD3755F96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606955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127F527-E637-8847-01E5-7C743FDA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fr-LU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9C58D9-320E-44A3-2161-C4B8472AB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fr-LU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E05846-11DA-F403-BDA8-B7AEA24C0B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3C7F7-35C5-4F3E-90E8-DFE76525C9AB}" type="datetimeFigureOut">
              <a:rPr lang="fr-LU" smtClean="0"/>
              <a:t>07/10/2025</a:t>
            </a:fld>
            <a:endParaRPr lang="fr-LU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86ADFD-7E92-BEFE-7B8A-3F6864168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LU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141241-8E82-7F01-30B3-289D052843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F46B1-FDF2-47DE-A3C6-D124C4ECFB57}" type="slidenum">
              <a:rPr lang="fr-LU" smtClean="0"/>
              <a:t>‹Nr.›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3224484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3CF6E5-4336-2D8C-D1D6-509A83EC5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LU" dirty="0"/>
              <a:t>Project </a:t>
            </a:r>
            <a:r>
              <a:rPr lang="fr-LU" dirty="0" err="1"/>
              <a:t>presentation</a:t>
            </a:r>
            <a:endParaRPr lang="fr-LU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A0CB619-767D-4A7C-F60B-49DACE403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LU" dirty="0"/>
              <a:t>AH2179 - </a:t>
            </a:r>
            <a:r>
              <a:rPr lang="fr-LU" dirty="0" err="1"/>
              <a:t>Applied</a:t>
            </a:r>
            <a:r>
              <a:rPr lang="fr-LU" dirty="0"/>
              <a:t> </a:t>
            </a:r>
            <a:r>
              <a:rPr lang="fr-LU" dirty="0" err="1"/>
              <a:t>Artificial</a:t>
            </a:r>
            <a:r>
              <a:rPr lang="fr-LU" dirty="0"/>
              <a:t> Intelligence in Transportation</a:t>
            </a:r>
          </a:p>
          <a:p>
            <a:r>
              <a:rPr lang="fr-LU" dirty="0"/>
              <a:t>Johanna Schaefer</a:t>
            </a:r>
          </a:p>
        </p:txBody>
      </p:sp>
    </p:spTree>
    <p:extLst>
      <p:ext uri="{BB962C8B-B14F-4D97-AF65-F5344CB8AC3E}">
        <p14:creationId xmlns:p14="http://schemas.microsoft.com/office/powerpoint/2010/main" val="987679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ACAF2-77BC-DD2C-6FB1-71DD5220E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Portal 55620 and 56160</a:t>
            </a:r>
          </a:p>
        </p:txBody>
      </p:sp>
      <p:pic>
        <p:nvPicPr>
          <p:cNvPr id="5" name="Inhaltsplatzhalter 4" descr="Ein Bild, das Text, Reihe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5B97B2D2-3CD6-C71E-51B9-2EBEF4DD7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63517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2B9E9-2AFB-0652-AF45-914BCA5F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Determine</a:t>
            </a:r>
            <a:r>
              <a:rPr lang="fr-LU" dirty="0"/>
              <a:t> the </a:t>
            </a:r>
            <a:r>
              <a:rPr lang="fr-LU" dirty="0" err="1"/>
              <a:t>number</a:t>
            </a:r>
            <a:r>
              <a:rPr lang="fr-LU" dirty="0"/>
              <a:t> of lag-</a:t>
            </a:r>
            <a:r>
              <a:rPr lang="fr-LU" dirty="0" err="1"/>
              <a:t>features</a:t>
            </a:r>
            <a:endParaRPr lang="fr-LU" dirty="0"/>
          </a:p>
        </p:txBody>
      </p:sp>
      <p:pic>
        <p:nvPicPr>
          <p:cNvPr id="5" name="Inhaltsplatzhalter 4" descr="Ein Bild, das Reihe, Diagramm, Steigung enthält.&#10;&#10;KI-generierte Inhalte können fehlerhaft sein.">
            <a:extLst>
              <a:ext uri="{FF2B5EF4-FFF2-40B4-BE49-F238E27FC236}">
                <a16:creationId xmlns:a16="http://schemas.microsoft.com/office/drawing/2014/main" id="{2EE96EDD-532B-CCD2-4C17-6115986332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4625"/>
            <a:ext cx="10515600" cy="3273338"/>
          </a:xfrm>
        </p:spPr>
      </p:pic>
    </p:spTree>
    <p:extLst>
      <p:ext uri="{BB962C8B-B14F-4D97-AF65-F5344CB8AC3E}">
        <p14:creationId xmlns:p14="http://schemas.microsoft.com/office/powerpoint/2010/main" val="573274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981D81-3350-553C-3B9B-10D8FC15E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Models</a:t>
            </a:r>
            <a:r>
              <a:rPr lang="fr-LU" dirty="0"/>
              <a:t> </a:t>
            </a:r>
            <a:r>
              <a:rPr lang="fr-LU" dirty="0" err="1"/>
              <a:t>trained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5324CB-0079-CFE7-190B-9C595958B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/>
              <a:t>Linear</a:t>
            </a:r>
            <a:r>
              <a:rPr lang="fr-LU" dirty="0"/>
              <a:t> </a:t>
            </a:r>
            <a:r>
              <a:rPr lang="fr-LU" dirty="0" err="1"/>
              <a:t>Regression</a:t>
            </a:r>
            <a:endParaRPr lang="fr-LU" dirty="0"/>
          </a:p>
          <a:p>
            <a:r>
              <a:rPr lang="fr-LU" dirty="0"/>
              <a:t>XGB-Boost</a:t>
            </a:r>
          </a:p>
          <a:p>
            <a:r>
              <a:rPr lang="de-LU" dirty="0" err="1"/>
              <a:t>Feedforward</a:t>
            </a:r>
            <a:r>
              <a:rPr lang="de-LU" dirty="0"/>
              <a:t> </a:t>
            </a:r>
            <a:r>
              <a:rPr lang="de-LU" dirty="0" err="1"/>
              <a:t>Neural</a:t>
            </a:r>
            <a:r>
              <a:rPr lang="de-LU" dirty="0"/>
              <a:t> Network (FNN)</a:t>
            </a:r>
          </a:p>
          <a:p>
            <a:r>
              <a:rPr lang="de-LU" dirty="0"/>
              <a:t>Long Short-Term Memory Network (LSTM)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190977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4D10FB-4FD9-2817-578F-95BDBE89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Results</a:t>
            </a:r>
            <a:r>
              <a:rPr lang="fr-LU" dirty="0"/>
              <a:t> on </a:t>
            </a:r>
            <a:r>
              <a:rPr lang="fr-LU" dirty="0" err="1"/>
              <a:t>Testset</a:t>
            </a:r>
            <a:r>
              <a:rPr lang="fr-LU" dirty="0"/>
              <a:t> -Speed</a:t>
            </a:r>
            <a:br>
              <a:rPr lang="fr-LU" dirty="0"/>
            </a:br>
            <a:r>
              <a:rPr lang="fr-LU" sz="1600" dirty="0"/>
              <a:t>04:15-10:00</a:t>
            </a:r>
            <a:endParaRPr lang="fr-LU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981EE775-744B-E609-2158-DAAC2082E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56716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B20FA-071A-651F-7BFB-68CE7432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Results</a:t>
            </a:r>
            <a:r>
              <a:rPr lang="fr-LU" dirty="0"/>
              <a:t> on </a:t>
            </a:r>
            <a:r>
              <a:rPr lang="fr-LU" dirty="0" err="1"/>
              <a:t>Testset</a:t>
            </a:r>
            <a:r>
              <a:rPr lang="fr-LU" dirty="0"/>
              <a:t> –Flow</a:t>
            </a:r>
            <a:br>
              <a:rPr lang="fr-LU" dirty="0"/>
            </a:br>
            <a:r>
              <a:rPr lang="fr-LU" sz="1600" dirty="0"/>
              <a:t>04:15-10:00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9A7D8C-BB3E-8DC0-5505-0179F1C59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2429169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879587-B17B-A420-C1F2-4E9516111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Evaluation on </a:t>
            </a:r>
            <a:r>
              <a:rPr lang="fr-LU" dirty="0" err="1"/>
              <a:t>evaluation</a:t>
            </a:r>
            <a:r>
              <a:rPr lang="fr-LU" dirty="0"/>
              <a:t> set</a:t>
            </a:r>
            <a:br>
              <a:rPr lang="fr-LU" dirty="0"/>
            </a:br>
            <a:r>
              <a:rPr lang="fr-LU" sz="2000" dirty="0"/>
              <a:t>07:30-08:30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F2C04B-39FF-2CDA-DDF8-02B581BA2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652094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260C-5AB7-07F9-2889-61603ED07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88A16-230C-48B9-A39E-7CCC7AA7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Evaluation on </a:t>
            </a:r>
            <a:r>
              <a:rPr lang="fr-LU" dirty="0" err="1"/>
              <a:t>evaluation</a:t>
            </a:r>
            <a:r>
              <a:rPr lang="fr-LU" dirty="0"/>
              <a:t> set</a:t>
            </a:r>
            <a:br>
              <a:rPr lang="fr-LU" dirty="0"/>
            </a:br>
            <a:r>
              <a:rPr lang="fr-LU" sz="2000" dirty="0"/>
              <a:t>07:30-08:30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E55828-22AD-2EC9-18A6-998FF8649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795961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395D4-F7D2-EB1B-F502-1D8858A2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Final conclusions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4B1B9F-65F0-DE56-605D-1625C38C6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/>
              <a:t>Speed can </a:t>
            </a:r>
            <a:r>
              <a:rPr lang="fr-LU" dirty="0" err="1"/>
              <a:t>be</a:t>
            </a:r>
            <a:r>
              <a:rPr lang="fr-LU" dirty="0"/>
              <a:t> </a:t>
            </a:r>
            <a:r>
              <a:rPr lang="fr-LU" dirty="0" err="1"/>
              <a:t>better</a:t>
            </a:r>
            <a:r>
              <a:rPr lang="fr-LU" dirty="0"/>
              <a:t> </a:t>
            </a:r>
            <a:r>
              <a:rPr lang="fr-LU" dirty="0" err="1"/>
              <a:t>predicted</a:t>
            </a:r>
            <a:r>
              <a:rPr lang="fr-LU" dirty="0"/>
              <a:t> </a:t>
            </a:r>
            <a:r>
              <a:rPr lang="fr-LU" dirty="0" err="1"/>
              <a:t>with</a:t>
            </a:r>
            <a:r>
              <a:rPr lang="fr-LU" dirty="0"/>
              <a:t> the use of the </a:t>
            </a:r>
            <a:r>
              <a:rPr lang="fr-LU" dirty="0" err="1"/>
              <a:t>other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</a:t>
            </a:r>
          </a:p>
          <a:p>
            <a:r>
              <a:rPr lang="fr-LU" dirty="0"/>
              <a:t>Flow can </a:t>
            </a:r>
            <a:r>
              <a:rPr lang="fr-LU" dirty="0" err="1"/>
              <a:t>be</a:t>
            </a:r>
            <a:r>
              <a:rPr lang="fr-LU" dirty="0"/>
              <a:t> </a:t>
            </a:r>
            <a:r>
              <a:rPr lang="fr-LU" dirty="0" err="1"/>
              <a:t>better</a:t>
            </a:r>
            <a:r>
              <a:rPr lang="fr-LU" dirty="0"/>
              <a:t> </a:t>
            </a:r>
            <a:r>
              <a:rPr lang="fr-LU" dirty="0" err="1"/>
              <a:t>predicted</a:t>
            </a:r>
            <a:r>
              <a:rPr lang="fr-LU" dirty="0"/>
              <a:t> </a:t>
            </a:r>
            <a:r>
              <a:rPr lang="fr-LU" dirty="0" err="1"/>
              <a:t>with</a:t>
            </a:r>
            <a:r>
              <a:rPr lang="fr-LU" dirty="0"/>
              <a:t> the use of the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neighbouring</a:t>
            </a:r>
            <a:r>
              <a:rPr lang="fr-LU" dirty="0"/>
              <a:t> portal</a:t>
            </a:r>
          </a:p>
          <a:p>
            <a:r>
              <a:rPr lang="fr-LU" dirty="0" err="1"/>
              <a:t>Further</a:t>
            </a:r>
            <a:r>
              <a:rPr lang="fr-LU" dirty="0"/>
              <a:t> </a:t>
            </a:r>
            <a:r>
              <a:rPr lang="fr-LU" dirty="0" err="1"/>
              <a:t>research</a:t>
            </a:r>
            <a:r>
              <a:rPr lang="fr-LU" dirty="0"/>
              <a:t>: the influence of the distance of the </a:t>
            </a:r>
            <a:r>
              <a:rPr lang="fr-LU" dirty="0" err="1"/>
              <a:t>neighbouring</a:t>
            </a:r>
            <a:r>
              <a:rPr lang="fr-LU" dirty="0"/>
              <a:t> portal </a:t>
            </a:r>
            <a:r>
              <a:rPr lang="fr-LU" dirty="0" err="1"/>
              <a:t>is</a:t>
            </a:r>
            <a:r>
              <a:rPr lang="fr-LU" dirty="0"/>
              <a:t> </a:t>
            </a:r>
            <a:r>
              <a:rPr lang="fr-LU" dirty="0" err="1"/>
              <a:t>assumed</a:t>
            </a:r>
            <a:r>
              <a:rPr lang="fr-LU" dirty="0"/>
              <a:t> to have a big influence on the </a:t>
            </a:r>
            <a:r>
              <a:rPr lang="fr-LU" dirty="0" err="1"/>
              <a:t>predicting</a:t>
            </a:r>
            <a:r>
              <a:rPr lang="fr-LU" dirty="0"/>
              <a:t> </a:t>
            </a:r>
            <a:r>
              <a:rPr lang="fr-LU" dirty="0" err="1"/>
              <a:t>accuracy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342413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DF22A7-76F6-A30A-D169-97B52FC0C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Research</a:t>
            </a:r>
            <a:r>
              <a:rPr lang="fr-LU" dirty="0"/>
              <a:t> question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4E9C23-31F6-F34F-EC64-B5EAA865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well can missing sensors be compensated by using data from other sensors in the same portal or from neighboring?</a:t>
            </a:r>
          </a:p>
          <a:p>
            <a:r>
              <a:rPr lang="en-US" dirty="0">
                <a:sym typeface="Wingdings" panose="05000000000000000000" pitchFamily="2" charset="2"/>
              </a:rPr>
              <a:t>regression problem</a:t>
            </a:r>
            <a:endParaRPr lang="en-US" dirty="0"/>
          </a:p>
          <a:p>
            <a:r>
              <a:rPr lang="en-US" dirty="0"/>
              <a:t> </a:t>
            </a:r>
            <a:r>
              <a:rPr lang="fr-LU" dirty="0" err="1"/>
              <a:t>Hypothesis</a:t>
            </a:r>
            <a:r>
              <a:rPr lang="fr-LU" dirty="0"/>
              <a:t>: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 are </a:t>
            </a:r>
            <a:r>
              <a:rPr lang="fr-LU" dirty="0" err="1"/>
              <a:t>better</a:t>
            </a:r>
            <a:r>
              <a:rPr lang="fr-LU" dirty="0"/>
              <a:t> at </a:t>
            </a:r>
            <a:r>
              <a:rPr lang="fr-LU" dirty="0" err="1"/>
              <a:t>forecasting</a:t>
            </a:r>
            <a:r>
              <a:rPr lang="fr-LU" dirty="0"/>
              <a:t> </a:t>
            </a:r>
            <a:r>
              <a:rPr lang="fr-LU" dirty="0" err="1"/>
              <a:t>than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a </a:t>
            </a:r>
            <a:r>
              <a:rPr lang="fr-LU" dirty="0" err="1"/>
              <a:t>different</a:t>
            </a:r>
            <a:r>
              <a:rPr lang="fr-LU" dirty="0"/>
              <a:t> portal.</a:t>
            </a:r>
          </a:p>
          <a:p>
            <a:r>
              <a:rPr lang="en-US" dirty="0"/>
              <a:t>Practical relevance: Sensor failures are common in real-world traffic systems. </a:t>
            </a:r>
            <a:endParaRPr lang="fr-LU" dirty="0"/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43582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ACEC8-EB42-F333-EE42-2607441EB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Descriptive </a:t>
            </a:r>
            <a:r>
              <a:rPr lang="fr-LU" dirty="0" err="1"/>
              <a:t>Analysis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DBFD5D-78A5-0FAA-A31F-0D4AD759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547341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3FE445-81B1-7A58-D526-BDC2F054C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between</a:t>
            </a:r>
            <a:r>
              <a:rPr lang="fr-LU" dirty="0"/>
              <a:t> </a:t>
            </a:r>
            <a:r>
              <a:rPr lang="fr-LU" dirty="0" err="1"/>
              <a:t>sensorss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6FC8FE-731D-BAB6-C1D3-372C3DF7E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961" cy="4351338"/>
          </a:xfrm>
        </p:spPr>
        <p:txBody>
          <a:bodyPr/>
          <a:lstStyle/>
          <a:p>
            <a:r>
              <a:rPr lang="fr-LU" dirty="0"/>
              <a:t>Speed:</a:t>
            </a:r>
          </a:p>
          <a:p>
            <a:r>
              <a:rPr lang="fr-LU" dirty="0" err="1"/>
              <a:t>Two</a:t>
            </a:r>
            <a:r>
              <a:rPr lang="fr-LU" dirty="0"/>
              <a:t> groups of </a:t>
            </a:r>
            <a:r>
              <a:rPr lang="fr-LU" dirty="0" err="1"/>
              <a:t>portals</a:t>
            </a:r>
            <a:endParaRPr lang="fr-LU" dirty="0"/>
          </a:p>
          <a:p>
            <a:r>
              <a:rPr lang="fr-LU" dirty="0"/>
              <a:t>High </a:t>
            </a:r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within</a:t>
            </a:r>
            <a:r>
              <a:rPr lang="fr-LU" dirty="0"/>
              <a:t> </a:t>
            </a:r>
            <a:r>
              <a:rPr lang="fr-LU" dirty="0" err="1"/>
              <a:t>same</a:t>
            </a:r>
            <a:r>
              <a:rPr lang="fr-LU" dirty="0"/>
              <a:t> portal</a:t>
            </a:r>
          </a:p>
        </p:txBody>
      </p:sp>
      <p:pic>
        <p:nvPicPr>
          <p:cNvPr id="5" name="Grafik 4" descr="Ein Bild, das Screenshot, Quadrat, Farbigkeit, Reihe enthält.&#10;&#10;KI-generierte Inhalte können fehlerhaft sein.">
            <a:extLst>
              <a:ext uri="{FF2B5EF4-FFF2-40B4-BE49-F238E27FC236}">
                <a16:creationId xmlns:a16="http://schemas.microsoft.com/office/drawing/2014/main" id="{C57006C4-8B18-AD25-0BEE-6D896BD32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07688"/>
            <a:ext cx="5734015" cy="458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93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83092-89E3-0DFB-7A29-7DFF4C2B3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A63A18-86B0-CA1E-7639-4D58DD994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between</a:t>
            </a:r>
            <a:r>
              <a:rPr lang="fr-LU" dirty="0"/>
              <a:t> </a:t>
            </a:r>
            <a:r>
              <a:rPr lang="fr-LU" dirty="0" err="1"/>
              <a:t>Sensors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7DDCFF-F4BC-2F17-CE80-0C2B5F55F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0961" cy="4351338"/>
          </a:xfrm>
        </p:spPr>
        <p:txBody>
          <a:bodyPr/>
          <a:lstStyle/>
          <a:p>
            <a:r>
              <a:rPr lang="fr-LU" dirty="0"/>
              <a:t>Flow:</a:t>
            </a:r>
          </a:p>
          <a:p>
            <a:r>
              <a:rPr lang="fr-LU" dirty="0" err="1"/>
              <a:t>Two</a:t>
            </a:r>
            <a:r>
              <a:rPr lang="fr-LU" dirty="0"/>
              <a:t> groups of </a:t>
            </a:r>
            <a:r>
              <a:rPr lang="fr-LU" dirty="0" err="1"/>
              <a:t>portals</a:t>
            </a:r>
            <a:endParaRPr lang="fr-LU" dirty="0"/>
          </a:p>
          <a:p>
            <a:r>
              <a:rPr lang="fr-LU" dirty="0" err="1"/>
              <a:t>Partially</a:t>
            </a:r>
            <a:r>
              <a:rPr lang="fr-LU" dirty="0"/>
              <a:t> </a:t>
            </a:r>
            <a:r>
              <a:rPr lang="fr-LU" dirty="0" err="1"/>
              <a:t>higher</a:t>
            </a:r>
            <a:r>
              <a:rPr lang="fr-LU" dirty="0"/>
              <a:t> </a:t>
            </a:r>
            <a:r>
              <a:rPr lang="fr-LU" dirty="0" err="1"/>
              <a:t>correlation</a:t>
            </a:r>
            <a:r>
              <a:rPr lang="fr-LU" dirty="0"/>
              <a:t> </a:t>
            </a:r>
            <a:r>
              <a:rPr lang="fr-LU" dirty="0" err="1"/>
              <a:t>with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of </a:t>
            </a:r>
            <a:r>
              <a:rPr lang="fr-LU" dirty="0" err="1"/>
              <a:t>different</a:t>
            </a:r>
            <a:r>
              <a:rPr lang="fr-LU" dirty="0"/>
              <a:t> </a:t>
            </a:r>
            <a:r>
              <a:rPr lang="fr-LU" dirty="0" err="1"/>
              <a:t>portals</a:t>
            </a:r>
            <a:endParaRPr lang="fr-LU" dirty="0"/>
          </a:p>
        </p:txBody>
      </p:sp>
      <p:pic>
        <p:nvPicPr>
          <p:cNvPr id="6" name="Grafik 5" descr="Ein Bild, das Text, Screenshot, Muster, Farbigkeit enthält.&#10;&#10;KI-generierte Inhalte können fehlerhaft sein.">
            <a:extLst>
              <a:ext uri="{FF2B5EF4-FFF2-40B4-BE49-F238E27FC236}">
                <a16:creationId xmlns:a16="http://schemas.microsoft.com/office/drawing/2014/main" id="{C30AE91D-8F9B-E72F-EC48-858573F68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64" y="1493992"/>
            <a:ext cx="6355450" cy="50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5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3DAE4-D59A-3ADF-954D-671B99E7A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Clustering of the </a:t>
            </a:r>
            <a:r>
              <a:rPr lang="fr-LU" dirty="0" err="1"/>
              <a:t>lanes</a:t>
            </a:r>
            <a:r>
              <a:rPr lang="fr-LU" dirty="0"/>
              <a:t> –Speed and Flow :</a:t>
            </a:r>
            <a:br>
              <a:rPr lang="fr-LU" dirty="0"/>
            </a:br>
            <a:endParaRPr lang="fr-LU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FE54A3E9-7ABA-C598-120D-0A71F4A2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54411" y="1745673"/>
            <a:ext cx="3582005" cy="4139581"/>
          </a:xfrm>
          <a:prstGeom prst="rect">
            <a:avLst/>
          </a:prstGeom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F84347BD-D3FD-F4EE-7C7F-9BD120AE1000}"/>
              </a:ext>
            </a:extLst>
          </p:cNvPr>
          <p:cNvSpPr txBox="1">
            <a:spLocks/>
          </p:cNvSpPr>
          <p:nvPr/>
        </p:nvSpPr>
        <p:spPr>
          <a:xfrm>
            <a:off x="909221" y="1745673"/>
            <a:ext cx="5498506" cy="45752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LU" dirty="0" err="1"/>
              <a:t>Kmeans</a:t>
            </a:r>
            <a:r>
              <a:rPr lang="fr-LU" dirty="0"/>
              <a:t>- Clustering</a:t>
            </a:r>
          </a:p>
          <a:p>
            <a:r>
              <a:rPr lang="fr-LU" dirty="0" err="1"/>
              <a:t>Only</a:t>
            </a:r>
            <a:r>
              <a:rPr lang="fr-LU" dirty="0"/>
              <a:t> for the 5 </a:t>
            </a:r>
            <a:r>
              <a:rPr lang="fr-LU" dirty="0" err="1"/>
              <a:t>portals</a:t>
            </a:r>
            <a:r>
              <a:rPr lang="fr-LU" dirty="0"/>
              <a:t> </a:t>
            </a:r>
            <a:r>
              <a:rPr lang="fr-LU" dirty="0" err="1"/>
              <a:t>that</a:t>
            </a:r>
            <a:r>
              <a:rPr lang="fr-LU" dirty="0"/>
              <a:t> </a:t>
            </a:r>
            <a:r>
              <a:rPr lang="fr-LU" dirty="0" err="1"/>
              <a:t>seems</a:t>
            </a:r>
            <a:r>
              <a:rPr lang="fr-LU" dirty="0"/>
              <a:t> </a:t>
            </a:r>
            <a:r>
              <a:rPr lang="fr-LU" dirty="0" err="1"/>
              <a:t>showing</a:t>
            </a:r>
            <a:r>
              <a:rPr lang="fr-LU" dirty="0"/>
              <a:t> a </a:t>
            </a:r>
            <a:r>
              <a:rPr lang="fr-LU" dirty="0" err="1"/>
              <a:t>similar</a:t>
            </a:r>
            <a:r>
              <a:rPr lang="fr-LU" dirty="0"/>
              <a:t> </a:t>
            </a:r>
            <a:r>
              <a:rPr lang="fr-LU" dirty="0" err="1"/>
              <a:t>behaviour</a:t>
            </a:r>
            <a:endParaRPr lang="fr-LU" dirty="0"/>
          </a:p>
          <a:p>
            <a:r>
              <a:rPr lang="fr-LU" dirty="0" err="1"/>
              <a:t>N_clusters</a:t>
            </a:r>
            <a:r>
              <a:rPr lang="fr-LU" dirty="0"/>
              <a:t>= 4</a:t>
            </a:r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205432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160D9-ECCC-4B1C-04F7-8F90A9545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55B6D6-E1FF-F14D-1E87-49148111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Clustering of the </a:t>
            </a:r>
            <a:r>
              <a:rPr lang="fr-LU" dirty="0" err="1"/>
              <a:t>lanes</a:t>
            </a:r>
            <a:r>
              <a:rPr lang="fr-LU" dirty="0"/>
              <a:t> –Speed and Flow :</a:t>
            </a:r>
            <a:br>
              <a:rPr lang="fr-LU" dirty="0"/>
            </a:br>
            <a:endParaRPr lang="fr-LU" dirty="0"/>
          </a:p>
        </p:txBody>
      </p:sp>
      <p:pic>
        <p:nvPicPr>
          <p:cNvPr id="8" name="Grafik 7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85A2E232-624A-511E-14B8-523B10895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7" y="3871091"/>
            <a:ext cx="7467273" cy="2986909"/>
          </a:xfrm>
          <a:prstGeom prst="rect">
            <a:avLst/>
          </a:prstGeom>
        </p:spPr>
      </p:pic>
      <p:pic>
        <p:nvPicPr>
          <p:cNvPr id="10" name="Grafik 9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6F9923A1-FDF7-CABA-288B-761E22D5D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726" y="884182"/>
            <a:ext cx="7467273" cy="2986909"/>
          </a:xfrm>
          <a:prstGeom prst="rect">
            <a:avLst/>
          </a:prstGeom>
        </p:spPr>
      </p:pic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DBA2947-9CBB-C610-21B7-C65F991EE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221" y="1346231"/>
            <a:ext cx="3815503" cy="4974670"/>
          </a:xfrm>
        </p:spPr>
        <p:txBody>
          <a:bodyPr/>
          <a:lstStyle/>
          <a:p>
            <a:r>
              <a:rPr lang="fr-LU" dirty="0"/>
              <a:t>4 </a:t>
            </a:r>
            <a:r>
              <a:rPr lang="fr-LU" dirty="0" err="1"/>
              <a:t>lanes</a:t>
            </a:r>
            <a:r>
              <a:rPr lang="fr-LU" dirty="0"/>
              <a:t> can </a:t>
            </a:r>
            <a:r>
              <a:rPr lang="fr-LU" dirty="0" err="1"/>
              <a:t>be</a:t>
            </a:r>
            <a:r>
              <a:rPr lang="fr-LU" dirty="0"/>
              <a:t> </a:t>
            </a:r>
            <a:r>
              <a:rPr lang="fr-LU" dirty="0" err="1"/>
              <a:t>identified</a:t>
            </a:r>
            <a:r>
              <a:rPr lang="fr-LU" dirty="0"/>
              <a:t>:</a:t>
            </a:r>
          </a:p>
          <a:p>
            <a:r>
              <a:rPr lang="fr-LU" dirty="0"/>
              <a:t>Cluster 0: right </a:t>
            </a:r>
            <a:r>
              <a:rPr lang="fr-LU" dirty="0" err="1"/>
              <a:t>lane</a:t>
            </a:r>
            <a:endParaRPr lang="fr-LU" dirty="0"/>
          </a:p>
          <a:p>
            <a:r>
              <a:rPr lang="fr-LU" dirty="0"/>
              <a:t>Cluster 1: up and down </a:t>
            </a:r>
            <a:r>
              <a:rPr lang="fr-LU" dirty="0" err="1"/>
              <a:t>lane</a:t>
            </a:r>
            <a:endParaRPr lang="fr-LU" dirty="0"/>
          </a:p>
          <a:p>
            <a:r>
              <a:rPr lang="fr-LU" dirty="0"/>
              <a:t>Cluster 2: </a:t>
            </a:r>
            <a:r>
              <a:rPr lang="fr-LU" dirty="0" err="1"/>
              <a:t>left</a:t>
            </a:r>
            <a:r>
              <a:rPr lang="fr-LU" dirty="0"/>
              <a:t> </a:t>
            </a:r>
            <a:r>
              <a:rPr lang="fr-LU" dirty="0" err="1"/>
              <a:t>lane</a:t>
            </a:r>
            <a:endParaRPr lang="fr-LU" dirty="0"/>
          </a:p>
          <a:p>
            <a:r>
              <a:rPr lang="fr-LU" dirty="0"/>
              <a:t>Cluster 3: middle </a:t>
            </a:r>
            <a:r>
              <a:rPr lang="fr-LU" dirty="0" err="1"/>
              <a:t>lane</a:t>
            </a:r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426117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0B6283-8754-3454-8D4B-A0CF6EFD1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 err="1"/>
              <a:t>Methodology</a:t>
            </a:r>
            <a:endParaRPr lang="fr-LU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D874F2-8212-0DCC-6A43-5753C03FE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LU" dirty="0" err="1"/>
              <a:t>Predict</a:t>
            </a:r>
            <a:r>
              <a:rPr lang="fr-LU" dirty="0"/>
              <a:t> speed and flow for </a:t>
            </a:r>
            <a:r>
              <a:rPr lang="fr-LU" dirty="0" err="1"/>
              <a:t>sensor</a:t>
            </a:r>
            <a:r>
              <a:rPr lang="fr-LU" dirty="0"/>
              <a:t> 1076 (in portal 55620)</a:t>
            </a:r>
          </a:p>
          <a:p>
            <a:pPr lvl="1"/>
            <a:r>
              <a:rPr lang="fr-LU" dirty="0" err="1"/>
              <a:t>with</a:t>
            </a:r>
            <a:r>
              <a:rPr lang="fr-LU" dirty="0"/>
              <a:t> the </a:t>
            </a:r>
            <a:r>
              <a:rPr lang="fr-LU" dirty="0" err="1"/>
              <a:t>other</a:t>
            </a:r>
            <a:r>
              <a:rPr lang="fr-LU" dirty="0"/>
              <a:t> </a:t>
            </a:r>
            <a:r>
              <a:rPr lang="fr-LU" dirty="0" err="1"/>
              <a:t>sensors</a:t>
            </a:r>
            <a:r>
              <a:rPr lang="fr-LU" dirty="0"/>
              <a:t> in the </a:t>
            </a:r>
            <a:r>
              <a:rPr lang="fr-LU" dirty="0" err="1"/>
              <a:t>same</a:t>
            </a:r>
            <a:r>
              <a:rPr lang="fr-LU" dirty="0"/>
              <a:t> portal (55620): 751 and 1254</a:t>
            </a:r>
          </a:p>
          <a:p>
            <a:pPr lvl="1"/>
            <a:r>
              <a:rPr lang="fr-LU" dirty="0"/>
              <a:t>the </a:t>
            </a:r>
            <a:r>
              <a:rPr lang="fr-LU" dirty="0" err="1"/>
              <a:t>sensors</a:t>
            </a:r>
            <a:r>
              <a:rPr lang="fr-LU" dirty="0"/>
              <a:t> in the portal </a:t>
            </a:r>
            <a:r>
              <a:rPr lang="fr-LU" dirty="0" err="1"/>
              <a:t>upstream</a:t>
            </a:r>
            <a:r>
              <a:rPr lang="fr-LU" dirty="0"/>
              <a:t> (56160): 536, 539,740</a:t>
            </a:r>
          </a:p>
          <a:p>
            <a:r>
              <a:rPr lang="fr-LU" dirty="0" err="1"/>
              <a:t>Take</a:t>
            </a:r>
            <a:r>
              <a:rPr lang="fr-LU" dirty="0"/>
              <a:t> lag </a:t>
            </a:r>
            <a:r>
              <a:rPr lang="fr-LU" dirty="0" err="1"/>
              <a:t>features</a:t>
            </a:r>
            <a:r>
              <a:rPr lang="fr-LU" dirty="0"/>
              <a:t> (speed / flow) to </a:t>
            </a:r>
            <a:r>
              <a:rPr lang="fr-LU" dirty="0" err="1"/>
              <a:t>predict</a:t>
            </a:r>
            <a:r>
              <a:rPr lang="fr-LU" dirty="0"/>
              <a:t> the </a:t>
            </a:r>
            <a:r>
              <a:rPr lang="fr-LU" dirty="0" err="1"/>
              <a:t>upcoming</a:t>
            </a:r>
            <a:r>
              <a:rPr lang="fr-LU" dirty="0"/>
              <a:t> 15 minutes </a:t>
            </a:r>
          </a:p>
          <a:p>
            <a:pPr lvl="1"/>
            <a:r>
              <a:rPr lang="fr-LU" dirty="0" err="1"/>
              <a:t>Summed</a:t>
            </a:r>
            <a:r>
              <a:rPr lang="fr-LU" dirty="0"/>
              <a:t> flow</a:t>
            </a:r>
          </a:p>
          <a:p>
            <a:pPr lvl="1"/>
            <a:r>
              <a:rPr lang="fr-LU" dirty="0" err="1"/>
              <a:t>Average</a:t>
            </a:r>
            <a:r>
              <a:rPr lang="fr-LU" dirty="0"/>
              <a:t> speed</a:t>
            </a:r>
          </a:p>
          <a:p>
            <a:endParaRPr lang="fr-LU" dirty="0"/>
          </a:p>
        </p:txBody>
      </p:sp>
    </p:spTree>
    <p:extLst>
      <p:ext uri="{BB962C8B-B14F-4D97-AF65-F5344CB8AC3E}">
        <p14:creationId xmlns:p14="http://schemas.microsoft.com/office/powerpoint/2010/main" val="1802934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B50B0-71C1-87CA-7142-739B49D59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LU" dirty="0"/>
              <a:t>Portal 55620 and 56160</a:t>
            </a:r>
          </a:p>
        </p:txBody>
      </p:sp>
      <p:pic>
        <p:nvPicPr>
          <p:cNvPr id="5" name="Inhaltsplatzhalter 4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399DC3F7-0F41-D7F9-4768-C23C02C848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240877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337</Words>
  <Application>Microsoft Office PowerPoint</Application>
  <PresentationFormat>Breitbild</PresentationFormat>
  <Paragraphs>50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Wingdings</vt:lpstr>
      <vt:lpstr>Office</vt:lpstr>
      <vt:lpstr>Project presentation</vt:lpstr>
      <vt:lpstr>Research question</vt:lpstr>
      <vt:lpstr>Descriptive Analysis</vt:lpstr>
      <vt:lpstr>Correlation between sensorss</vt:lpstr>
      <vt:lpstr>Correlation between Sensors</vt:lpstr>
      <vt:lpstr>Clustering of the lanes –Speed and Flow : </vt:lpstr>
      <vt:lpstr>Clustering of the lanes –Speed and Flow : </vt:lpstr>
      <vt:lpstr>Methodology</vt:lpstr>
      <vt:lpstr>Portal 55620 and 56160</vt:lpstr>
      <vt:lpstr>Portal 55620 and 56160</vt:lpstr>
      <vt:lpstr>Determine the number of lag-features</vt:lpstr>
      <vt:lpstr>Models trained</vt:lpstr>
      <vt:lpstr>Results on Testset -Speed 04:15-10:00</vt:lpstr>
      <vt:lpstr>Results on Testset –Flow 04:15-10:00</vt:lpstr>
      <vt:lpstr>Evaluation on evaluation set 07:30-08:30</vt:lpstr>
      <vt:lpstr>Evaluation on evaluation set 07:30-08:30</vt:lpstr>
      <vt:lpstr>Final 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Johanna Schaefer</dc:creator>
  <cp:lastModifiedBy>Johanna Schaefer</cp:lastModifiedBy>
  <cp:revision>3</cp:revision>
  <dcterms:created xsi:type="dcterms:W3CDTF">2025-10-07T08:08:55Z</dcterms:created>
  <dcterms:modified xsi:type="dcterms:W3CDTF">2025-10-07T11:04:57Z</dcterms:modified>
</cp:coreProperties>
</file>