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57" r:id="rId5"/>
    <p:sldId id="265" r:id="rId6"/>
    <p:sldId id="264" r:id="rId7"/>
    <p:sldId id="263" r:id="rId8"/>
    <p:sldId id="267" r:id="rId9"/>
    <p:sldId id="268" r:id="rId10"/>
    <p:sldId id="269" r:id="rId11"/>
    <p:sldId id="270" r:id="rId12"/>
    <p:sldId id="271" r:id="rId13"/>
    <p:sldId id="275" r:id="rId14"/>
    <p:sldId id="273" r:id="rId15"/>
    <p:sldId id="277" r:id="rId16"/>
    <p:sldId id="278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73866-311B-BBDA-BD8A-95B6BDFE1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43D9CF-CD06-52F0-70C0-B9C65A7AD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L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D9DBB-75FE-1212-3F3D-05A943D0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F01388-4D98-3B5B-378B-918F99D5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17F790-E05C-6312-EDEF-E43812C5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45613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6FF59-9D8A-872F-7227-DF7203E6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40F8D1-8607-8BF3-C25A-D35DAAC7D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14E2D-BD7C-F618-8C06-C6CA56D9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879C0E-C827-DF33-0799-044C179C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9911D5-2C79-530C-C327-A577892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75396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94CA9C-8AA4-6580-24DC-FF2719CC7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439D8C-BC9A-8C32-0987-C22CD5AA3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AD3B0-F6F3-3D50-3EC4-F824BDED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0B9FF8-959C-DD05-E711-81F0F8D4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AE3840-1DE8-8B3B-892A-21C030F4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071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065D9-2441-79AE-7F4C-8714B78F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83C06-7D2F-25F6-FC72-3F2D0408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598C2-0CF1-4D09-48C4-8ECD93EA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132390-CDE5-0E4F-5910-21396DCD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AB9B7-B39E-CB69-4810-10EAAC60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1986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07D65-ECAD-D135-280D-4CC1A72C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FD3C0-7A13-FA2C-5C80-49C955E08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94D00-3207-8439-FB1C-505E5648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D60BC7-6F8F-133F-A625-E86EEAE2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375DE-70D2-9281-CE79-7FB6FFF7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50216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7A961-4445-21FA-9510-3210A3CE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50566A-6674-C8D8-A7DE-1A220BFBA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508D94-BEDF-C060-0319-2F15E40F2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880A63-1093-C6C1-836C-FE167313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D614EB-7631-3366-3853-0968C83A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F0F796-11F6-C534-9386-DFC76496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4837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5A6C8-5C5C-3708-5A8F-736CE9FC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AE0CBA-6553-AA0C-55DF-456E57EEC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FAAB13-86B9-365F-2599-14C071D2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481A8E-198F-5A8F-E587-011D695CC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86EC6A-03D2-E45A-CD55-4EBC9651A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DD921A-B928-4C0C-20E9-8D2B40F1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43744B-665D-D86E-BC45-611D3ED2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B6BAF3-9F1F-0D75-F906-469AA0E6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402942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AF5B4-2B96-3693-58E6-7C0368AE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157310-D831-EC00-C310-7533706C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6BC953-8D19-22A5-8CC2-F65E75B1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23ACBB-94C2-5A78-3E97-3ADC059C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13314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7A5458-8B8A-DF61-C151-AA696A0A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5024E7-AEFB-4CFD-CAD9-F08F9C66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DBDEBB-0ED7-5688-7008-E400E0CA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87069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81960-EA3E-DB9A-0B6B-139A12A1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D465D0-D4F9-0D31-D1CD-6ACF956E1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FC2BAB-0EFB-9F7A-BB7E-8B0F748CF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DFD64E-78C2-E03E-1BF8-ED0062D6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2AFA31-9164-4B2C-DADA-B232F379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75A7FD-AD93-DEC4-B464-58E130E9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64403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9918A-269F-5485-76FD-DA0995AB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755543-7F81-4D82-663B-0F544AA98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L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537CAF-E377-9B71-53BB-1A7802F7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F0D5FB-B5A4-876C-1C54-940888FE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00FF7E-49AC-38A5-08D5-048E56DF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06C3EE-D03F-FD65-3EF5-DD3755F9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60695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27F527-E637-8847-01E5-7C743FDA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9C58D9-320E-44A3-2161-C4B8472A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E05846-11DA-F403-BDA8-B7AEA24C0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6ADFD-7E92-BEFE-7B8A-3F6864168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L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141241-8E82-7F01-30B3-289D05284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2244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CF6E5-4336-2D8C-D1D6-509A83EC5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LU" dirty="0"/>
              <a:t>Project </a:t>
            </a:r>
            <a:r>
              <a:rPr lang="fr-LU" dirty="0" err="1"/>
              <a:t>presentation</a:t>
            </a:r>
            <a:endParaRPr lang="fr-LU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CB619-767D-4A7C-F60B-49DACE403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LU" dirty="0"/>
              <a:t>AH2179 - </a:t>
            </a:r>
            <a:r>
              <a:rPr lang="fr-LU" dirty="0" err="1"/>
              <a:t>Applied</a:t>
            </a:r>
            <a:r>
              <a:rPr lang="fr-LU" dirty="0"/>
              <a:t> </a:t>
            </a:r>
            <a:r>
              <a:rPr lang="fr-LU" dirty="0" err="1"/>
              <a:t>Artificial</a:t>
            </a:r>
            <a:r>
              <a:rPr lang="fr-LU" dirty="0"/>
              <a:t> Intelligence in Transportation</a:t>
            </a:r>
          </a:p>
          <a:p>
            <a:r>
              <a:rPr lang="fr-LU" dirty="0"/>
              <a:t>Johanna Schaefer</a:t>
            </a:r>
          </a:p>
        </p:txBody>
      </p:sp>
    </p:spTree>
    <p:extLst>
      <p:ext uri="{BB962C8B-B14F-4D97-AF65-F5344CB8AC3E}">
        <p14:creationId xmlns:p14="http://schemas.microsoft.com/office/powerpoint/2010/main" val="98767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ACAF2-77BC-DD2C-6FB1-71DD5220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/>
              <a:t>Portal 55620 and 56160</a:t>
            </a:r>
          </a:p>
        </p:txBody>
      </p:sp>
      <p:pic>
        <p:nvPicPr>
          <p:cNvPr id="5" name="Inhaltsplatzhalter 4" descr="Ein Bild, das Text, Reihe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5B97B2D2-3CD6-C71E-51B9-2EBEF4DD7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63517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2B9E9-2AFB-0652-AF45-914BCA5F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 err="1"/>
              <a:t>Determine</a:t>
            </a:r>
            <a:r>
              <a:rPr lang="fr-LU" dirty="0"/>
              <a:t> the </a:t>
            </a:r>
            <a:r>
              <a:rPr lang="fr-LU" dirty="0" err="1"/>
              <a:t>number</a:t>
            </a:r>
            <a:r>
              <a:rPr lang="fr-LU" dirty="0"/>
              <a:t> of lag-</a:t>
            </a:r>
            <a:r>
              <a:rPr lang="fr-LU" dirty="0" err="1"/>
              <a:t>features</a:t>
            </a:r>
            <a:endParaRPr lang="fr-LU" dirty="0"/>
          </a:p>
        </p:txBody>
      </p:sp>
      <p:pic>
        <p:nvPicPr>
          <p:cNvPr id="5" name="Inhaltsplatzhalter 4" descr="Ein Bild, das Reihe, Diagramm, Steigung enthält.&#10;&#10;KI-generierte Inhalte können fehlerhaft sein.">
            <a:extLst>
              <a:ext uri="{FF2B5EF4-FFF2-40B4-BE49-F238E27FC236}">
                <a16:creationId xmlns:a16="http://schemas.microsoft.com/office/drawing/2014/main" id="{2EE96EDD-532B-CCD2-4C17-611598633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4625"/>
            <a:ext cx="10515600" cy="3273338"/>
          </a:xfrm>
        </p:spPr>
      </p:pic>
    </p:spTree>
    <p:extLst>
      <p:ext uri="{BB962C8B-B14F-4D97-AF65-F5344CB8AC3E}">
        <p14:creationId xmlns:p14="http://schemas.microsoft.com/office/powerpoint/2010/main" val="57327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81D81-3350-553C-3B9B-10D8FC15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 err="1"/>
              <a:t>Models</a:t>
            </a:r>
            <a:r>
              <a:rPr lang="fr-LU" dirty="0"/>
              <a:t> </a:t>
            </a:r>
            <a:r>
              <a:rPr lang="fr-LU" dirty="0" err="1"/>
              <a:t>trained</a:t>
            </a:r>
            <a:endParaRPr lang="fr-L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324CB-0079-CFE7-190B-9C595958B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Regression</a:t>
            </a:r>
            <a:endParaRPr lang="fr-LU" dirty="0"/>
          </a:p>
          <a:p>
            <a:r>
              <a:rPr lang="fr-LU" dirty="0"/>
              <a:t>XGB-Boost </a:t>
            </a:r>
          </a:p>
          <a:p>
            <a:r>
              <a:rPr lang="de-LU" dirty="0" err="1"/>
              <a:t>Feedforward</a:t>
            </a:r>
            <a:r>
              <a:rPr lang="de-LU" dirty="0"/>
              <a:t> </a:t>
            </a:r>
            <a:r>
              <a:rPr lang="de-LU" dirty="0" err="1"/>
              <a:t>Neural</a:t>
            </a:r>
            <a:r>
              <a:rPr lang="de-LU" dirty="0"/>
              <a:t> Network (FNN)</a:t>
            </a:r>
          </a:p>
          <a:p>
            <a:r>
              <a:rPr lang="de-LU" dirty="0"/>
              <a:t>Long Short-Term Memory Network (LSTM)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219097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B20FA-071A-651F-7BFB-68CE7432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 err="1"/>
              <a:t>Results</a:t>
            </a:r>
            <a:r>
              <a:rPr lang="fr-LU" dirty="0"/>
              <a:t> on </a:t>
            </a:r>
            <a:r>
              <a:rPr lang="fr-LU" dirty="0" err="1"/>
              <a:t>Testset</a:t>
            </a:r>
            <a:r>
              <a:rPr lang="fr-LU" dirty="0"/>
              <a:t> –Flow</a:t>
            </a:r>
            <a:br>
              <a:rPr lang="fr-LU" dirty="0"/>
            </a:br>
            <a:r>
              <a:rPr lang="fr-LU" sz="1600" dirty="0"/>
              <a:t>04:15-10:00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9A7D8C-BB3E-8DC0-5505-0179F1C59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LU" dirty="0"/>
              <a:t>MAE:</a:t>
            </a:r>
          </a:p>
          <a:p>
            <a:endParaRPr lang="fr-LU" dirty="0"/>
          </a:p>
          <a:p>
            <a:endParaRPr lang="fr-LU" dirty="0"/>
          </a:p>
          <a:p>
            <a:endParaRPr lang="fr-LU" dirty="0"/>
          </a:p>
          <a:p>
            <a:endParaRPr lang="fr-LU" dirty="0"/>
          </a:p>
          <a:p>
            <a:endParaRPr lang="fr-LU" dirty="0"/>
          </a:p>
          <a:p>
            <a:endParaRPr lang="fr-LU" dirty="0"/>
          </a:p>
          <a:p>
            <a:pPr marL="0" indent="0">
              <a:buNone/>
            </a:pPr>
            <a:r>
              <a:rPr lang="fr-LU" dirty="0">
                <a:sym typeface="Wingdings" panose="05000000000000000000" pitchFamily="2" charset="2"/>
              </a:rPr>
              <a:t></a:t>
            </a:r>
            <a:r>
              <a:rPr lang="fr-LU" dirty="0" err="1">
                <a:sym typeface="Wingdings" panose="05000000000000000000" pitchFamily="2" charset="2"/>
              </a:rPr>
              <a:t>neighbour</a:t>
            </a:r>
            <a:r>
              <a:rPr lang="fr-LU" dirty="0">
                <a:sym typeface="Wingdings" panose="05000000000000000000" pitchFamily="2" charset="2"/>
              </a:rPr>
              <a:t> portal </a:t>
            </a:r>
            <a:r>
              <a:rPr lang="fr-LU" dirty="0" err="1">
                <a:sym typeface="Wingdings" panose="05000000000000000000" pitchFamily="2" charset="2"/>
              </a:rPr>
              <a:t>is</a:t>
            </a:r>
            <a:r>
              <a:rPr lang="fr-LU" dirty="0">
                <a:sym typeface="Wingdings" panose="05000000000000000000" pitchFamily="2" charset="2"/>
              </a:rPr>
              <a:t> </a:t>
            </a:r>
            <a:r>
              <a:rPr lang="fr-LU" dirty="0" err="1">
                <a:sym typeface="Wingdings" panose="05000000000000000000" pitchFamily="2" charset="2"/>
              </a:rPr>
              <a:t>better</a:t>
            </a:r>
            <a:r>
              <a:rPr lang="fr-LU" dirty="0">
                <a:sym typeface="Wingdings" panose="05000000000000000000" pitchFamily="2" charset="2"/>
              </a:rPr>
              <a:t> for </a:t>
            </a:r>
            <a:r>
              <a:rPr lang="fr-LU" dirty="0" err="1">
                <a:sym typeface="Wingdings" panose="05000000000000000000" pitchFamily="2" charset="2"/>
              </a:rPr>
              <a:t>prediction</a:t>
            </a:r>
            <a:endParaRPr lang="fr-LU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LU" dirty="0">
                <a:sym typeface="Wingdings" panose="05000000000000000000" pitchFamily="2" charset="2"/>
              </a:rPr>
              <a:t></a:t>
            </a:r>
            <a:r>
              <a:rPr lang="fr-LU" dirty="0" err="1">
                <a:sym typeface="Wingdings" panose="05000000000000000000" pitchFamily="2" charset="2"/>
              </a:rPr>
              <a:t>XGBoost</a:t>
            </a:r>
            <a:r>
              <a:rPr lang="fr-LU" dirty="0">
                <a:sym typeface="Wingdings" panose="05000000000000000000" pitchFamily="2" charset="2"/>
              </a:rPr>
              <a:t> </a:t>
            </a:r>
            <a:r>
              <a:rPr lang="fr-LU" dirty="0" err="1">
                <a:sym typeface="Wingdings" panose="05000000000000000000" pitchFamily="2" charset="2"/>
              </a:rPr>
              <a:t>gives</a:t>
            </a:r>
            <a:r>
              <a:rPr lang="fr-LU" dirty="0">
                <a:sym typeface="Wingdings" panose="05000000000000000000" pitchFamily="2" charset="2"/>
              </a:rPr>
              <a:t> best </a:t>
            </a:r>
            <a:r>
              <a:rPr lang="fr-LU" dirty="0" err="1">
                <a:sym typeface="Wingdings" panose="05000000000000000000" pitchFamily="2" charset="2"/>
              </a:rPr>
              <a:t>result</a:t>
            </a:r>
            <a:endParaRPr lang="fr-LU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127B256-4A41-12E4-B3CC-BB9FB8265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779448"/>
              </p:ext>
            </p:extLst>
          </p:nvPr>
        </p:nvGraphicFramePr>
        <p:xfrm>
          <a:off x="1697182" y="2202871"/>
          <a:ext cx="7665522" cy="26621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7587">
                  <a:extLst>
                    <a:ext uri="{9D8B030D-6E8A-4147-A177-3AD203B41FA5}">
                      <a16:colId xmlns:a16="http://schemas.microsoft.com/office/drawing/2014/main" val="4085663618"/>
                    </a:ext>
                  </a:extLst>
                </a:gridCol>
                <a:gridCol w="1277587">
                  <a:extLst>
                    <a:ext uri="{9D8B030D-6E8A-4147-A177-3AD203B41FA5}">
                      <a16:colId xmlns:a16="http://schemas.microsoft.com/office/drawing/2014/main" val="3185506048"/>
                    </a:ext>
                  </a:extLst>
                </a:gridCol>
                <a:gridCol w="1277587">
                  <a:extLst>
                    <a:ext uri="{9D8B030D-6E8A-4147-A177-3AD203B41FA5}">
                      <a16:colId xmlns:a16="http://schemas.microsoft.com/office/drawing/2014/main" val="836826125"/>
                    </a:ext>
                  </a:extLst>
                </a:gridCol>
                <a:gridCol w="1277587">
                  <a:extLst>
                    <a:ext uri="{9D8B030D-6E8A-4147-A177-3AD203B41FA5}">
                      <a16:colId xmlns:a16="http://schemas.microsoft.com/office/drawing/2014/main" val="3482112081"/>
                    </a:ext>
                  </a:extLst>
                </a:gridCol>
                <a:gridCol w="1277587">
                  <a:extLst>
                    <a:ext uri="{9D8B030D-6E8A-4147-A177-3AD203B41FA5}">
                      <a16:colId xmlns:a16="http://schemas.microsoft.com/office/drawing/2014/main" val="1690176965"/>
                    </a:ext>
                  </a:extLst>
                </a:gridCol>
                <a:gridCol w="1277587">
                  <a:extLst>
                    <a:ext uri="{9D8B030D-6E8A-4147-A177-3AD203B41FA5}">
                      <a16:colId xmlns:a16="http://schemas.microsoft.com/office/drawing/2014/main" val="2241168061"/>
                    </a:ext>
                  </a:extLst>
                </a:gridCol>
              </a:tblGrid>
              <a:tr h="102311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de-LU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 dirty="0">
                          <a:effectLst/>
                        </a:rPr>
                        <a:t>Linear Regression</a:t>
                      </a:r>
                      <a:endParaRPr lang="de-LU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 dirty="0" err="1">
                          <a:effectLst/>
                        </a:rPr>
                        <a:t>Xgboost</a:t>
                      </a:r>
                      <a:endParaRPr lang="de-LU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 dirty="0" err="1">
                          <a:effectLst/>
                        </a:rPr>
                        <a:t>Xgboost-randomSearch</a:t>
                      </a:r>
                      <a:endParaRPr lang="de-LU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 dirty="0">
                          <a:effectLst/>
                        </a:rPr>
                        <a:t>NN</a:t>
                      </a:r>
                      <a:endParaRPr lang="de-LU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 dirty="0">
                          <a:effectLst/>
                        </a:rPr>
                        <a:t>NN-</a:t>
                      </a:r>
                      <a:r>
                        <a:rPr lang="de-LU" sz="2000" u="none" strike="noStrike" dirty="0" err="1">
                          <a:effectLst/>
                        </a:rPr>
                        <a:t>grid</a:t>
                      </a:r>
                      <a:r>
                        <a:rPr lang="de-LU" sz="2000" u="none" strike="noStrike" dirty="0">
                          <a:effectLst/>
                        </a:rPr>
                        <a:t> </a:t>
                      </a:r>
                      <a:r>
                        <a:rPr lang="de-LU" sz="2000" u="none" strike="noStrike" dirty="0" err="1">
                          <a:effectLst/>
                        </a:rPr>
                        <a:t>search</a:t>
                      </a:r>
                      <a:endParaRPr lang="de-LU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727926"/>
                  </a:ext>
                </a:extLst>
              </a:tr>
              <a:tr h="55149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 dirty="0">
                          <a:effectLst/>
                        </a:rPr>
                        <a:t>Same Portal</a:t>
                      </a:r>
                      <a:endParaRPr lang="de-LU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>
                          <a:effectLst/>
                        </a:rPr>
                        <a:t>23,809</a:t>
                      </a:r>
                      <a:endParaRPr lang="de-LU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>
                          <a:effectLst/>
                        </a:rPr>
                        <a:t>20,634</a:t>
                      </a:r>
                      <a:endParaRPr lang="de-LU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>
                          <a:effectLst/>
                        </a:rPr>
                        <a:t>20,321</a:t>
                      </a:r>
                      <a:endParaRPr lang="de-LU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>
                          <a:effectLst/>
                        </a:rPr>
                        <a:t>20,952</a:t>
                      </a:r>
                      <a:endParaRPr lang="de-LU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>
                          <a:effectLst/>
                        </a:rPr>
                        <a:t>20,481</a:t>
                      </a:r>
                      <a:endParaRPr lang="de-LU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3146801"/>
                  </a:ext>
                </a:extLst>
              </a:tr>
              <a:tr h="102311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Neighbour</a:t>
                      </a:r>
                      <a:r>
                        <a:rPr lang="de-L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Portal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>
                          <a:effectLst/>
                        </a:rPr>
                        <a:t>23,297</a:t>
                      </a:r>
                      <a:endParaRPr lang="de-LU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 dirty="0">
                          <a:effectLst/>
                        </a:rPr>
                        <a:t>17,192</a:t>
                      </a:r>
                      <a:endParaRPr lang="de-LU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 dirty="0">
                          <a:effectLst/>
                        </a:rPr>
                        <a:t>17,026</a:t>
                      </a:r>
                      <a:endParaRPr lang="de-LU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 dirty="0">
                          <a:effectLst/>
                        </a:rPr>
                        <a:t>17,504</a:t>
                      </a:r>
                      <a:endParaRPr lang="de-LU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 dirty="0">
                          <a:effectLst/>
                        </a:rPr>
                        <a:t>17,286</a:t>
                      </a:r>
                      <a:endParaRPr lang="de-LU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7990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16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79587-B17B-A420-C1F2-4E951611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 err="1"/>
              <a:t>Results</a:t>
            </a:r>
            <a:r>
              <a:rPr lang="fr-LU" dirty="0"/>
              <a:t> on </a:t>
            </a:r>
            <a:r>
              <a:rPr lang="fr-LU" dirty="0" err="1"/>
              <a:t>Testset</a:t>
            </a:r>
            <a:r>
              <a:rPr lang="fr-LU" dirty="0"/>
              <a:t> -Speed</a:t>
            </a:r>
            <a:br>
              <a:rPr lang="fr-LU" dirty="0"/>
            </a:br>
            <a:r>
              <a:rPr lang="fr-LU" sz="1600" dirty="0"/>
              <a:t>04:15-10:00</a:t>
            </a:r>
            <a:endParaRPr lang="fr-LU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2C04B-39FF-2CDA-DDF8-02B581BA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LU" dirty="0"/>
              <a:t>MAE:</a:t>
            </a:r>
          </a:p>
          <a:p>
            <a:endParaRPr lang="fr-LU" dirty="0"/>
          </a:p>
          <a:p>
            <a:endParaRPr lang="fr-LU" dirty="0"/>
          </a:p>
          <a:p>
            <a:endParaRPr lang="fr-LU" dirty="0"/>
          </a:p>
          <a:p>
            <a:endParaRPr lang="fr-LU" dirty="0"/>
          </a:p>
          <a:p>
            <a:endParaRPr lang="fr-LU" dirty="0"/>
          </a:p>
          <a:p>
            <a:endParaRPr lang="fr-LU" dirty="0"/>
          </a:p>
          <a:p>
            <a:endParaRPr lang="fr-LU" dirty="0"/>
          </a:p>
          <a:p>
            <a:endParaRPr lang="fr-LU" dirty="0"/>
          </a:p>
          <a:p>
            <a:pPr marL="0" indent="0">
              <a:buNone/>
            </a:pPr>
            <a:r>
              <a:rPr lang="fr-LU" dirty="0">
                <a:sym typeface="Wingdings" panose="05000000000000000000" pitchFamily="2" charset="2"/>
              </a:rPr>
              <a:t></a:t>
            </a:r>
            <a:r>
              <a:rPr lang="fr-LU" dirty="0" err="1">
                <a:sym typeface="Wingdings" panose="05000000000000000000" pitchFamily="2" charset="2"/>
              </a:rPr>
              <a:t>same</a:t>
            </a:r>
            <a:r>
              <a:rPr lang="fr-LU" dirty="0">
                <a:sym typeface="Wingdings" panose="05000000000000000000" pitchFamily="2" charset="2"/>
              </a:rPr>
              <a:t> portal </a:t>
            </a:r>
            <a:r>
              <a:rPr lang="fr-LU" dirty="0" err="1">
                <a:sym typeface="Wingdings" panose="05000000000000000000" pitchFamily="2" charset="2"/>
              </a:rPr>
              <a:t>sensor</a:t>
            </a:r>
            <a:r>
              <a:rPr lang="fr-LU" dirty="0">
                <a:sym typeface="Wingdings" panose="05000000000000000000" pitchFamily="2" charset="2"/>
              </a:rPr>
              <a:t> are </a:t>
            </a:r>
            <a:r>
              <a:rPr lang="fr-LU" dirty="0" err="1">
                <a:sym typeface="Wingdings" panose="05000000000000000000" pitchFamily="2" charset="2"/>
              </a:rPr>
              <a:t>better</a:t>
            </a:r>
            <a:r>
              <a:rPr lang="fr-LU" dirty="0">
                <a:sym typeface="Wingdings" panose="05000000000000000000" pitchFamily="2" charset="2"/>
              </a:rPr>
              <a:t> for </a:t>
            </a:r>
            <a:r>
              <a:rPr lang="fr-LU" dirty="0" err="1">
                <a:sym typeface="Wingdings" panose="05000000000000000000" pitchFamily="2" charset="2"/>
              </a:rPr>
              <a:t>prediction</a:t>
            </a:r>
            <a:endParaRPr lang="fr-LU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LU" dirty="0">
                <a:sym typeface="Wingdings" panose="05000000000000000000" pitchFamily="2" charset="2"/>
              </a:rPr>
              <a:t></a:t>
            </a:r>
            <a:r>
              <a:rPr lang="fr-LU" dirty="0" err="1">
                <a:sym typeface="Wingdings" panose="05000000000000000000" pitchFamily="2" charset="2"/>
              </a:rPr>
              <a:t>XGBoost</a:t>
            </a:r>
            <a:r>
              <a:rPr lang="fr-LU" dirty="0">
                <a:sym typeface="Wingdings" panose="05000000000000000000" pitchFamily="2" charset="2"/>
              </a:rPr>
              <a:t> </a:t>
            </a:r>
            <a:r>
              <a:rPr lang="fr-LU" dirty="0" err="1">
                <a:sym typeface="Wingdings" panose="05000000000000000000" pitchFamily="2" charset="2"/>
              </a:rPr>
              <a:t>gives</a:t>
            </a:r>
            <a:r>
              <a:rPr lang="fr-LU" dirty="0">
                <a:sym typeface="Wingdings" panose="05000000000000000000" pitchFamily="2" charset="2"/>
              </a:rPr>
              <a:t> best </a:t>
            </a:r>
            <a:r>
              <a:rPr lang="fr-LU" dirty="0" err="1">
                <a:sym typeface="Wingdings" panose="05000000000000000000" pitchFamily="2" charset="2"/>
              </a:rPr>
              <a:t>results</a:t>
            </a:r>
            <a:endParaRPr lang="fr-LU" dirty="0"/>
          </a:p>
          <a:p>
            <a:endParaRPr lang="fr-LU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45C87FA-811E-ACA4-ABCF-FE7E2271D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98941"/>
              </p:ext>
            </p:extLst>
          </p:nvPr>
        </p:nvGraphicFramePr>
        <p:xfrm>
          <a:off x="2341418" y="2029690"/>
          <a:ext cx="7416138" cy="2944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6023">
                  <a:extLst>
                    <a:ext uri="{9D8B030D-6E8A-4147-A177-3AD203B41FA5}">
                      <a16:colId xmlns:a16="http://schemas.microsoft.com/office/drawing/2014/main" val="1038362545"/>
                    </a:ext>
                  </a:extLst>
                </a:gridCol>
                <a:gridCol w="1236023">
                  <a:extLst>
                    <a:ext uri="{9D8B030D-6E8A-4147-A177-3AD203B41FA5}">
                      <a16:colId xmlns:a16="http://schemas.microsoft.com/office/drawing/2014/main" val="37696407"/>
                    </a:ext>
                  </a:extLst>
                </a:gridCol>
                <a:gridCol w="1236023">
                  <a:extLst>
                    <a:ext uri="{9D8B030D-6E8A-4147-A177-3AD203B41FA5}">
                      <a16:colId xmlns:a16="http://schemas.microsoft.com/office/drawing/2014/main" val="1750653483"/>
                    </a:ext>
                  </a:extLst>
                </a:gridCol>
                <a:gridCol w="1236023">
                  <a:extLst>
                    <a:ext uri="{9D8B030D-6E8A-4147-A177-3AD203B41FA5}">
                      <a16:colId xmlns:a16="http://schemas.microsoft.com/office/drawing/2014/main" val="2680574913"/>
                    </a:ext>
                  </a:extLst>
                </a:gridCol>
                <a:gridCol w="1236023">
                  <a:extLst>
                    <a:ext uri="{9D8B030D-6E8A-4147-A177-3AD203B41FA5}">
                      <a16:colId xmlns:a16="http://schemas.microsoft.com/office/drawing/2014/main" val="574067018"/>
                    </a:ext>
                  </a:extLst>
                </a:gridCol>
                <a:gridCol w="1236023">
                  <a:extLst>
                    <a:ext uri="{9D8B030D-6E8A-4147-A177-3AD203B41FA5}">
                      <a16:colId xmlns:a16="http://schemas.microsoft.com/office/drawing/2014/main" val="1447418831"/>
                    </a:ext>
                  </a:extLst>
                </a:gridCol>
              </a:tblGrid>
              <a:tr h="98136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de-LU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 dirty="0">
                          <a:effectLst/>
                        </a:rPr>
                        <a:t>Linear Regression</a:t>
                      </a:r>
                      <a:endParaRPr lang="de-LU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 dirty="0" err="1">
                          <a:effectLst/>
                        </a:rPr>
                        <a:t>XGBoost</a:t>
                      </a:r>
                      <a:endParaRPr lang="de-LU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 dirty="0" err="1">
                          <a:effectLst/>
                        </a:rPr>
                        <a:t>XGBoost-randomSearch</a:t>
                      </a:r>
                      <a:endParaRPr lang="de-LU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>
                          <a:effectLst/>
                        </a:rPr>
                        <a:t>NN</a:t>
                      </a:r>
                      <a:endParaRPr lang="de-LU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>
                          <a:effectLst/>
                        </a:rPr>
                        <a:t>NN-gridsearch</a:t>
                      </a:r>
                      <a:endParaRPr lang="de-LU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187616"/>
                  </a:ext>
                </a:extLst>
              </a:tr>
              <a:tr h="98136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Same </a:t>
                      </a:r>
                      <a:r>
                        <a:rPr lang="de-LU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portal</a:t>
                      </a:r>
                      <a:endParaRPr lang="de-LU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>
                          <a:effectLst/>
                        </a:rPr>
                        <a:t>0,462</a:t>
                      </a:r>
                      <a:endParaRPr lang="de-LU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>
                          <a:effectLst/>
                        </a:rPr>
                        <a:t>0,401</a:t>
                      </a:r>
                      <a:endParaRPr lang="de-LU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>
                          <a:effectLst/>
                        </a:rPr>
                        <a:t>0,398</a:t>
                      </a:r>
                      <a:endParaRPr lang="de-LU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>
                          <a:effectLst/>
                        </a:rPr>
                        <a:t>0,42</a:t>
                      </a:r>
                      <a:endParaRPr lang="de-LU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>
                          <a:effectLst/>
                        </a:rPr>
                        <a:t>0,419</a:t>
                      </a:r>
                      <a:endParaRPr lang="de-LU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1793282"/>
                  </a:ext>
                </a:extLst>
              </a:tr>
              <a:tr h="98136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Neighbour</a:t>
                      </a:r>
                      <a:r>
                        <a:rPr lang="de-L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de-LU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portal</a:t>
                      </a:r>
                      <a:endParaRPr lang="de-LU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>
                          <a:effectLst/>
                        </a:rPr>
                        <a:t>0,399</a:t>
                      </a:r>
                      <a:endParaRPr lang="de-LU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 dirty="0">
                          <a:effectLst/>
                        </a:rPr>
                        <a:t>0,424</a:t>
                      </a:r>
                      <a:endParaRPr lang="de-LU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>
                          <a:effectLst/>
                        </a:rPr>
                        <a:t>0,42</a:t>
                      </a:r>
                      <a:endParaRPr lang="de-LU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>
                          <a:effectLst/>
                        </a:rPr>
                        <a:t>0,444</a:t>
                      </a:r>
                      <a:endParaRPr lang="de-LU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LU" sz="2000" u="none" strike="noStrike" dirty="0">
                          <a:effectLst/>
                        </a:rPr>
                        <a:t>0,437</a:t>
                      </a:r>
                      <a:endParaRPr lang="de-LU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175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094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B260C-5AB7-07F9-2889-61603ED07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88A16-230C-48B9-A39E-7CCC7AA7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/>
              <a:t>Evaluation on </a:t>
            </a:r>
            <a:r>
              <a:rPr lang="fr-LU" dirty="0" err="1"/>
              <a:t>evaluation</a:t>
            </a:r>
            <a:r>
              <a:rPr lang="fr-LU" dirty="0"/>
              <a:t> set</a:t>
            </a:r>
            <a:br>
              <a:rPr lang="fr-LU" dirty="0"/>
            </a:br>
            <a:r>
              <a:rPr lang="fr-LU" sz="2000" dirty="0"/>
              <a:t>07:30-08:30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5EC24D9-8D58-F849-2C27-EE1C6A987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167" y="2463897"/>
            <a:ext cx="3322833" cy="332283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9D4CA6-F65A-33AE-2D99-C18FE8DA1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334" y="2463897"/>
            <a:ext cx="3322833" cy="3322833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4C0BA3D-6B8F-F9AB-9750-C992D88C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0545" cy="2136775"/>
          </a:xfrm>
        </p:spPr>
        <p:txBody>
          <a:bodyPr>
            <a:normAutofit lnSpcReduction="10000"/>
          </a:bodyPr>
          <a:lstStyle/>
          <a:p>
            <a:r>
              <a:rPr lang="fr-LU" dirty="0"/>
              <a:t>Flow: </a:t>
            </a:r>
            <a:r>
              <a:rPr lang="fr-LU" dirty="0" err="1"/>
              <a:t>prediction</a:t>
            </a:r>
            <a:r>
              <a:rPr lang="fr-LU" dirty="0"/>
              <a:t> of </a:t>
            </a:r>
            <a:r>
              <a:rPr lang="fr-LU" dirty="0" err="1"/>
              <a:t>neighbouring</a:t>
            </a:r>
            <a:r>
              <a:rPr lang="fr-LU" dirty="0"/>
              <a:t> </a:t>
            </a:r>
            <a:r>
              <a:rPr lang="fr-LU" dirty="0" err="1"/>
              <a:t>sensors</a:t>
            </a:r>
            <a:r>
              <a:rPr lang="fr-LU" dirty="0"/>
              <a:t> </a:t>
            </a:r>
            <a:r>
              <a:rPr lang="fr-LU" dirty="0" err="1"/>
              <a:t>is</a:t>
            </a:r>
            <a:r>
              <a:rPr lang="fr-LU" dirty="0"/>
              <a:t> </a:t>
            </a:r>
            <a:r>
              <a:rPr lang="fr-LU" dirty="0" err="1"/>
              <a:t>better</a:t>
            </a:r>
            <a:endParaRPr lang="fr-LU" dirty="0"/>
          </a:p>
          <a:p>
            <a:r>
              <a:rPr lang="fr-LU" dirty="0"/>
              <a:t>Speed: </a:t>
            </a:r>
            <a:r>
              <a:rPr lang="fr-LU" dirty="0" err="1"/>
              <a:t>prediction</a:t>
            </a:r>
            <a:r>
              <a:rPr lang="fr-LU" dirty="0"/>
              <a:t> of </a:t>
            </a:r>
            <a:r>
              <a:rPr lang="fr-LU" dirty="0" err="1"/>
              <a:t>same</a:t>
            </a:r>
            <a:r>
              <a:rPr lang="fr-LU" dirty="0"/>
              <a:t> portal </a:t>
            </a:r>
            <a:r>
              <a:rPr lang="fr-LU" dirty="0" err="1"/>
              <a:t>sensors</a:t>
            </a:r>
            <a:r>
              <a:rPr lang="fr-LU" dirty="0"/>
              <a:t> </a:t>
            </a:r>
            <a:r>
              <a:rPr lang="fr-LU" dirty="0" err="1"/>
              <a:t>is</a:t>
            </a:r>
            <a:r>
              <a:rPr lang="fr-LU" dirty="0"/>
              <a:t> </a:t>
            </a:r>
            <a:r>
              <a:rPr lang="fr-LU" dirty="0" err="1"/>
              <a:t>better</a:t>
            </a:r>
            <a:endParaRPr lang="fr-LU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406836B-F318-9899-2C6C-D99071496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87987"/>
            <a:ext cx="4412679" cy="195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D0E57-C97A-398B-ACD7-BB9457047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57DC9-AD02-F342-51E7-E906A2D5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/>
              <a:t>Evaluation vs </a:t>
            </a:r>
            <a:r>
              <a:rPr lang="fr-LU" dirty="0" err="1"/>
              <a:t>Testset</a:t>
            </a:r>
            <a:r>
              <a:rPr lang="fr-LU" dirty="0"/>
              <a:t>:</a:t>
            </a:r>
            <a:br>
              <a:rPr lang="fr-LU" dirty="0"/>
            </a:br>
            <a:endParaRPr lang="fr-LU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38ECE4-3E1C-351A-C1BE-F836F3B5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LU" dirty="0"/>
              <a:t>No </a:t>
            </a:r>
            <a:r>
              <a:rPr lang="fr-LU" dirty="0" err="1"/>
              <a:t>significant</a:t>
            </a:r>
            <a:r>
              <a:rPr lang="fr-LU" dirty="0"/>
              <a:t> drop </a:t>
            </a:r>
            <a:r>
              <a:rPr lang="fr-LU" dirty="0" err="1"/>
              <a:t>between</a:t>
            </a:r>
            <a:r>
              <a:rPr lang="fr-LU" dirty="0"/>
              <a:t> the test and </a:t>
            </a:r>
            <a:r>
              <a:rPr lang="fr-LU" dirty="0" err="1"/>
              <a:t>evaluation</a:t>
            </a:r>
            <a:r>
              <a:rPr lang="fr-LU" dirty="0"/>
              <a:t> set </a:t>
            </a:r>
          </a:p>
          <a:p>
            <a:endParaRPr lang="fr-LU" dirty="0"/>
          </a:p>
          <a:p>
            <a:endParaRPr lang="fr-LU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5CE42D6-9978-6F56-D28E-F7D3AC44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557" y="3899850"/>
            <a:ext cx="4412679" cy="195176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1B8C817-7BEB-5614-46E3-F864C9373C9F}"/>
              </a:ext>
            </a:extLst>
          </p:cNvPr>
          <p:cNvSpPr txBox="1"/>
          <p:nvPr/>
        </p:nvSpPr>
        <p:spPr>
          <a:xfrm>
            <a:off x="7086601" y="3299706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Performance on new </a:t>
            </a:r>
            <a:r>
              <a:rPr lang="fr-LU" dirty="0" err="1"/>
              <a:t>unseen</a:t>
            </a:r>
            <a:r>
              <a:rPr lang="fr-LU" dirty="0"/>
              <a:t> data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2C0BA56-6E46-C0FB-B286-AA2AFBDB3F8D}"/>
              </a:ext>
            </a:extLst>
          </p:cNvPr>
          <p:cNvSpPr txBox="1"/>
          <p:nvPr/>
        </p:nvSpPr>
        <p:spPr>
          <a:xfrm>
            <a:off x="1995055" y="3345873"/>
            <a:ext cx="332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Performance on </a:t>
            </a:r>
            <a:r>
              <a:rPr lang="fr-LU" dirty="0" err="1"/>
              <a:t>Testset</a:t>
            </a:r>
            <a:r>
              <a:rPr lang="fr-LU" dirty="0"/>
              <a:t> </a:t>
            </a:r>
            <a:r>
              <a:rPr lang="fr-LU" dirty="0" err="1"/>
              <a:t>from</a:t>
            </a:r>
            <a:r>
              <a:rPr lang="fr-LU" dirty="0"/>
              <a:t> Train/test </a:t>
            </a:r>
            <a:r>
              <a:rPr lang="fr-LU" dirty="0" err="1"/>
              <a:t>random</a:t>
            </a:r>
            <a:r>
              <a:rPr lang="fr-LU" dirty="0"/>
              <a:t> split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A5BAAD0-D086-8923-8C91-B4D17571A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40" y="4062901"/>
            <a:ext cx="3934374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72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395D4-F7D2-EB1B-F502-1D8858A2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/>
              <a:t>Final conclusions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B1B9F-65F0-DE56-605D-1625C38C6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LU" dirty="0"/>
              <a:t>Speed can </a:t>
            </a:r>
            <a:r>
              <a:rPr lang="fr-LU" dirty="0" err="1"/>
              <a:t>be</a:t>
            </a:r>
            <a:r>
              <a:rPr lang="fr-LU" dirty="0"/>
              <a:t> </a:t>
            </a:r>
            <a:r>
              <a:rPr lang="fr-LU" dirty="0" err="1"/>
              <a:t>better</a:t>
            </a:r>
            <a:r>
              <a:rPr lang="fr-LU" dirty="0"/>
              <a:t> </a:t>
            </a:r>
            <a:r>
              <a:rPr lang="fr-LU" dirty="0" err="1"/>
              <a:t>predicted</a:t>
            </a:r>
            <a:r>
              <a:rPr lang="fr-LU" dirty="0"/>
              <a:t> </a:t>
            </a:r>
            <a:r>
              <a:rPr lang="fr-LU" dirty="0" err="1"/>
              <a:t>with</a:t>
            </a:r>
            <a:r>
              <a:rPr lang="fr-LU" dirty="0"/>
              <a:t> the use of the </a:t>
            </a:r>
            <a:r>
              <a:rPr lang="fr-LU" dirty="0" err="1"/>
              <a:t>other</a:t>
            </a:r>
            <a:r>
              <a:rPr lang="fr-LU" dirty="0"/>
              <a:t> </a:t>
            </a:r>
            <a:r>
              <a:rPr lang="fr-LU" dirty="0" err="1"/>
              <a:t>sensors</a:t>
            </a:r>
            <a:r>
              <a:rPr lang="fr-LU" dirty="0"/>
              <a:t> in the </a:t>
            </a:r>
            <a:r>
              <a:rPr lang="fr-LU" dirty="0" err="1"/>
              <a:t>same</a:t>
            </a:r>
            <a:r>
              <a:rPr lang="fr-LU" dirty="0"/>
              <a:t> portal</a:t>
            </a:r>
          </a:p>
          <a:p>
            <a:r>
              <a:rPr lang="fr-LU" dirty="0"/>
              <a:t>Flow can </a:t>
            </a:r>
            <a:r>
              <a:rPr lang="fr-LU" dirty="0" err="1"/>
              <a:t>be</a:t>
            </a:r>
            <a:r>
              <a:rPr lang="fr-LU" dirty="0"/>
              <a:t> </a:t>
            </a:r>
            <a:r>
              <a:rPr lang="fr-LU" dirty="0" err="1"/>
              <a:t>better</a:t>
            </a:r>
            <a:r>
              <a:rPr lang="fr-LU" dirty="0"/>
              <a:t> </a:t>
            </a:r>
            <a:r>
              <a:rPr lang="fr-LU" dirty="0" err="1"/>
              <a:t>predicted</a:t>
            </a:r>
            <a:r>
              <a:rPr lang="fr-LU" dirty="0"/>
              <a:t> </a:t>
            </a:r>
            <a:r>
              <a:rPr lang="fr-LU" dirty="0" err="1"/>
              <a:t>with</a:t>
            </a:r>
            <a:r>
              <a:rPr lang="fr-LU" dirty="0"/>
              <a:t> the use of the </a:t>
            </a:r>
            <a:r>
              <a:rPr lang="fr-LU" dirty="0" err="1"/>
              <a:t>sensors</a:t>
            </a:r>
            <a:r>
              <a:rPr lang="fr-LU" dirty="0"/>
              <a:t> in the </a:t>
            </a:r>
            <a:r>
              <a:rPr lang="fr-LU" dirty="0" err="1"/>
              <a:t>neighbouring</a:t>
            </a:r>
            <a:r>
              <a:rPr lang="fr-LU" dirty="0"/>
              <a:t> portal</a:t>
            </a:r>
          </a:p>
          <a:p>
            <a:r>
              <a:rPr lang="fr-LU" dirty="0" err="1"/>
              <a:t>Further</a:t>
            </a:r>
            <a:r>
              <a:rPr lang="fr-LU" dirty="0"/>
              <a:t> </a:t>
            </a:r>
            <a:r>
              <a:rPr lang="fr-LU" dirty="0" err="1"/>
              <a:t>research</a:t>
            </a:r>
            <a:r>
              <a:rPr lang="fr-LU" dirty="0"/>
              <a:t>: the influence of the distance of the </a:t>
            </a:r>
            <a:r>
              <a:rPr lang="fr-LU" dirty="0" err="1"/>
              <a:t>neighbouring</a:t>
            </a:r>
            <a:r>
              <a:rPr lang="fr-LU" dirty="0"/>
              <a:t> portal </a:t>
            </a:r>
            <a:r>
              <a:rPr lang="fr-LU" dirty="0" err="1"/>
              <a:t>is</a:t>
            </a:r>
            <a:r>
              <a:rPr lang="fr-LU" dirty="0"/>
              <a:t> </a:t>
            </a:r>
            <a:r>
              <a:rPr lang="fr-LU" dirty="0" err="1"/>
              <a:t>assumed</a:t>
            </a:r>
            <a:r>
              <a:rPr lang="fr-LU" dirty="0"/>
              <a:t> to have a big influence on the </a:t>
            </a:r>
            <a:r>
              <a:rPr lang="fr-LU" dirty="0" err="1"/>
              <a:t>predicting</a:t>
            </a:r>
            <a:r>
              <a:rPr lang="fr-LU" dirty="0"/>
              <a:t> </a:t>
            </a:r>
            <a:r>
              <a:rPr lang="fr-LU" dirty="0" err="1"/>
              <a:t>accuracy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342413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F22A7-76F6-A30A-D169-97B52FC0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 err="1"/>
              <a:t>Research</a:t>
            </a:r>
            <a:r>
              <a:rPr lang="fr-LU" dirty="0"/>
              <a:t>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E9C23-31F6-F34F-EC64-B5EAA865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well can missing sensors be compensated by using data from other sensors in the same portal or from neighboring?</a:t>
            </a:r>
          </a:p>
          <a:p>
            <a:r>
              <a:rPr lang="en-US" dirty="0">
                <a:sym typeface="Wingdings" panose="05000000000000000000" pitchFamily="2" charset="2"/>
              </a:rPr>
              <a:t>regression problem</a:t>
            </a:r>
            <a:endParaRPr lang="en-US" dirty="0"/>
          </a:p>
          <a:p>
            <a:r>
              <a:rPr lang="en-US" dirty="0"/>
              <a:t> </a:t>
            </a:r>
            <a:r>
              <a:rPr lang="fr-LU" dirty="0" err="1"/>
              <a:t>Hypothesis</a:t>
            </a:r>
            <a:r>
              <a:rPr lang="fr-LU" dirty="0"/>
              <a:t>: </a:t>
            </a:r>
            <a:r>
              <a:rPr lang="fr-LU" dirty="0" err="1"/>
              <a:t>Sensors</a:t>
            </a:r>
            <a:r>
              <a:rPr lang="fr-LU" dirty="0"/>
              <a:t> in the </a:t>
            </a:r>
            <a:r>
              <a:rPr lang="fr-LU" dirty="0" err="1"/>
              <a:t>same</a:t>
            </a:r>
            <a:r>
              <a:rPr lang="fr-LU" dirty="0"/>
              <a:t> portal are </a:t>
            </a:r>
            <a:r>
              <a:rPr lang="fr-LU" dirty="0" err="1"/>
              <a:t>better</a:t>
            </a:r>
            <a:r>
              <a:rPr lang="fr-LU" dirty="0"/>
              <a:t> at </a:t>
            </a:r>
            <a:r>
              <a:rPr lang="fr-LU" dirty="0" err="1"/>
              <a:t>forecasting</a:t>
            </a:r>
            <a:r>
              <a:rPr lang="fr-LU" dirty="0"/>
              <a:t> </a:t>
            </a:r>
            <a:r>
              <a:rPr lang="fr-LU" dirty="0" err="1"/>
              <a:t>than</a:t>
            </a:r>
            <a:r>
              <a:rPr lang="fr-LU" dirty="0"/>
              <a:t> </a:t>
            </a:r>
            <a:r>
              <a:rPr lang="fr-LU" dirty="0" err="1"/>
              <a:t>sensors</a:t>
            </a:r>
            <a:r>
              <a:rPr lang="fr-LU" dirty="0"/>
              <a:t> in a </a:t>
            </a:r>
            <a:r>
              <a:rPr lang="fr-LU" dirty="0" err="1"/>
              <a:t>different</a:t>
            </a:r>
            <a:r>
              <a:rPr lang="fr-LU" dirty="0"/>
              <a:t> portal.</a:t>
            </a:r>
          </a:p>
          <a:p>
            <a:r>
              <a:rPr lang="en-US" dirty="0"/>
              <a:t>Practical relevance: Sensor failures are common in real-world traffic systems. </a:t>
            </a:r>
            <a:endParaRPr lang="fr-LU" dirty="0"/>
          </a:p>
          <a:p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4358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ACEC8-EB42-F333-EE42-2607441E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/>
              <a:t>Descriptive </a:t>
            </a:r>
            <a:r>
              <a:rPr lang="fr-LU" dirty="0" err="1"/>
              <a:t>Analysis</a:t>
            </a:r>
            <a:endParaRPr lang="fr-L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BFD5D-78A5-0FAA-A31F-0D4AD759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54734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FE445-81B1-7A58-D526-BDC2F054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 err="1"/>
              <a:t>Correlation</a:t>
            </a:r>
            <a:r>
              <a:rPr lang="fr-LU" dirty="0"/>
              <a:t> </a:t>
            </a:r>
            <a:r>
              <a:rPr lang="fr-LU" dirty="0" err="1"/>
              <a:t>between</a:t>
            </a:r>
            <a:r>
              <a:rPr lang="fr-LU" dirty="0"/>
              <a:t> </a:t>
            </a:r>
            <a:r>
              <a:rPr lang="fr-LU" dirty="0" err="1"/>
              <a:t>sensors</a:t>
            </a:r>
            <a:endParaRPr lang="fr-L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6FC8FE-731D-BAB6-C1D3-372C3DF7E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0961" cy="4351338"/>
          </a:xfrm>
        </p:spPr>
        <p:txBody>
          <a:bodyPr/>
          <a:lstStyle/>
          <a:p>
            <a:r>
              <a:rPr lang="fr-LU" dirty="0"/>
              <a:t>Speed:</a:t>
            </a:r>
          </a:p>
          <a:p>
            <a:r>
              <a:rPr lang="fr-LU" dirty="0" err="1"/>
              <a:t>Two</a:t>
            </a:r>
            <a:r>
              <a:rPr lang="fr-LU" dirty="0"/>
              <a:t> groups of </a:t>
            </a:r>
            <a:r>
              <a:rPr lang="fr-LU" dirty="0" err="1"/>
              <a:t>portals</a:t>
            </a:r>
            <a:endParaRPr lang="fr-LU" dirty="0"/>
          </a:p>
          <a:p>
            <a:r>
              <a:rPr lang="fr-LU" dirty="0"/>
              <a:t>High </a:t>
            </a:r>
            <a:r>
              <a:rPr lang="fr-LU" dirty="0" err="1"/>
              <a:t>correlation</a:t>
            </a:r>
            <a:r>
              <a:rPr lang="fr-LU" dirty="0"/>
              <a:t> </a:t>
            </a:r>
            <a:r>
              <a:rPr lang="fr-LU" dirty="0" err="1"/>
              <a:t>within</a:t>
            </a:r>
            <a:r>
              <a:rPr lang="fr-LU" dirty="0"/>
              <a:t> </a:t>
            </a:r>
            <a:r>
              <a:rPr lang="fr-LU" dirty="0" err="1"/>
              <a:t>same</a:t>
            </a:r>
            <a:r>
              <a:rPr lang="fr-LU" dirty="0"/>
              <a:t> portal</a:t>
            </a:r>
          </a:p>
        </p:txBody>
      </p:sp>
      <p:pic>
        <p:nvPicPr>
          <p:cNvPr id="5" name="Grafik 4" descr="Ein Bild, das Screenshot, Quadrat, Farbigkeit, Reihe enthält.&#10;&#10;KI-generierte Inhalte können fehlerhaft sein.">
            <a:extLst>
              <a:ext uri="{FF2B5EF4-FFF2-40B4-BE49-F238E27FC236}">
                <a16:creationId xmlns:a16="http://schemas.microsoft.com/office/drawing/2014/main" id="{C57006C4-8B18-AD25-0BEE-6D896BD32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7688"/>
            <a:ext cx="5734015" cy="458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3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83092-89E3-0DFB-7A29-7DFF4C2B3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63A18-86B0-CA1E-7639-4D58DD99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 err="1"/>
              <a:t>Correlation</a:t>
            </a:r>
            <a:r>
              <a:rPr lang="fr-LU" dirty="0"/>
              <a:t> </a:t>
            </a:r>
            <a:r>
              <a:rPr lang="fr-LU" dirty="0" err="1"/>
              <a:t>between</a:t>
            </a:r>
            <a:r>
              <a:rPr lang="fr-LU" dirty="0"/>
              <a:t> </a:t>
            </a:r>
            <a:r>
              <a:rPr lang="fr-LU" dirty="0" err="1"/>
              <a:t>sensors</a:t>
            </a:r>
            <a:endParaRPr lang="fr-L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7DDCFF-F4BC-2F17-CE80-0C2B5F55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0961" cy="4351338"/>
          </a:xfrm>
        </p:spPr>
        <p:txBody>
          <a:bodyPr/>
          <a:lstStyle/>
          <a:p>
            <a:r>
              <a:rPr lang="fr-LU" dirty="0"/>
              <a:t>Flow:</a:t>
            </a:r>
          </a:p>
          <a:p>
            <a:r>
              <a:rPr lang="fr-LU" dirty="0" err="1"/>
              <a:t>Two</a:t>
            </a:r>
            <a:r>
              <a:rPr lang="fr-LU" dirty="0"/>
              <a:t> groups of </a:t>
            </a:r>
            <a:r>
              <a:rPr lang="fr-LU" dirty="0" err="1"/>
              <a:t>portals</a:t>
            </a:r>
            <a:endParaRPr lang="fr-LU" dirty="0"/>
          </a:p>
          <a:p>
            <a:r>
              <a:rPr lang="fr-LU" dirty="0" err="1"/>
              <a:t>Partially</a:t>
            </a:r>
            <a:r>
              <a:rPr lang="fr-LU" dirty="0"/>
              <a:t> </a:t>
            </a:r>
            <a:r>
              <a:rPr lang="fr-LU" dirty="0" err="1"/>
              <a:t>higher</a:t>
            </a:r>
            <a:r>
              <a:rPr lang="fr-LU" dirty="0"/>
              <a:t> </a:t>
            </a:r>
            <a:r>
              <a:rPr lang="fr-LU" dirty="0" err="1"/>
              <a:t>correlation</a:t>
            </a:r>
            <a:r>
              <a:rPr lang="fr-LU" dirty="0"/>
              <a:t> </a:t>
            </a:r>
            <a:r>
              <a:rPr lang="fr-LU" dirty="0" err="1"/>
              <a:t>with</a:t>
            </a:r>
            <a:r>
              <a:rPr lang="fr-LU" dirty="0"/>
              <a:t> </a:t>
            </a:r>
            <a:r>
              <a:rPr lang="fr-LU" dirty="0" err="1"/>
              <a:t>sensors</a:t>
            </a:r>
            <a:r>
              <a:rPr lang="fr-LU" dirty="0"/>
              <a:t> of </a:t>
            </a:r>
            <a:r>
              <a:rPr lang="fr-LU" dirty="0" err="1"/>
              <a:t>different</a:t>
            </a:r>
            <a:r>
              <a:rPr lang="fr-LU" dirty="0"/>
              <a:t> </a:t>
            </a:r>
            <a:r>
              <a:rPr lang="fr-LU" dirty="0" err="1"/>
              <a:t>portals</a:t>
            </a:r>
            <a:endParaRPr lang="fr-LU" dirty="0"/>
          </a:p>
        </p:txBody>
      </p:sp>
      <p:pic>
        <p:nvPicPr>
          <p:cNvPr id="6" name="Grafik 5" descr="Ein Bild, das Text, Screenshot, Muster, Farbigkeit enthält.&#10;&#10;KI-generierte Inhalte können fehlerhaft sein.">
            <a:extLst>
              <a:ext uri="{FF2B5EF4-FFF2-40B4-BE49-F238E27FC236}">
                <a16:creationId xmlns:a16="http://schemas.microsoft.com/office/drawing/2014/main" id="{C30AE91D-8F9B-E72F-EC48-858573F68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64" y="1493992"/>
            <a:ext cx="6355450" cy="50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5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3DAE4-D59A-3ADF-954D-671B99E7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Clustering of the </a:t>
            </a:r>
            <a:r>
              <a:rPr lang="fr-LU" dirty="0" err="1"/>
              <a:t>lanes</a:t>
            </a:r>
            <a:r>
              <a:rPr lang="fr-LU" dirty="0"/>
              <a:t> –Speed and Flow :</a:t>
            </a:r>
            <a:br>
              <a:rPr lang="fr-LU" dirty="0"/>
            </a:br>
            <a:endParaRPr lang="fr-LU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54A3E9-7ABA-C598-120D-0A71F4A27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4411" y="1745673"/>
            <a:ext cx="3582005" cy="4139581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84347BD-D3FD-F4EE-7C7F-9BD120AE1000}"/>
              </a:ext>
            </a:extLst>
          </p:cNvPr>
          <p:cNvSpPr txBox="1">
            <a:spLocks/>
          </p:cNvSpPr>
          <p:nvPr/>
        </p:nvSpPr>
        <p:spPr>
          <a:xfrm>
            <a:off x="909221" y="1745673"/>
            <a:ext cx="5498506" cy="457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 dirty="0" err="1"/>
              <a:t>Kmeans</a:t>
            </a:r>
            <a:r>
              <a:rPr lang="fr-LU" dirty="0"/>
              <a:t>- Clustering</a:t>
            </a:r>
          </a:p>
          <a:p>
            <a:r>
              <a:rPr lang="fr-LU" dirty="0" err="1"/>
              <a:t>Only</a:t>
            </a:r>
            <a:r>
              <a:rPr lang="fr-LU" dirty="0"/>
              <a:t> for the 5 </a:t>
            </a:r>
            <a:r>
              <a:rPr lang="fr-LU" dirty="0" err="1"/>
              <a:t>portals</a:t>
            </a:r>
            <a:r>
              <a:rPr lang="fr-LU" dirty="0"/>
              <a:t> </a:t>
            </a:r>
            <a:r>
              <a:rPr lang="fr-LU" dirty="0" err="1"/>
              <a:t>that</a:t>
            </a:r>
            <a:r>
              <a:rPr lang="fr-LU" dirty="0"/>
              <a:t> </a:t>
            </a:r>
            <a:r>
              <a:rPr lang="fr-LU" dirty="0" err="1"/>
              <a:t>seems</a:t>
            </a:r>
            <a:r>
              <a:rPr lang="fr-LU" dirty="0"/>
              <a:t> </a:t>
            </a:r>
            <a:r>
              <a:rPr lang="fr-LU" dirty="0" err="1"/>
              <a:t>showing</a:t>
            </a:r>
            <a:r>
              <a:rPr lang="fr-LU" dirty="0"/>
              <a:t> a </a:t>
            </a:r>
            <a:r>
              <a:rPr lang="fr-LU" dirty="0" err="1"/>
              <a:t>similar</a:t>
            </a:r>
            <a:r>
              <a:rPr lang="fr-LU" dirty="0"/>
              <a:t> </a:t>
            </a:r>
            <a:r>
              <a:rPr lang="fr-LU" dirty="0" err="1"/>
              <a:t>behaviour</a:t>
            </a:r>
            <a:endParaRPr lang="fr-LU" dirty="0"/>
          </a:p>
          <a:p>
            <a:r>
              <a:rPr lang="fr-LU" dirty="0" err="1"/>
              <a:t>N_clusters</a:t>
            </a:r>
            <a:r>
              <a:rPr lang="fr-LU" dirty="0"/>
              <a:t>= 4</a:t>
            </a:r>
          </a:p>
          <a:p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205432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160D9-ECCC-4B1C-04F7-8F90A9545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5B6D6-E1FF-F14D-1E87-49148111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Clustering of the </a:t>
            </a:r>
            <a:r>
              <a:rPr lang="fr-LU" dirty="0" err="1"/>
              <a:t>lanes</a:t>
            </a:r>
            <a:r>
              <a:rPr lang="fr-LU" dirty="0"/>
              <a:t> –Speed and Flow :</a:t>
            </a:r>
            <a:br>
              <a:rPr lang="fr-LU" dirty="0"/>
            </a:br>
            <a:endParaRPr lang="fr-LU" dirty="0"/>
          </a:p>
        </p:txBody>
      </p:sp>
      <p:pic>
        <p:nvPicPr>
          <p:cNvPr id="8" name="Grafik 7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85A2E232-624A-511E-14B8-523B10895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27" y="3871091"/>
            <a:ext cx="7467273" cy="2986909"/>
          </a:xfrm>
          <a:prstGeom prst="rect">
            <a:avLst/>
          </a:prstGeom>
        </p:spPr>
      </p:pic>
      <p:pic>
        <p:nvPicPr>
          <p:cNvPr id="10" name="Grafik 9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6F9923A1-FDF7-CABA-288B-761E22D5D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26" y="884182"/>
            <a:ext cx="7467273" cy="2986909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DBA2947-9CBB-C610-21B7-C65F991EE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1" y="1346231"/>
            <a:ext cx="3815503" cy="4974670"/>
          </a:xfrm>
        </p:spPr>
        <p:txBody>
          <a:bodyPr/>
          <a:lstStyle/>
          <a:p>
            <a:r>
              <a:rPr lang="fr-LU" dirty="0"/>
              <a:t>4 </a:t>
            </a:r>
            <a:r>
              <a:rPr lang="fr-LU" dirty="0" err="1"/>
              <a:t>lanes</a:t>
            </a:r>
            <a:r>
              <a:rPr lang="fr-LU" dirty="0"/>
              <a:t> can </a:t>
            </a:r>
            <a:r>
              <a:rPr lang="fr-LU" dirty="0" err="1"/>
              <a:t>be</a:t>
            </a:r>
            <a:r>
              <a:rPr lang="fr-LU" dirty="0"/>
              <a:t> </a:t>
            </a:r>
            <a:r>
              <a:rPr lang="fr-LU" dirty="0" err="1"/>
              <a:t>identified</a:t>
            </a:r>
            <a:r>
              <a:rPr lang="fr-LU" dirty="0"/>
              <a:t>:</a:t>
            </a:r>
          </a:p>
          <a:p>
            <a:r>
              <a:rPr lang="fr-LU" dirty="0"/>
              <a:t>Cluster 0: right </a:t>
            </a:r>
            <a:r>
              <a:rPr lang="fr-LU" dirty="0" err="1"/>
              <a:t>lane</a:t>
            </a:r>
            <a:endParaRPr lang="fr-LU" dirty="0"/>
          </a:p>
          <a:p>
            <a:r>
              <a:rPr lang="fr-LU" dirty="0"/>
              <a:t>Cluster 1: up and down </a:t>
            </a:r>
            <a:r>
              <a:rPr lang="fr-LU" dirty="0" err="1"/>
              <a:t>lane</a:t>
            </a:r>
            <a:endParaRPr lang="fr-LU" dirty="0"/>
          </a:p>
          <a:p>
            <a:r>
              <a:rPr lang="fr-LU" dirty="0"/>
              <a:t>Cluster 2: </a:t>
            </a:r>
            <a:r>
              <a:rPr lang="fr-LU" dirty="0" err="1"/>
              <a:t>left</a:t>
            </a:r>
            <a:r>
              <a:rPr lang="fr-LU" dirty="0"/>
              <a:t> </a:t>
            </a:r>
            <a:r>
              <a:rPr lang="fr-LU" dirty="0" err="1"/>
              <a:t>lane</a:t>
            </a:r>
            <a:endParaRPr lang="fr-LU" dirty="0"/>
          </a:p>
          <a:p>
            <a:r>
              <a:rPr lang="fr-LU" dirty="0"/>
              <a:t>Cluster 3: middle </a:t>
            </a:r>
            <a:r>
              <a:rPr lang="fr-LU" dirty="0" err="1"/>
              <a:t>lane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42611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B6283-8754-3454-8D4B-A0CF6EFD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 err="1"/>
              <a:t>Methodology</a:t>
            </a:r>
            <a:endParaRPr lang="fr-L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D874F2-8212-0DCC-6A43-5753C03FE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LU" dirty="0" err="1"/>
              <a:t>Predict</a:t>
            </a:r>
            <a:r>
              <a:rPr lang="fr-LU" dirty="0"/>
              <a:t> speed and flow for </a:t>
            </a:r>
            <a:r>
              <a:rPr lang="fr-LU" dirty="0" err="1"/>
              <a:t>sensor</a:t>
            </a:r>
            <a:r>
              <a:rPr lang="fr-LU" dirty="0"/>
              <a:t> 1076 (in portal 55620)</a:t>
            </a:r>
          </a:p>
          <a:p>
            <a:pPr lvl="1"/>
            <a:r>
              <a:rPr lang="fr-LU" dirty="0" err="1"/>
              <a:t>with</a:t>
            </a:r>
            <a:r>
              <a:rPr lang="fr-LU" dirty="0"/>
              <a:t> the </a:t>
            </a:r>
            <a:r>
              <a:rPr lang="fr-LU" dirty="0" err="1"/>
              <a:t>other</a:t>
            </a:r>
            <a:r>
              <a:rPr lang="fr-LU" dirty="0"/>
              <a:t> </a:t>
            </a:r>
            <a:r>
              <a:rPr lang="fr-LU" dirty="0" err="1"/>
              <a:t>sensors</a:t>
            </a:r>
            <a:r>
              <a:rPr lang="fr-LU" dirty="0"/>
              <a:t> in the </a:t>
            </a:r>
            <a:r>
              <a:rPr lang="fr-LU" dirty="0" err="1"/>
              <a:t>same</a:t>
            </a:r>
            <a:r>
              <a:rPr lang="fr-LU" dirty="0"/>
              <a:t> portal (55620): 751 and 1254</a:t>
            </a:r>
          </a:p>
          <a:p>
            <a:pPr lvl="1"/>
            <a:r>
              <a:rPr lang="fr-LU" dirty="0"/>
              <a:t>the </a:t>
            </a:r>
            <a:r>
              <a:rPr lang="fr-LU" dirty="0" err="1"/>
              <a:t>sensors</a:t>
            </a:r>
            <a:r>
              <a:rPr lang="fr-LU" dirty="0"/>
              <a:t> in the portal </a:t>
            </a:r>
            <a:r>
              <a:rPr lang="fr-LU" dirty="0" err="1"/>
              <a:t>upstream</a:t>
            </a:r>
            <a:r>
              <a:rPr lang="fr-LU" dirty="0"/>
              <a:t> (56160): 536, 539,740</a:t>
            </a:r>
          </a:p>
          <a:p>
            <a:r>
              <a:rPr lang="fr-LU" dirty="0" err="1"/>
              <a:t>Take</a:t>
            </a:r>
            <a:r>
              <a:rPr lang="fr-LU" dirty="0"/>
              <a:t> lag </a:t>
            </a:r>
            <a:r>
              <a:rPr lang="fr-LU" dirty="0" err="1"/>
              <a:t>features</a:t>
            </a:r>
            <a:r>
              <a:rPr lang="fr-LU" dirty="0"/>
              <a:t> (speed / flow) to </a:t>
            </a:r>
            <a:r>
              <a:rPr lang="fr-LU" dirty="0" err="1"/>
              <a:t>predict</a:t>
            </a:r>
            <a:r>
              <a:rPr lang="fr-LU" dirty="0"/>
              <a:t> the </a:t>
            </a:r>
            <a:r>
              <a:rPr lang="fr-LU" dirty="0" err="1"/>
              <a:t>upcoming</a:t>
            </a:r>
            <a:r>
              <a:rPr lang="fr-LU" dirty="0"/>
              <a:t> 15 minutes </a:t>
            </a:r>
          </a:p>
          <a:p>
            <a:pPr lvl="1"/>
            <a:r>
              <a:rPr lang="fr-LU" dirty="0" err="1"/>
              <a:t>Summed</a:t>
            </a:r>
            <a:r>
              <a:rPr lang="fr-LU" dirty="0"/>
              <a:t> flow</a:t>
            </a:r>
          </a:p>
          <a:p>
            <a:pPr lvl="1"/>
            <a:r>
              <a:rPr lang="fr-LU" dirty="0" err="1"/>
              <a:t>Average</a:t>
            </a:r>
            <a:r>
              <a:rPr lang="fr-LU" dirty="0"/>
              <a:t> speed</a:t>
            </a:r>
          </a:p>
          <a:p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80293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B50B0-71C1-87CA-7142-739B49D5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/>
              <a:t>Portal 55620 and 56160</a:t>
            </a:r>
          </a:p>
        </p:txBody>
      </p:sp>
      <p:pic>
        <p:nvPicPr>
          <p:cNvPr id="5" name="Inhaltsplatzhalter 4" descr="Ein Bild, das Text, Reihe, Diagramm, Screenshot enthält.&#10;&#10;KI-generierte Inhalte können fehlerhaft sein.">
            <a:extLst>
              <a:ext uri="{FF2B5EF4-FFF2-40B4-BE49-F238E27FC236}">
                <a16:creationId xmlns:a16="http://schemas.microsoft.com/office/drawing/2014/main" id="{399DC3F7-0F41-D7F9-4768-C23C02C8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40877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Breitbild</PresentationFormat>
  <Paragraphs>109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Aptos Narrow</vt:lpstr>
      <vt:lpstr>Arial</vt:lpstr>
      <vt:lpstr>Wingdings</vt:lpstr>
      <vt:lpstr>Office</vt:lpstr>
      <vt:lpstr>Project presentation</vt:lpstr>
      <vt:lpstr>Research question</vt:lpstr>
      <vt:lpstr>Descriptive Analysis</vt:lpstr>
      <vt:lpstr>Correlation between sensors</vt:lpstr>
      <vt:lpstr>Correlation between sensors</vt:lpstr>
      <vt:lpstr>Clustering of the lanes –Speed and Flow : </vt:lpstr>
      <vt:lpstr>Clustering of the lanes –Speed and Flow : </vt:lpstr>
      <vt:lpstr>Methodology</vt:lpstr>
      <vt:lpstr>Portal 55620 and 56160</vt:lpstr>
      <vt:lpstr>Portal 55620 and 56160</vt:lpstr>
      <vt:lpstr>Determine the number of lag-features</vt:lpstr>
      <vt:lpstr>Models trained</vt:lpstr>
      <vt:lpstr>Results on Testset –Flow 04:15-10:00</vt:lpstr>
      <vt:lpstr>Results on Testset -Speed 04:15-10:00</vt:lpstr>
      <vt:lpstr>Evaluation on evaluation set 07:30-08:30</vt:lpstr>
      <vt:lpstr>Evaluation vs Testset: </vt:lpstr>
      <vt:lpstr>Final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Johanna Schaefer</dc:creator>
  <cp:lastModifiedBy>Johanna Schaefer</cp:lastModifiedBy>
  <cp:revision>4</cp:revision>
  <dcterms:created xsi:type="dcterms:W3CDTF">2025-10-07T08:08:55Z</dcterms:created>
  <dcterms:modified xsi:type="dcterms:W3CDTF">2025-10-07T16:44:39Z</dcterms:modified>
</cp:coreProperties>
</file>