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510" r:id="rId3"/>
    <p:sldId id="491" r:id="rId4"/>
    <p:sldId id="511" r:id="rId5"/>
    <p:sldId id="524" r:id="rId6"/>
    <p:sldId id="526" r:id="rId7"/>
    <p:sldId id="512" r:id="rId8"/>
    <p:sldId id="513" r:id="rId9"/>
    <p:sldId id="523" r:id="rId10"/>
    <p:sldId id="514" r:id="rId11"/>
    <p:sldId id="515" r:id="rId12"/>
    <p:sldId id="516" r:id="rId13"/>
    <p:sldId id="519" r:id="rId14"/>
    <p:sldId id="520" r:id="rId15"/>
    <p:sldId id="521" r:id="rId16"/>
    <p:sldId id="522" r:id="rId17"/>
    <p:sldId id="525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6666FF"/>
    <a:srgbClr val="808080"/>
    <a:srgbClr val="8000FF"/>
    <a:srgbClr val="A9E670"/>
    <a:srgbClr val="A3E654"/>
    <a:srgbClr val="A7E159"/>
    <a:srgbClr val="99E346"/>
    <a:srgbClr val="7FBF29"/>
    <a:srgbClr val="A5E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8235" autoAdjust="0"/>
  </p:normalViewPr>
  <p:slideViewPr>
    <p:cSldViewPr snapToObjects="1">
      <p:cViewPr>
        <p:scale>
          <a:sx n="100" d="100"/>
          <a:sy n="100" d="100"/>
        </p:scale>
        <p:origin x="-756" y="222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Point out that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Scala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is a modern PL etc</a:t>
            </a:r>
          </a:p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Mention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DryadLINQ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(but we go beyond it with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Point out that interactive use and iterative use go hand in hand because both require small tasks and dataset reuse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C76D26-788B-F748-9D02-EE23F8DB6C1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os/spark/tree/master/examples/src/main/scala/spark/examples" TargetMode="External"/><Relationship Id="rId2" Type="http://schemas.openxmlformats.org/officeDocument/2006/relationships/hyperlink" Target="http://www.spark-project.org/documentation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esos/spark/blob/master/core/src/main/scala/spark/PairRDDFunctions.scala" TargetMode="External"/><Relationship Id="rId4" Type="http://schemas.openxmlformats.org/officeDocument/2006/relationships/hyperlink" Target="https://github.com/mesos/spark/blob/master/core/src/main/scala/spark/RDD.scal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sum-talk" TargetMode="External"/><Relationship Id="rId2" Type="http://schemas.openxmlformats.org/officeDocument/2006/relationships/hyperlink" Target="http://tinyurl.com/wikisampl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mesos-ec2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36864" y="5527746"/>
            <a:ext cx="84982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000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www.spark-project.org</a:t>
            </a:r>
            <a:endParaRPr lang="en-US" sz="3000" dirty="0" smtClean="0">
              <a:solidFill>
                <a:srgbClr val="40404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481775" y="865955"/>
            <a:ext cx="7772400" cy="1828800"/>
          </a:xfrm>
        </p:spPr>
        <p:txBody>
          <a:bodyPr/>
          <a:lstStyle/>
          <a:p>
            <a:r>
              <a:rPr lang="en-US" sz="13000" dirty="0" smtClean="0">
                <a:ea typeface="ＭＳ Ｐゴシック" charset="-128"/>
                <a:cs typeface="ＭＳ Ｐゴシック" charset="-128"/>
              </a:rPr>
              <a:t>Spark</a:t>
            </a: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547190" y="3106727"/>
            <a:ext cx="8191500" cy="682625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42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Lightning-Fast Cluster Computing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786350" y="5132714"/>
            <a:ext cx="3742028" cy="1255459"/>
            <a:chOff x="5105400" y="5181601"/>
            <a:chExt cx="3848288" cy="1291110"/>
          </a:xfrm>
        </p:grpSpPr>
        <p:pic>
          <p:nvPicPr>
            <p:cNvPr id="7" name="Picture 6" descr="amplab_hire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181601"/>
              <a:ext cx="3848288" cy="129111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04922" y="6132997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4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Programming Concepts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05800" cy="4221162"/>
          </a:xfrm>
        </p:spPr>
        <p:txBody>
          <a:bodyPr/>
          <a:lstStyle/>
          <a:p>
            <a:r>
              <a:rPr lang="en-US" dirty="0" err="1" smtClean="0"/>
              <a:t>SparkContext</a:t>
            </a:r>
            <a:r>
              <a:rPr lang="en-US" dirty="0" smtClean="0"/>
              <a:t>: entry point to Spark functions</a:t>
            </a:r>
          </a:p>
          <a:p>
            <a:r>
              <a:rPr lang="en-US" dirty="0" smtClean="0"/>
              <a:t>Resilient distributed datasets (RDDs):</a:t>
            </a:r>
          </a:p>
          <a:p>
            <a:pPr lvl="1"/>
            <a:r>
              <a:rPr lang="en-US" dirty="0" smtClean="0"/>
              <a:t>Immutable, distributed collections of objects</a:t>
            </a:r>
          </a:p>
          <a:p>
            <a:pPr lvl="1"/>
            <a:r>
              <a:rPr lang="en-US" dirty="0" smtClean="0"/>
              <a:t>Can be cached in memory for fast reuse</a:t>
            </a:r>
          </a:p>
          <a:p>
            <a:r>
              <a:rPr lang="en-US" dirty="0" smtClean="0"/>
              <a:t>Operations on RDDs:</a:t>
            </a:r>
          </a:p>
          <a:p>
            <a:pPr lvl="1"/>
            <a:r>
              <a:rPr lang="en-US" i="1" dirty="0" smtClean="0"/>
              <a:t>Transformations</a:t>
            </a:r>
            <a:r>
              <a:rPr lang="en-US" dirty="0" smtClean="0"/>
              <a:t>: define a new RDD (map, join, …)</a:t>
            </a:r>
          </a:p>
          <a:p>
            <a:pPr lvl="1"/>
            <a:r>
              <a:rPr lang="en-US" i="1" dirty="0" smtClean="0"/>
              <a:t>Actions</a:t>
            </a:r>
            <a:r>
              <a:rPr lang="en-US" dirty="0" smtClean="0"/>
              <a:t>: return or output a result (count, save, …)</a:t>
            </a:r>
          </a:p>
        </p:txBody>
      </p:sp>
    </p:spTree>
    <p:extLst>
      <p:ext uri="{BB962C8B-B14F-4D97-AF65-F5344CB8AC3E}">
        <p14:creationId xmlns:p14="http://schemas.microsoft.com/office/powerpoint/2010/main" val="22437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Creating a </a:t>
            </a:r>
            <a:r>
              <a:rPr lang="en-US" sz="5500" dirty="0" err="1" smtClean="0"/>
              <a:t>SparkContext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058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300" dirty="0" smtClean="0">
                <a:solidFill>
                  <a:srgbClr val="3366FF"/>
                </a:solidFill>
                <a:latin typeface="Lucida Console"/>
                <a:cs typeface="Lucida Console"/>
              </a:rPr>
              <a:t>import</a:t>
            </a:r>
            <a:r>
              <a:rPr lang="en-US" sz="2300" dirty="0" smtClean="0"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latin typeface="Lucida Console"/>
                <a:cs typeface="Lucida Console"/>
              </a:rPr>
              <a:t>spark.SparkContext</a:t>
            </a:r>
            <a:endParaRPr lang="en-US" sz="2300" dirty="0" smtClean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lang="en-US" sz="2300" dirty="0" smtClean="0">
                <a:solidFill>
                  <a:srgbClr val="3366FF"/>
                </a:solidFill>
                <a:latin typeface="Lucida Console"/>
                <a:cs typeface="Lucida Console"/>
              </a:rPr>
              <a:t>import</a:t>
            </a:r>
            <a:r>
              <a:rPr lang="en-US" sz="2300" dirty="0" smtClean="0"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latin typeface="Lucida Console"/>
                <a:cs typeface="Lucida Console"/>
              </a:rPr>
              <a:t>spark.SparkContext</a:t>
            </a:r>
            <a:r>
              <a:rPr lang="en-US" sz="2300" dirty="0" smtClean="0">
                <a:latin typeface="Lucida Console"/>
                <a:cs typeface="Lucida Console"/>
              </a:rPr>
              <a:t>._</a:t>
            </a:r>
          </a:p>
          <a:p>
            <a:pPr>
              <a:spcBef>
                <a:spcPts val="0"/>
              </a:spcBef>
            </a:pPr>
            <a:endParaRPr lang="en-US" sz="23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lang="en-US" sz="23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val</a:t>
            </a:r>
            <a:r>
              <a:rPr lang="en-US" sz="2300" dirty="0" smtClean="0">
                <a:solidFill>
                  <a:srgbClr val="3366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latin typeface="Lucida Console"/>
                <a:cs typeface="Lucida Console"/>
              </a:rPr>
              <a:t>sc</a:t>
            </a:r>
            <a:r>
              <a:rPr lang="en-US" sz="2300" dirty="0" smtClean="0">
                <a:latin typeface="Lucida Console"/>
                <a:cs typeface="Lucida Console"/>
              </a:rPr>
              <a:t> = </a:t>
            </a:r>
            <a:r>
              <a:rPr lang="en-US" sz="2300" dirty="0" smtClean="0">
                <a:solidFill>
                  <a:srgbClr val="3366FF"/>
                </a:solidFill>
                <a:latin typeface="Lucida Console"/>
                <a:cs typeface="Lucida Console"/>
              </a:rPr>
              <a:t>new</a:t>
            </a:r>
            <a:r>
              <a:rPr lang="en-US" sz="2300" dirty="0" smtClean="0"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latin typeface="Lucida Console"/>
                <a:cs typeface="Lucida Console"/>
              </a:rPr>
              <a:t>SparkContext</a:t>
            </a:r>
            <a:r>
              <a:rPr lang="en-US" sz="2300" dirty="0" smtClean="0">
                <a:latin typeface="Lucida Console"/>
                <a:cs typeface="Lucida Console"/>
              </a:rPr>
              <a:t>(</a:t>
            </a:r>
            <a:r>
              <a:rPr lang="en-US" sz="23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“master”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3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jobName</a:t>
            </a:r>
            <a:r>
              <a:rPr lang="en-US" sz="23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</a:t>
            </a:r>
            <a:r>
              <a:rPr lang="en-US" sz="23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</a:pPr>
            <a:endParaRPr lang="en-US" sz="23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// Master can be:</a:t>
            </a:r>
          </a:p>
          <a:p>
            <a:pPr>
              <a:spcBef>
                <a:spcPts val="0"/>
              </a:spcBef>
            </a:pP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//   local    – run locally with 1 thread</a:t>
            </a:r>
          </a:p>
          <a:p>
            <a:pPr>
              <a:spcBef>
                <a:spcPts val="0"/>
              </a:spcBef>
            </a:pP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//   local[K] – run locally with K threads</a:t>
            </a:r>
          </a:p>
          <a:p>
            <a:pPr>
              <a:spcBef>
                <a:spcPts val="0"/>
              </a:spcBef>
            </a:pP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//   </a:t>
            </a:r>
            <a:r>
              <a:rPr lang="en-US" sz="23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mesos</a:t>
            </a: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://</a:t>
            </a:r>
            <a:r>
              <a:rPr lang="en-US" sz="23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master@host:port</a:t>
            </a:r>
            <a:endParaRPr lang="en-US" sz="2300" dirty="0" smtClean="0">
              <a:solidFill>
                <a:srgbClr val="8000FF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23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08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/</a:t>
            </a:r>
            <a:r>
              <a:rPr lang="en-US" sz="2300" dirty="0">
                <a:solidFill>
                  <a:srgbClr val="8000FF"/>
                </a:solidFill>
                <a:latin typeface="Lucida Console"/>
                <a:cs typeface="Lucida Console"/>
              </a:rPr>
              <a:t>/ </a:t>
            </a: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turn a </a:t>
            </a:r>
            <a:r>
              <a:rPr lang="en-US" sz="23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Scala</a:t>
            </a: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 collection into an RDD</a:t>
            </a:r>
          </a:p>
          <a:p>
            <a:pPr>
              <a:spcBef>
                <a:spcPts val="0"/>
              </a:spcBef>
            </a:pPr>
            <a:r>
              <a:rPr lang="en-US" sz="2300" dirty="0" err="1" smtClean="0">
                <a:latin typeface="Lucida Console"/>
                <a:cs typeface="Lucida Console"/>
              </a:rPr>
              <a:t>sc.parallelize</a:t>
            </a:r>
            <a:r>
              <a:rPr lang="en-US" sz="2300" dirty="0" smtClean="0">
                <a:latin typeface="Lucida Console"/>
                <a:cs typeface="Lucida Console"/>
              </a:rPr>
              <a:t>(List(1, 2, 3))</a:t>
            </a:r>
          </a:p>
          <a:p>
            <a:pPr>
              <a:spcBef>
                <a:spcPts val="0"/>
              </a:spcBef>
            </a:pPr>
            <a:endParaRPr lang="en-US" sz="23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// text file from local FS, HDFS, S3, </a:t>
            </a:r>
            <a:r>
              <a:rPr lang="en-US" sz="23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etc</a:t>
            </a:r>
            <a:endParaRPr lang="en-US" sz="2300" dirty="0" smtClean="0">
              <a:solidFill>
                <a:srgbClr val="8000FF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lang="en-US" sz="2300" dirty="0" err="1" smtClean="0">
                <a:latin typeface="Lucida Console"/>
                <a:cs typeface="Lucida Console"/>
              </a:rPr>
              <a:t>sc.textFile</a:t>
            </a:r>
            <a:r>
              <a:rPr lang="en-US" sz="2300" dirty="0" smtClean="0">
                <a:latin typeface="Lucida Console"/>
                <a:cs typeface="Lucida Console"/>
              </a:rPr>
              <a:t>(</a:t>
            </a:r>
            <a:r>
              <a:rPr lang="en-US" sz="23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3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file.txt</a:t>
            </a:r>
            <a:r>
              <a:rPr lang="en-US" sz="23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</a:t>
            </a:r>
            <a:r>
              <a:rPr lang="en-US" sz="23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300" dirty="0" err="1">
                <a:latin typeface="Lucida Console"/>
                <a:cs typeface="Lucida Console"/>
              </a:rPr>
              <a:t>sc.textFile</a:t>
            </a:r>
            <a:r>
              <a:rPr lang="en-US" sz="2300" dirty="0">
                <a:latin typeface="Lucida Console"/>
                <a:cs typeface="Lucida Console"/>
              </a:rPr>
              <a:t>(</a:t>
            </a:r>
            <a:r>
              <a:rPr lang="en-US" sz="23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3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300" dirty="0" err="1">
                <a:latin typeface="Lucida Console"/>
                <a:cs typeface="Lucida Console"/>
              </a:rPr>
              <a:t>sc.textFile</a:t>
            </a:r>
            <a:r>
              <a:rPr lang="en-US" sz="2300" dirty="0">
                <a:latin typeface="Lucida Console"/>
                <a:cs typeface="Lucida Console"/>
              </a:rPr>
              <a:t>(</a:t>
            </a:r>
            <a:r>
              <a:rPr lang="en-US" sz="23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3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hdfs</a:t>
            </a:r>
            <a:r>
              <a:rPr lang="en-US" sz="2300" dirty="0" smtClean="0">
                <a:solidFill>
                  <a:srgbClr val="00804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3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</a:pPr>
            <a:endParaRPr lang="en-US" sz="23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// general Hadoop </a:t>
            </a:r>
            <a:r>
              <a:rPr lang="en-US" sz="23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InputFormat</a:t>
            </a: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2300" dirty="0" err="1" smtClean="0">
                <a:latin typeface="Lucida Console"/>
                <a:cs typeface="Lucida Console"/>
              </a:rPr>
              <a:t>sc.hadoopFile</a:t>
            </a:r>
            <a:r>
              <a:rPr lang="en-US" sz="2300" dirty="0" smtClean="0">
                <a:latin typeface="Lucida Console"/>
                <a:cs typeface="Lucida Console"/>
              </a:rPr>
              <a:t>(</a:t>
            </a:r>
            <a:r>
              <a:rPr lang="en-US" sz="2300" dirty="0" err="1" smtClean="0">
                <a:latin typeface="Lucida Console"/>
                <a:cs typeface="Lucida Console"/>
              </a:rPr>
              <a:t>keyCls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valCls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inputFmt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conf</a:t>
            </a:r>
            <a:r>
              <a:rPr lang="en-US" sz="2300" dirty="0" smtClean="0">
                <a:latin typeface="Lucida Console"/>
                <a:cs typeface="Lucida Console"/>
              </a:rPr>
              <a:t>)</a:t>
            </a:r>
            <a:endParaRPr lang="en-US" sz="23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2300" dirty="0">
              <a:latin typeface="Lucida Console"/>
              <a:cs typeface="Lucida Console"/>
            </a:endParaRP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5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72444"/>
              </p:ext>
            </p:extLst>
          </p:nvPr>
        </p:nvGraphicFramePr>
        <p:xfrm>
          <a:off x="457200" y="1798320"/>
          <a:ext cx="82296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/>
                <a:gridCol w="2590800"/>
                <a:gridCol w="2743200"/>
              </a:tblGrid>
              <a:tr h="2158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map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filter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sample</a:t>
                      </a:r>
                    </a:p>
                    <a:p>
                      <a:pPr algn="ctr"/>
                      <a:r>
                        <a:rPr lang="en-US" sz="2000" dirty="0" err="1" smtClean="0">
                          <a:latin typeface="Lucida Console"/>
                          <a:cs typeface="Lucida Console"/>
                        </a:rPr>
                        <a:t>groupByKey</a:t>
                      </a:r>
                      <a:endParaRPr lang="en-US" sz="2000" dirty="0" smtClean="0">
                        <a:latin typeface="Lucida Console"/>
                        <a:cs typeface="Lucida Console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Lucida Console"/>
                          <a:cs typeface="Lucida Console"/>
                        </a:rPr>
                        <a:t>reduceByKey</a:t>
                      </a:r>
                      <a:endParaRPr lang="en-US" sz="2000" dirty="0" smtClean="0">
                        <a:latin typeface="Lucida Console"/>
                        <a:cs typeface="Lucida Console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Lucida Console"/>
                          <a:cs typeface="Lucida Console"/>
                        </a:rPr>
                        <a:t>cogroup</a:t>
                      </a:r>
                      <a:endParaRPr lang="en-US" sz="2000" dirty="0" smtClean="0">
                        <a:latin typeface="Lucida Console"/>
                        <a:cs typeface="Lucida Console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Lucida Console"/>
                          <a:cs typeface="Lucida Console"/>
                        </a:rPr>
                        <a:t>flatMap</a:t>
                      </a:r>
                      <a:endParaRPr lang="en-US" sz="2000" dirty="0" smtClean="0">
                        <a:latin typeface="Lucida Console"/>
                        <a:cs typeface="Lucida Console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union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join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cross</a:t>
                      </a:r>
                      <a:br>
                        <a:rPr lang="en-US" sz="2000" dirty="0" smtClean="0">
                          <a:latin typeface="Lucida Console"/>
                          <a:cs typeface="Lucida Console"/>
                        </a:rPr>
                      </a:br>
                      <a:r>
                        <a:rPr lang="en-US" sz="2000" dirty="0" err="1" smtClean="0">
                          <a:latin typeface="Lucida Console"/>
                          <a:cs typeface="Lucida Console"/>
                        </a:rPr>
                        <a:t>mapValues</a:t>
                      </a:r>
                      <a:endParaRPr lang="en-US" sz="2000" dirty="0" smtClean="0">
                        <a:latin typeface="Lucida Console"/>
                        <a:cs typeface="Lucida Console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731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(output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a result)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take</a:t>
                      </a:r>
                      <a:br>
                        <a:rPr lang="en-US" sz="2000" dirty="0" smtClean="0">
                          <a:latin typeface="Lucida Console"/>
                          <a:cs typeface="Lucida Console"/>
                        </a:rPr>
                      </a:br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fold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count</a:t>
                      </a:r>
                    </a:p>
                    <a:p>
                      <a:pPr algn="ctr"/>
                      <a:r>
                        <a:rPr lang="en-US" sz="2000" dirty="0" err="1" smtClean="0">
                          <a:latin typeface="Lucida Console"/>
                          <a:cs typeface="Lucida Console"/>
                        </a:rPr>
                        <a:t>saveAsHadoopFile</a:t>
                      </a:r>
                      <a:endParaRPr lang="en-US" sz="2000" dirty="0" smtClean="0">
                        <a:latin typeface="Lucida Console"/>
                        <a:cs typeface="Lucida Console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Lucida Console"/>
                          <a:cs typeface="Lucida Console"/>
                        </a:rPr>
                        <a:t>saveAsTextFile</a:t>
                      </a:r>
                      <a:endParaRPr lang="en-US" sz="2000" dirty="0" smtClean="0">
                        <a:latin typeface="Lucida Console"/>
                        <a:cs typeface="Lucida Console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8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Persistence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ucida Console"/>
                          <a:cs typeface="Lucida Console"/>
                        </a:rPr>
                        <a:t>cache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(keep</a:t>
                      </a:r>
                      <a:r>
                        <a:rPr lang="en-US" sz="2400" baseline="0" dirty="0" smtClean="0"/>
                        <a:t> RDD in RAM)</a:t>
                      </a: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Jobs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Maven: package Spark into a jar</a:t>
            </a:r>
          </a:p>
          <a:p>
            <a:r>
              <a:rPr lang="en-US" sz="2300" dirty="0" err="1" smtClean="0">
                <a:latin typeface="Lucida Console"/>
                <a:cs typeface="Lucida Console"/>
              </a:rPr>
              <a:t>sbt</a:t>
            </a:r>
            <a:r>
              <a:rPr lang="en-US" sz="2300" dirty="0" smtClean="0">
                <a:latin typeface="Lucida Console"/>
                <a:cs typeface="Lucida Console"/>
              </a:rPr>
              <a:t>/</a:t>
            </a:r>
            <a:r>
              <a:rPr lang="en-US" sz="2300" dirty="0" err="1" smtClean="0">
                <a:latin typeface="Lucida Console"/>
                <a:cs typeface="Lucida Console"/>
              </a:rPr>
              <a:t>sbt</a:t>
            </a:r>
            <a:r>
              <a:rPr lang="en-US" sz="2300" dirty="0" smtClean="0">
                <a:latin typeface="Lucida Console"/>
                <a:cs typeface="Lucida Console"/>
              </a:rPr>
              <a:t> assembly</a:t>
            </a:r>
          </a:p>
          <a:p>
            <a:pPr>
              <a:spcBef>
                <a:spcPts val="1400"/>
              </a:spcBef>
            </a:pP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# use core</a:t>
            </a:r>
            <a:r>
              <a:rPr lang="en-US" sz="2300" dirty="0">
                <a:solidFill>
                  <a:srgbClr val="8000FF"/>
                </a:solidFill>
                <a:latin typeface="Lucida Console"/>
                <a:cs typeface="Lucida Console"/>
              </a:rPr>
              <a:t>/target/spark-core-assembly</a:t>
            </a: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-*.</a:t>
            </a:r>
            <a:r>
              <a:rPr lang="en-US" sz="2300" dirty="0">
                <a:solidFill>
                  <a:srgbClr val="8000FF"/>
                </a:solidFill>
                <a:latin typeface="Lucida Console"/>
                <a:cs typeface="Lucida Console"/>
              </a:rPr>
              <a:t>jar</a:t>
            </a:r>
          </a:p>
          <a:p>
            <a:endParaRPr lang="en-US" sz="800" dirty="0" smtClean="0"/>
          </a:p>
          <a:p>
            <a:r>
              <a:rPr lang="en-US" dirty="0" smtClean="0"/>
              <a:t>With Maven:</a:t>
            </a:r>
          </a:p>
          <a:p>
            <a:r>
              <a:rPr lang="en-US" sz="2300" dirty="0" err="1" smtClean="0">
                <a:latin typeface="Lucida Console"/>
                <a:cs typeface="Lucida Console"/>
              </a:rPr>
              <a:t>sbt</a:t>
            </a:r>
            <a:r>
              <a:rPr lang="en-US" sz="2300" dirty="0" smtClean="0">
                <a:latin typeface="Lucida Console"/>
                <a:cs typeface="Lucida Console"/>
              </a:rPr>
              <a:t>/</a:t>
            </a:r>
            <a:r>
              <a:rPr lang="en-US" sz="2300" dirty="0" err="1" smtClean="0">
                <a:latin typeface="Lucida Console"/>
                <a:cs typeface="Lucida Console"/>
              </a:rPr>
              <a:t>sbt</a:t>
            </a:r>
            <a:r>
              <a:rPr lang="en-US" sz="2300" dirty="0" smtClean="0">
                <a:latin typeface="Lucida Console"/>
                <a:cs typeface="Lucida Console"/>
              </a:rPr>
              <a:t> publish-local</a:t>
            </a:r>
          </a:p>
          <a:p>
            <a:pPr>
              <a:spcBef>
                <a:spcPts val="1400"/>
              </a:spcBef>
            </a:pP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# add dep. on </a:t>
            </a:r>
            <a:r>
              <a:rPr lang="en-US" sz="2300" dirty="0" err="1" smtClean="0">
                <a:solidFill>
                  <a:srgbClr val="8000FF"/>
                </a:solidFill>
                <a:latin typeface="Lucida Console"/>
                <a:cs typeface="Lucida Console"/>
              </a:rPr>
              <a:t>org.spark</a:t>
            </a:r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-project / spark-core</a:t>
            </a:r>
            <a:endParaRPr lang="en-US" sz="2300" dirty="0">
              <a:solidFill>
                <a:srgbClr val="8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084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05800" cy="4221162"/>
          </a:xfrm>
        </p:spPr>
        <p:txBody>
          <a:bodyPr/>
          <a:lstStyle/>
          <a:p>
            <a:r>
              <a:rPr lang="en-US" dirty="0" smtClean="0"/>
              <a:t>Configure Spark’s install location and your job’s </a:t>
            </a:r>
            <a:r>
              <a:rPr lang="en-US" dirty="0" err="1" smtClean="0"/>
              <a:t>classpath</a:t>
            </a:r>
            <a:r>
              <a:rPr lang="en-US" dirty="0"/>
              <a:t> </a:t>
            </a:r>
            <a:r>
              <a:rPr lang="en-US" dirty="0" smtClean="0"/>
              <a:t>as environment variables:</a:t>
            </a:r>
          </a:p>
          <a:p>
            <a:r>
              <a:rPr lang="en-US" sz="2300" dirty="0" smtClean="0">
                <a:latin typeface="Lucida Console"/>
                <a:cs typeface="Lucida Console"/>
              </a:rPr>
              <a:t>export SPARK_HOME=...</a:t>
            </a:r>
          </a:p>
          <a:p>
            <a:pPr>
              <a:spcBef>
                <a:spcPts val="200"/>
              </a:spcBef>
            </a:pPr>
            <a:r>
              <a:rPr lang="en-US" sz="2300" dirty="0" smtClean="0">
                <a:latin typeface="Lucida Console"/>
                <a:cs typeface="Lucida Console"/>
              </a:rPr>
              <a:t>export SPARK_CLASSPATH=...</a:t>
            </a:r>
          </a:p>
          <a:p>
            <a:endParaRPr lang="en-US" sz="200" dirty="0" smtClean="0"/>
          </a:p>
          <a:p>
            <a:r>
              <a:rPr lang="en-US" dirty="0" smtClean="0"/>
              <a:t>Or pass extra </a:t>
            </a:r>
            <a:r>
              <a:rPr lang="en-US" dirty="0" err="1" smtClean="0"/>
              <a:t>args</a:t>
            </a:r>
            <a:r>
              <a:rPr lang="en-US" dirty="0" smtClean="0"/>
              <a:t> to </a:t>
            </a:r>
            <a:r>
              <a:rPr lang="en-US" dirty="0" err="1" smtClean="0"/>
              <a:t>SparkContext</a:t>
            </a:r>
            <a:r>
              <a:rPr lang="en-US" dirty="0" smtClean="0"/>
              <a:t>:</a:t>
            </a:r>
          </a:p>
          <a:p>
            <a:r>
              <a:rPr lang="en-US" sz="2100" dirty="0" smtClean="0">
                <a:latin typeface="Lucida Console"/>
                <a:cs typeface="Lucida Console"/>
              </a:rPr>
              <a:t>new </a:t>
            </a:r>
            <a:r>
              <a:rPr lang="en-US" sz="2100" dirty="0" err="1" smtClean="0">
                <a:latin typeface="Lucida Console"/>
                <a:cs typeface="Lucida Console"/>
              </a:rPr>
              <a:t>SparkContext</a:t>
            </a:r>
            <a:r>
              <a:rPr lang="en-US" sz="2100" dirty="0" smtClean="0">
                <a:latin typeface="Lucida Console"/>
                <a:cs typeface="Lucida Console"/>
              </a:rPr>
              <a:t>(master, </a:t>
            </a:r>
            <a:r>
              <a:rPr lang="en-US" sz="2100" dirty="0">
                <a:latin typeface="Lucida Console"/>
                <a:cs typeface="Lucida Console"/>
              </a:rPr>
              <a:t>n</a:t>
            </a:r>
            <a:r>
              <a:rPr lang="en-US" sz="2100" dirty="0" smtClean="0">
                <a:latin typeface="Lucida Console"/>
                <a:cs typeface="Lucida Console"/>
              </a:rPr>
              <a:t>ame, </a:t>
            </a:r>
            <a:r>
              <a:rPr lang="en-US" sz="2100" dirty="0" err="1" smtClean="0">
                <a:latin typeface="Lucida Console"/>
                <a:cs typeface="Lucida Console"/>
              </a:rPr>
              <a:t>sparkHome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jarList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914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Where to Go From Here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smtClean="0"/>
              <a:t>Programming guide: </a:t>
            </a:r>
            <a:r>
              <a:rPr lang="en-US" dirty="0" smtClean="0">
                <a:hlinkClick r:id="rId2"/>
              </a:rPr>
              <a:t>www.spark</a:t>
            </a:r>
            <a:r>
              <a:rPr lang="en-US" dirty="0">
                <a:hlinkClick r:id="rId2"/>
              </a:rPr>
              <a:t>-project.org/</a:t>
            </a:r>
            <a:r>
              <a:rPr lang="en-US" dirty="0" smtClean="0">
                <a:hlinkClick r:id="rId2"/>
              </a:rPr>
              <a:t>documentation.html</a:t>
            </a:r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Example programs: </a:t>
            </a:r>
            <a:r>
              <a:rPr lang="en-US" dirty="0" smtClean="0">
                <a:hlinkClick r:id="rId3"/>
              </a:rPr>
              <a:t>examples/</a:t>
            </a:r>
            <a:r>
              <a:rPr lang="en-US" dirty="0" err="1" smtClean="0">
                <a:hlinkClick r:id="rId3"/>
              </a:rPr>
              <a:t>src</a:t>
            </a:r>
            <a:r>
              <a:rPr lang="en-US" dirty="0" smtClean="0">
                <a:hlinkClick r:id="rId3"/>
              </a:rPr>
              <a:t>/main/</a:t>
            </a:r>
            <a:r>
              <a:rPr lang="en-US" dirty="0" err="1" smtClean="0">
                <a:hlinkClick r:id="rId3"/>
              </a:rPr>
              <a:t>scala</a:t>
            </a:r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RDD ops: </a:t>
            </a:r>
            <a:r>
              <a:rPr lang="en-US" dirty="0" err="1" smtClean="0">
                <a:hlinkClick r:id="rId4"/>
              </a:rPr>
              <a:t>RDD.scala</a:t>
            </a:r>
            <a:r>
              <a:rPr lang="en-US" dirty="0" smtClean="0"/>
              <a:t>, </a:t>
            </a:r>
            <a:r>
              <a:rPr lang="en-US" dirty="0" err="1" smtClean="0">
                <a:hlinkClick r:id="rId5"/>
              </a:rPr>
              <a:t>PairRDDFunctions.scala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Thursday, Feb 23</a:t>
            </a:r>
            <a:r>
              <a:rPr lang="en-US" baseline="30000" dirty="0" smtClean="0"/>
              <a:t>rd</a:t>
            </a:r>
            <a:r>
              <a:rPr lang="en-US" dirty="0" smtClean="0"/>
              <a:t> at 6:30 PM</a:t>
            </a:r>
          </a:p>
          <a:p>
            <a:endParaRPr lang="en-US" sz="200" dirty="0"/>
          </a:p>
          <a:p>
            <a:r>
              <a:rPr lang="en-US" b="1" dirty="0" err="1" smtClean="0"/>
              <a:t>Conviva</a:t>
            </a:r>
            <a:r>
              <a:rPr lang="en-US" b="1" dirty="0" smtClean="0"/>
              <a:t>, </a:t>
            </a:r>
            <a:r>
              <a:rPr lang="en-US" b="1" dirty="0" err="1" smtClean="0"/>
              <a:t>Inc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2 </a:t>
            </a:r>
            <a:r>
              <a:rPr lang="en-US" dirty="0"/>
              <a:t>Waters Park </a:t>
            </a:r>
            <a:r>
              <a:rPr lang="en-US" dirty="0" smtClean="0"/>
              <a:t>Drive</a:t>
            </a:r>
            <a:br>
              <a:rPr lang="en-US" dirty="0" smtClean="0"/>
            </a:br>
            <a:r>
              <a:rPr lang="en-US" dirty="0" smtClean="0"/>
              <a:t>San Mateo, CA 94403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2-01-31 at 5.12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r="11895"/>
          <a:stretch/>
        </p:blipFill>
        <p:spPr>
          <a:xfrm>
            <a:off x="4995333" y="3145465"/>
            <a:ext cx="3691467" cy="33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history and plans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Spark tutorial</a:t>
            </a:r>
          </a:p>
          <a:p>
            <a:pPr marL="731520" lvl="1">
              <a:spcBef>
                <a:spcPts val="200"/>
              </a:spcBef>
            </a:pPr>
            <a:r>
              <a:rPr lang="en-US" dirty="0" smtClean="0"/>
              <a:t>Running locally and on EC2</a:t>
            </a:r>
          </a:p>
          <a:p>
            <a:pPr marL="731520" lvl="1">
              <a:spcBef>
                <a:spcPts val="200"/>
              </a:spcBef>
            </a:pPr>
            <a:r>
              <a:rPr lang="en-US" dirty="0" smtClean="0"/>
              <a:t>Interactive shell</a:t>
            </a:r>
          </a:p>
          <a:p>
            <a:pPr marL="731520" lvl="1">
              <a:spcBef>
                <a:spcPts val="200"/>
              </a:spcBef>
            </a:pPr>
            <a:r>
              <a:rPr lang="en-US" dirty="0" smtClean="0"/>
              <a:t>Standalone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Spark at </a:t>
            </a:r>
            <a:r>
              <a:rPr lang="en-US" dirty="0" err="1" smtClean="0"/>
              <a:t>Quantifind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Project Goals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1" y="1951038"/>
            <a:ext cx="8229599" cy="42211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AMP Lab: design next-gen data analytics stack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By scaling up Algorithms, Machines and People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Mesos: cluster manager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Make it easy to write and deploy distributed apps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Spark: parallel computing system</a:t>
            </a:r>
            <a:endParaRPr lang="en-US" dirty="0"/>
          </a:p>
          <a:p>
            <a:pPr lvl="1"/>
            <a:r>
              <a:rPr lang="en-US" sz="3000" dirty="0" smtClean="0"/>
              <a:t>General and efficient computing model supporting in-memory execution</a:t>
            </a:r>
          </a:p>
          <a:p>
            <a:pPr lvl="1"/>
            <a:r>
              <a:rPr lang="en-US" sz="3000" dirty="0" smtClean="0"/>
              <a:t>High-level API in </a:t>
            </a:r>
            <a:r>
              <a:rPr lang="en-US" sz="3000" dirty="0" err="1" smtClean="0"/>
              <a:t>Scala</a:t>
            </a:r>
            <a:r>
              <a:rPr lang="en-US" sz="3000" dirty="0" smtClean="0"/>
              <a:t> language</a:t>
            </a:r>
          </a:p>
          <a:p>
            <a:pPr lvl="1"/>
            <a:r>
              <a:rPr lang="en-US" sz="3000" dirty="0" smtClean="0"/>
              <a:t>Substrate for even higher APIs (SQL, </a:t>
            </a:r>
            <a:r>
              <a:rPr lang="en-US" sz="3000" dirty="0" err="1" smtClean="0"/>
              <a:t>Pregel</a:t>
            </a:r>
            <a:r>
              <a:rPr lang="en-US" sz="3000" dirty="0" smtClean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3979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5429" y="4486670"/>
            <a:ext cx="7122306" cy="50866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 err="1" smtClean="0"/>
              <a:t>Mesos</a:t>
            </a:r>
            <a:endParaRPr lang="en-US" sz="2500" dirty="0"/>
          </a:p>
        </p:txBody>
      </p:sp>
      <p:sp>
        <p:nvSpPr>
          <p:cNvPr id="14" name="Rectangle 13"/>
          <p:cNvSpPr/>
          <p:nvPr/>
        </p:nvSpPr>
        <p:spPr>
          <a:xfrm>
            <a:off x="1035428" y="3600197"/>
            <a:ext cx="5438433" cy="750355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 smtClean="0"/>
              <a:t>Spark</a:t>
            </a:r>
            <a:endParaRPr lang="en-US" sz="2500" dirty="0"/>
          </a:p>
        </p:txBody>
      </p:sp>
      <p:sp>
        <p:nvSpPr>
          <p:cNvPr id="8" name="Rectangle 7"/>
          <p:cNvSpPr/>
          <p:nvPr/>
        </p:nvSpPr>
        <p:spPr>
          <a:xfrm>
            <a:off x="1031900" y="5130268"/>
            <a:ext cx="3572605" cy="510647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Private Cluster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33586" y="5130268"/>
            <a:ext cx="3424149" cy="510647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Amazon EC2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01896" y="3122547"/>
            <a:ext cx="1614225" cy="1322049"/>
            <a:chOff x="6636796" y="3274307"/>
            <a:chExt cx="1614225" cy="1322049"/>
          </a:xfrm>
        </p:grpSpPr>
        <p:sp>
          <p:nvSpPr>
            <p:cNvPr id="12" name="TextBox 11"/>
            <p:cNvSpPr txBox="1"/>
            <p:nvPr/>
          </p:nvSpPr>
          <p:spPr>
            <a:xfrm>
              <a:off x="7796299" y="4134691"/>
              <a:ext cx="454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  <a:latin typeface="Corbel"/>
                  <a:cs typeface="Corbel"/>
                </a:rPr>
                <a:t>…</a:t>
              </a:r>
              <a:endParaRPr lang="en-US" b="1" dirty="0">
                <a:solidFill>
                  <a:schemeClr val="accent6"/>
                </a:solidFill>
                <a:latin typeface="Corbel"/>
                <a:cs typeface="Corbe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36796" y="3274307"/>
              <a:ext cx="543014" cy="122800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lIns="0" rIns="0" rtlCol="0" anchor="ctr"/>
            <a:lstStyle/>
            <a:p>
              <a:pPr algn="ctr"/>
              <a:r>
                <a:rPr lang="en-US" sz="2500" dirty="0" smtClean="0"/>
                <a:t>Hadoop</a:t>
              </a:r>
              <a:endParaRPr lang="en-US" sz="25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0316" y="3274307"/>
              <a:ext cx="543014" cy="122800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lIns="0" rIns="0" rtlCol="0" anchor="ctr"/>
            <a:lstStyle/>
            <a:p>
              <a:pPr algn="ctr"/>
              <a:r>
                <a:rPr lang="en-US" sz="2500" dirty="0" smtClean="0"/>
                <a:t>MPI</a:t>
              </a:r>
              <a:endParaRPr lang="en-US" sz="25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32653" y="2298461"/>
            <a:ext cx="1585949" cy="1168157"/>
          </a:xfrm>
          <a:prstGeom prst="rect">
            <a:avLst/>
          </a:prstGeom>
          <a:gradFill>
            <a:gsLst>
              <a:gs pos="0">
                <a:srgbClr val="86B637"/>
              </a:gs>
              <a:gs pos="100000">
                <a:srgbClr val="A9E670"/>
              </a:gs>
            </a:gsLst>
          </a:gradFill>
          <a:ln>
            <a:solidFill>
              <a:srgbClr val="86B637"/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 smtClean="0"/>
              <a:t>Bagel</a:t>
            </a:r>
          </a:p>
          <a:p>
            <a:pPr algn="ctr"/>
            <a:r>
              <a:rPr lang="en-US" sz="2000" dirty="0" smtClean="0"/>
              <a:t>(</a:t>
            </a:r>
            <a:r>
              <a:rPr lang="en-US" sz="2000" dirty="0" err="1" smtClean="0"/>
              <a:t>Pregel</a:t>
            </a:r>
            <a:r>
              <a:rPr lang="en-US" sz="2000" dirty="0" smtClean="0"/>
              <a:t> on Spark)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749773" y="2296065"/>
            <a:ext cx="1588479" cy="1168157"/>
          </a:xfrm>
          <a:prstGeom prst="rect">
            <a:avLst/>
          </a:prstGeom>
          <a:gradFill>
            <a:gsLst>
              <a:gs pos="0">
                <a:srgbClr val="86B637"/>
              </a:gs>
              <a:gs pos="100000">
                <a:srgbClr val="A9E670"/>
              </a:gs>
            </a:gsLst>
          </a:gradFill>
          <a:ln>
            <a:solidFill>
              <a:srgbClr val="86B637"/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 smtClean="0"/>
              <a:t>Shark</a:t>
            </a:r>
          </a:p>
          <a:p>
            <a:pPr algn="ctr"/>
            <a:r>
              <a:rPr lang="en-US" sz="2000" dirty="0" smtClean="0"/>
              <a:t>(Hive on Spark)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83232" y="3098104"/>
            <a:ext cx="45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CA733"/>
                </a:solidFill>
                <a:latin typeface="Corbel"/>
                <a:cs typeface="Corbel"/>
              </a:rPr>
              <a:t>…</a:t>
            </a:r>
            <a:endParaRPr lang="en-US" b="1" dirty="0">
              <a:solidFill>
                <a:srgbClr val="7CA733"/>
              </a:solidFill>
              <a:latin typeface="Corbel"/>
              <a:cs typeface="Corbe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20167" y="3735854"/>
            <a:ext cx="1631351" cy="480962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Debug Tools</a:t>
            </a:r>
            <a:endParaRPr lang="en-US" sz="2200" dirty="0"/>
          </a:p>
        </p:txBody>
      </p:sp>
      <p:sp>
        <p:nvSpPr>
          <p:cNvPr id="27" name="Rectangle 26"/>
          <p:cNvSpPr/>
          <p:nvPr/>
        </p:nvSpPr>
        <p:spPr>
          <a:xfrm>
            <a:off x="4462147" y="2298461"/>
            <a:ext cx="1634476" cy="1168157"/>
          </a:xfrm>
          <a:prstGeom prst="rect">
            <a:avLst/>
          </a:prstGeom>
          <a:gradFill>
            <a:gsLst>
              <a:gs pos="0">
                <a:srgbClr val="86B637"/>
              </a:gs>
              <a:gs pos="100000">
                <a:srgbClr val="A9E670"/>
              </a:gs>
            </a:gsLst>
          </a:gradFill>
          <a:ln>
            <a:solidFill>
              <a:srgbClr val="86B637"/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 smtClean="0"/>
              <a:t>Streaming Spark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77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Users</a:t>
            </a:r>
            <a:endParaRPr lang="en-US" dirty="0"/>
          </a:p>
        </p:txBody>
      </p:sp>
      <p:pic>
        <p:nvPicPr>
          <p:cNvPr id="4" name="Picture 3" descr="conviva-logo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145"/>
          <a:stretch/>
        </p:blipFill>
        <p:spPr>
          <a:xfrm>
            <a:off x="533401" y="2252641"/>
            <a:ext cx="4002018" cy="740325"/>
          </a:xfrm>
          <a:prstGeom prst="rect">
            <a:avLst/>
          </a:prstGeom>
        </p:spPr>
      </p:pic>
      <p:pic>
        <p:nvPicPr>
          <p:cNvPr id="5" name="Picture 4" descr="yahoo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56" y="3498870"/>
            <a:ext cx="3700776" cy="1269981"/>
          </a:xfrm>
          <a:prstGeom prst="rect">
            <a:avLst/>
          </a:prstGeom>
        </p:spPr>
      </p:pic>
      <p:pic>
        <p:nvPicPr>
          <p:cNvPr id="6" name="Picture 5" descr="klou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330887"/>
            <a:ext cx="3657601" cy="772147"/>
          </a:xfrm>
          <a:prstGeom prst="rect">
            <a:avLst/>
          </a:prstGeom>
        </p:spPr>
      </p:pic>
      <p:pic>
        <p:nvPicPr>
          <p:cNvPr id="7" name="Picture 6" descr="quantifind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" y="3406832"/>
            <a:ext cx="3763264" cy="1241368"/>
          </a:xfrm>
          <a:prstGeom prst="rect">
            <a:avLst/>
          </a:prstGeom>
        </p:spPr>
      </p:pic>
      <p:pic>
        <p:nvPicPr>
          <p:cNvPr id="8" name="Picture 7" descr="ucsf_logo_K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6" t="26811" r="18823" b="28302"/>
          <a:stretch/>
        </p:blipFill>
        <p:spPr>
          <a:xfrm>
            <a:off x="5256291" y="5215468"/>
            <a:ext cx="2287509" cy="1143000"/>
          </a:xfrm>
          <a:prstGeom prst="rect">
            <a:avLst/>
          </a:prstGeom>
        </p:spPr>
      </p:pic>
      <p:pic>
        <p:nvPicPr>
          <p:cNvPr id="14" name="Picture 13" descr="berkeley_logo80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2" y="5257800"/>
            <a:ext cx="3401230" cy="10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9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 smtClean="0"/>
              <a:t>Core classes:		8,700 LOC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Interpreter:		3,300 LOC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Examples:			1,300 LOC</a:t>
            </a:r>
          </a:p>
          <a:p>
            <a:pPr>
              <a:spcBef>
                <a:spcPts val="1400"/>
              </a:spcBef>
            </a:pPr>
            <a:r>
              <a:rPr lang="en-US" dirty="0"/>
              <a:t>Tests</a:t>
            </a:r>
            <a:r>
              <a:rPr lang="en-US" dirty="0" smtClean="0"/>
              <a:t>:				1,100 LOC</a:t>
            </a:r>
          </a:p>
          <a:p>
            <a:pPr>
              <a:spcBef>
                <a:spcPts val="1400"/>
              </a:spcBef>
            </a:pPr>
            <a:endParaRPr lang="en-US" dirty="0" smtClean="0"/>
          </a:p>
          <a:p>
            <a:pPr>
              <a:spcBef>
                <a:spcPts val="1400"/>
              </a:spcBef>
            </a:pPr>
            <a:r>
              <a:rPr lang="en-US" dirty="0" smtClean="0"/>
              <a:t>Total:			   15,000 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8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 Java 6+, </a:t>
            </a:r>
            <a:r>
              <a:rPr lang="en-US" dirty="0" err="1" smtClean="0"/>
              <a:t>Scala</a:t>
            </a:r>
            <a:r>
              <a:rPr lang="en-US" dirty="0" smtClean="0"/>
              <a:t> 2.9.1</a:t>
            </a:r>
          </a:p>
          <a:p>
            <a:endParaRPr lang="en-US" sz="200" dirty="0" smtClean="0"/>
          </a:p>
          <a:p>
            <a:r>
              <a:rPr lang="en-US" sz="2300" dirty="0" err="1" smtClean="0">
                <a:latin typeface="Lucida Console"/>
                <a:cs typeface="Lucida Console"/>
              </a:rPr>
              <a:t>git</a:t>
            </a:r>
            <a:r>
              <a:rPr lang="en-US" sz="2300" dirty="0" smtClean="0">
                <a:latin typeface="Lucida Console"/>
                <a:cs typeface="Lucida Console"/>
              </a:rPr>
              <a:t> </a:t>
            </a:r>
            <a:r>
              <a:rPr lang="en-US" sz="2300" dirty="0">
                <a:latin typeface="Lucida Console"/>
                <a:cs typeface="Lucida Console"/>
              </a:rPr>
              <a:t>clone </a:t>
            </a:r>
            <a:r>
              <a:rPr lang="en-US" sz="2300" dirty="0" err="1">
                <a:latin typeface="Lucida Console"/>
                <a:cs typeface="Lucida Console"/>
              </a:rPr>
              <a:t>git</a:t>
            </a:r>
            <a:r>
              <a:rPr lang="en-US" sz="2300" dirty="0">
                <a:latin typeface="Lucida Console"/>
                <a:cs typeface="Lucida Console"/>
              </a:rPr>
              <a:t>://</a:t>
            </a:r>
            <a:r>
              <a:rPr lang="en-US" sz="2300" dirty="0" err="1">
                <a:latin typeface="Lucida Console"/>
                <a:cs typeface="Lucida Console"/>
              </a:rPr>
              <a:t>github.com</a:t>
            </a:r>
            <a:r>
              <a:rPr lang="en-US" sz="2300" dirty="0">
                <a:latin typeface="Lucida Console"/>
                <a:cs typeface="Lucida Console"/>
              </a:rPr>
              <a:t>/</a:t>
            </a:r>
            <a:r>
              <a:rPr lang="en-US" sz="2300" dirty="0" err="1">
                <a:latin typeface="Lucida Console"/>
                <a:cs typeface="Lucida Console"/>
              </a:rPr>
              <a:t>mesos</a:t>
            </a:r>
            <a:r>
              <a:rPr lang="en-US" sz="2300" dirty="0">
                <a:latin typeface="Lucida Console"/>
                <a:cs typeface="Lucida Console"/>
              </a:rPr>
              <a:t>/</a:t>
            </a:r>
            <a:r>
              <a:rPr lang="en-US" sz="2300" dirty="0" err="1" smtClean="0">
                <a:latin typeface="Lucida Console"/>
                <a:cs typeface="Lucida Console"/>
              </a:rPr>
              <a:t>spark.git</a:t>
            </a:r>
            <a:endParaRPr lang="en-US" sz="2300" dirty="0" smtClean="0">
              <a:latin typeface="Lucida Console"/>
              <a:cs typeface="Lucida Console"/>
            </a:endParaRPr>
          </a:p>
          <a:p>
            <a:r>
              <a:rPr lang="en-US" sz="2300" dirty="0">
                <a:latin typeface="Lucida Console"/>
                <a:cs typeface="Lucida Console"/>
              </a:rPr>
              <a:t>c</a:t>
            </a:r>
            <a:r>
              <a:rPr lang="en-US" sz="2300" dirty="0" smtClean="0">
                <a:latin typeface="Lucida Console"/>
                <a:cs typeface="Lucida Console"/>
              </a:rPr>
              <a:t>d spark</a:t>
            </a:r>
            <a:endParaRPr lang="en-US" sz="2300" dirty="0">
              <a:latin typeface="Lucida Console"/>
              <a:cs typeface="Lucida Console"/>
            </a:endParaRPr>
          </a:p>
          <a:p>
            <a:r>
              <a:rPr lang="en-US" sz="2300" dirty="0" err="1" smtClean="0">
                <a:latin typeface="Lucida Console"/>
                <a:cs typeface="Lucida Console"/>
              </a:rPr>
              <a:t>sbt</a:t>
            </a:r>
            <a:r>
              <a:rPr lang="en-US" sz="2300" dirty="0" smtClean="0">
                <a:latin typeface="Lucida Console"/>
                <a:cs typeface="Lucida Console"/>
              </a:rPr>
              <a:t>/</a:t>
            </a:r>
            <a:r>
              <a:rPr lang="en-US" sz="2300" dirty="0" err="1" smtClean="0">
                <a:latin typeface="Lucida Console"/>
                <a:cs typeface="Lucida Console"/>
              </a:rPr>
              <a:t>sbt</a:t>
            </a:r>
            <a:r>
              <a:rPr lang="en-US" sz="2300" dirty="0" smtClean="0">
                <a:latin typeface="Lucida Console"/>
                <a:cs typeface="Lucida Console"/>
              </a:rPr>
              <a:t> compile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5181600"/>
            <a:ext cx="9144000" cy="766130"/>
          </a:xfrm>
          <a:prstGeom prst="roundRect">
            <a:avLst>
              <a:gd name="adj" fmla="val 10339"/>
            </a:avLst>
          </a:prstGeom>
          <a:noFill/>
          <a:ln w="19050" cmpd="sng">
            <a:noFill/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 smtClean="0"/>
              <a:t>Wiki data: </a:t>
            </a:r>
            <a:r>
              <a:rPr lang="en-US" sz="3200" dirty="0" smtClean="0">
                <a:hlinkClick r:id="rId2"/>
              </a:rPr>
              <a:t>tinyurl.com/wikisample</a:t>
            </a:r>
            <a:r>
              <a:rPr lang="en-US" sz="3200" dirty="0" smtClean="0"/>
              <a:t>  </a:t>
            </a:r>
            <a:endParaRPr lang="en-US" sz="23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4773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rbel"/>
                <a:cs typeface="Corbel"/>
              </a:rPr>
              <a:t>These slides: </a:t>
            </a:r>
            <a:r>
              <a:rPr lang="en-US" sz="3200" dirty="0" smtClean="0">
                <a:latin typeface="Corbel"/>
                <a:cs typeface="Corbel"/>
                <a:hlinkClick r:id="rId3"/>
              </a:rPr>
              <a:t>tinyurl.com</a:t>
            </a:r>
            <a:r>
              <a:rPr lang="en-US" sz="3200" dirty="0">
                <a:latin typeface="Corbel"/>
                <a:cs typeface="Corbel"/>
                <a:hlinkClick r:id="rId3"/>
              </a:rPr>
              <a:t>/sum-</a:t>
            </a:r>
            <a:r>
              <a:rPr lang="en-US" sz="3200" dirty="0" smtClean="0">
                <a:latin typeface="Corbel"/>
                <a:cs typeface="Corbel"/>
                <a:hlinkClick r:id="rId3"/>
              </a:rPr>
              <a:t>talk</a:t>
            </a:r>
            <a:r>
              <a:rPr lang="en-US" sz="3200" dirty="0" smtClean="0">
                <a:latin typeface="Corbel"/>
                <a:cs typeface="Corbel"/>
              </a:rPr>
              <a:t> </a:t>
            </a:r>
            <a:endParaRPr lang="en-US" sz="3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00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# run one of the example jobs:</a:t>
            </a:r>
          </a:p>
          <a:p>
            <a:r>
              <a:rPr lang="en-US" sz="2300" dirty="0" smtClean="0">
                <a:latin typeface="Lucida Console"/>
                <a:cs typeface="Lucida Console"/>
              </a:rPr>
              <a:t>.</a:t>
            </a:r>
            <a:r>
              <a:rPr lang="en-US" sz="2300" dirty="0">
                <a:latin typeface="Lucida Console"/>
                <a:cs typeface="Lucida Console"/>
              </a:rPr>
              <a:t>/</a:t>
            </a:r>
            <a:r>
              <a:rPr lang="en-US" sz="2300" dirty="0" smtClean="0">
                <a:latin typeface="Lucida Console"/>
                <a:cs typeface="Lucida Console"/>
              </a:rPr>
              <a:t>run </a:t>
            </a:r>
            <a:r>
              <a:rPr lang="en-US" sz="2300" dirty="0" err="1" smtClean="0">
                <a:latin typeface="Lucida Console"/>
                <a:cs typeface="Lucida Console"/>
              </a:rPr>
              <a:t>spark.examples.SparkPi</a:t>
            </a:r>
            <a:r>
              <a:rPr lang="en-US" sz="2300" dirty="0" smtClean="0">
                <a:latin typeface="Lucida Console"/>
                <a:cs typeface="Lucida Console"/>
              </a:rPr>
              <a:t> local</a:t>
            </a:r>
            <a:endParaRPr lang="en-US" sz="2300" dirty="0"/>
          </a:p>
          <a:p>
            <a:endParaRPr lang="en-US" sz="2300" dirty="0" smtClean="0">
              <a:latin typeface="Lucida Console"/>
              <a:cs typeface="Lucida Console"/>
            </a:endParaRPr>
          </a:p>
          <a:p>
            <a:r>
              <a:rPr lang="en-US" sz="2300" dirty="0" smtClean="0">
                <a:solidFill>
                  <a:srgbClr val="8000FF"/>
                </a:solidFill>
                <a:latin typeface="Lucida Console"/>
                <a:cs typeface="Lucida Console"/>
              </a:rPr>
              <a:t># launch the interpreter:</a:t>
            </a:r>
          </a:p>
          <a:p>
            <a:r>
              <a:rPr lang="en-US" sz="2300" dirty="0" smtClean="0">
                <a:latin typeface="Lucida Console"/>
                <a:cs typeface="Lucida Console"/>
              </a:rPr>
              <a:t>./spark-shell</a:t>
            </a:r>
            <a:endParaRPr lang="en-US" sz="23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749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sz="2200" dirty="0" err="1">
                <a:latin typeface="Lucida Console"/>
                <a:cs typeface="Lucida Console"/>
              </a:rPr>
              <a:t>git</a:t>
            </a:r>
            <a:r>
              <a:rPr lang="en-US" sz="2200" dirty="0">
                <a:latin typeface="Lucida Console"/>
                <a:cs typeface="Lucida Console"/>
              </a:rPr>
              <a:t> clone </a:t>
            </a:r>
            <a:r>
              <a:rPr lang="en-US" sz="2200" dirty="0" err="1">
                <a:latin typeface="Lucida Console"/>
                <a:cs typeface="Lucida Console"/>
              </a:rPr>
              <a:t>git</a:t>
            </a:r>
            <a:r>
              <a:rPr lang="en-US" sz="2200" dirty="0">
                <a:latin typeface="Lucida Console"/>
                <a:cs typeface="Lucida Console"/>
              </a:rPr>
              <a:t>://</a:t>
            </a:r>
            <a:r>
              <a:rPr lang="en-US" sz="2200" dirty="0" err="1">
                <a:latin typeface="Lucida Console"/>
                <a:cs typeface="Lucida Console"/>
              </a:rPr>
              <a:t>github.com</a:t>
            </a:r>
            <a:r>
              <a:rPr lang="en-US" sz="2200" dirty="0" smtClean="0">
                <a:latin typeface="Lucida Console"/>
                <a:cs typeface="Lucida Console"/>
              </a:rPr>
              <a:t>/apache/</a:t>
            </a:r>
            <a:r>
              <a:rPr lang="en-US" sz="2200" dirty="0" err="1" smtClean="0">
                <a:latin typeface="Lucida Console"/>
                <a:cs typeface="Lucida Console"/>
              </a:rPr>
              <a:t>mesos.git</a:t>
            </a:r>
            <a:endParaRPr lang="en-US" sz="2200" dirty="0" smtClean="0">
              <a:latin typeface="Lucida Console"/>
              <a:cs typeface="Lucida Console"/>
            </a:endParaRPr>
          </a:p>
          <a:p>
            <a:r>
              <a:rPr lang="en-US" sz="2200" dirty="0" smtClean="0">
                <a:latin typeface="Lucida Console"/>
                <a:cs typeface="Lucida Console"/>
              </a:rPr>
              <a:t>cd </a:t>
            </a:r>
            <a:r>
              <a:rPr lang="en-US" sz="2200" dirty="0" err="1" smtClean="0">
                <a:latin typeface="Lucida Console"/>
                <a:cs typeface="Lucida Console"/>
              </a:rPr>
              <a:t>mesos</a:t>
            </a:r>
            <a:r>
              <a:rPr lang="en-US" sz="2200" dirty="0" smtClean="0">
                <a:latin typeface="Lucida Console"/>
                <a:cs typeface="Lucida Console"/>
              </a:rPr>
              <a:t>/ec2</a:t>
            </a:r>
          </a:p>
          <a:p>
            <a:r>
              <a:rPr lang="en-US" sz="2200" dirty="0" smtClean="0">
                <a:latin typeface="Lucida Console"/>
                <a:cs typeface="Lucida Console"/>
              </a:rPr>
              <a:t>./mesos-ec2 -k </a:t>
            </a:r>
            <a:r>
              <a:rPr lang="en-US" sz="2200" dirty="0" err="1" smtClean="0">
                <a:latin typeface="Lucida Console"/>
                <a:cs typeface="Lucida Console"/>
              </a:rPr>
              <a:t>keypair</a:t>
            </a:r>
            <a:r>
              <a:rPr lang="en-US" sz="2200" dirty="0" smtClean="0">
                <a:latin typeface="Lucida Console"/>
                <a:cs typeface="Lucida Console"/>
              </a:rPr>
              <a:t> –</a:t>
            </a:r>
            <a:r>
              <a:rPr lang="en-US" sz="2200" dirty="0" err="1" smtClean="0">
                <a:latin typeface="Lucida Console"/>
                <a:cs typeface="Lucida Console"/>
              </a:rPr>
              <a:t>i</a:t>
            </a:r>
            <a:r>
              <a:rPr lang="en-US" sz="2200" dirty="0" smtClean="0">
                <a:latin typeface="Lucida Console"/>
                <a:cs typeface="Lucida Console"/>
              </a:rPr>
              <a:t> </a:t>
            </a:r>
            <a:r>
              <a:rPr lang="en-US" sz="2200" dirty="0" err="1" smtClean="0">
                <a:latin typeface="Lucida Console"/>
                <a:cs typeface="Lucida Console"/>
              </a:rPr>
              <a:t>id_rsa.pem</a:t>
            </a:r>
            <a:r>
              <a:rPr lang="en-US" sz="2200" dirty="0" smtClean="0">
                <a:latin typeface="Lucida Console"/>
                <a:cs typeface="Lucida Console"/>
              </a:rPr>
              <a:t> –s slaves \</a:t>
            </a:r>
            <a:br>
              <a:rPr lang="en-US" sz="2200" dirty="0" smtClean="0">
                <a:latin typeface="Lucida Console"/>
                <a:cs typeface="Lucida Console"/>
              </a:rPr>
            </a:br>
            <a:r>
              <a:rPr lang="en-US" sz="2200" dirty="0" smtClean="0">
                <a:latin typeface="Lucida Console"/>
                <a:cs typeface="Lucida Console"/>
              </a:rPr>
              <a:t>       [</a:t>
            </a:r>
            <a:r>
              <a:rPr lang="en-US" sz="2200" dirty="0" err="1" smtClean="0">
                <a:latin typeface="Lucida Console"/>
                <a:cs typeface="Lucida Console"/>
              </a:rPr>
              <a:t>launch|stop|start|destroy</a:t>
            </a:r>
            <a:r>
              <a:rPr lang="en-US" sz="2200" dirty="0" smtClean="0">
                <a:latin typeface="Lucida Console"/>
                <a:cs typeface="Lucida Console"/>
              </a:rPr>
              <a:t>] </a:t>
            </a:r>
            <a:r>
              <a:rPr lang="en-US" sz="2200" dirty="0" err="1" smtClean="0">
                <a:latin typeface="Lucida Console"/>
                <a:cs typeface="Lucida Console"/>
              </a:rPr>
              <a:t>clusterName</a:t>
            </a:r>
            <a:endParaRPr lang="en-US" sz="2200" dirty="0" smtClean="0">
              <a:latin typeface="Lucida Console"/>
              <a:cs typeface="Lucida Console"/>
            </a:endParaRPr>
          </a:p>
          <a:p>
            <a:endParaRPr lang="en-US" sz="800" dirty="0" smtClean="0">
              <a:latin typeface="Lucida Console"/>
              <a:cs typeface="Lucida Console"/>
            </a:endParaRPr>
          </a:p>
          <a:p>
            <a:endParaRPr lang="en-US" sz="3000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cs typeface="Corbel"/>
              </a:rPr>
              <a:t>Details: </a:t>
            </a:r>
            <a:r>
              <a:rPr lang="en-US" dirty="0" smtClean="0">
                <a:hlinkClick r:id="rId2"/>
              </a:rPr>
              <a:t>tinyurl.com</a:t>
            </a:r>
            <a:r>
              <a:rPr lang="en-US" dirty="0">
                <a:hlinkClick r:id="rId2"/>
              </a:rPr>
              <a:t>/mesos-</a:t>
            </a:r>
            <a:r>
              <a:rPr lang="en-US" dirty="0" smtClean="0">
                <a:hlinkClick r:id="rId2"/>
              </a:rPr>
              <a:t>ec2</a:t>
            </a:r>
            <a:r>
              <a:rPr lang="en-US" dirty="0" smtClean="0"/>
              <a:t> 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780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86B637"/>
            </a:gs>
            <a:gs pos="100000">
              <a:srgbClr val="BBE37E"/>
            </a:gs>
          </a:gsLst>
        </a:gradFill>
        <a:ln>
          <a:solidFill>
            <a:srgbClr val="86B637"/>
          </a:solidFill>
          <a:headEnd type="none" w="med" len="med"/>
          <a:tailEnd type="none"/>
        </a:ln>
      </a:spPr>
      <a:bodyPr vert="horz" lIns="0" rIns="0" rtlCol="0" anchor="ctr"/>
      <a:lstStyle>
        <a:defPPr algn="ctr">
          <a:defRPr sz="2500" dirty="0" err="1" smtClean="0"/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48332</TotalTime>
  <Words>531</Words>
  <Application>Microsoft Office PowerPoint</Application>
  <PresentationFormat>On-screen Show (4:3)</PresentationFormat>
  <Paragraphs>149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Spark</vt:lpstr>
      <vt:lpstr>This Meetup</vt:lpstr>
      <vt:lpstr>Project Goals</vt:lpstr>
      <vt:lpstr>Where We’re Going</vt:lpstr>
      <vt:lpstr>Some Users</vt:lpstr>
      <vt:lpstr>Project Stats</vt:lpstr>
      <vt:lpstr>Getting Spark</vt:lpstr>
      <vt:lpstr>Running Locally</vt:lpstr>
      <vt:lpstr>Running on EC2</vt:lpstr>
      <vt:lpstr>Programming Concepts</vt:lpstr>
      <vt:lpstr>Creating a SparkContext</vt:lpstr>
      <vt:lpstr>Creating RDDs</vt:lpstr>
      <vt:lpstr>RDD Operations</vt:lpstr>
      <vt:lpstr>Standalone Jobs</vt:lpstr>
      <vt:lpstr>Standalone Jobs</vt:lpstr>
      <vt:lpstr>Where to Go From Here</vt:lpstr>
      <vt:lpstr>Next Meetup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Jojo</cp:lastModifiedBy>
  <cp:revision>2153</cp:revision>
  <dcterms:created xsi:type="dcterms:W3CDTF">2010-06-28T20:28:41Z</dcterms:created>
  <dcterms:modified xsi:type="dcterms:W3CDTF">2012-04-17T08:05:22Z</dcterms:modified>
</cp:coreProperties>
</file>