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15262-44B4-4F54-AEFB-78972B53DCFA}" v="264" dt="2024-04-18T23:02:13.461"/>
    <p1510:client id="{CA3F5512-976C-258C-215A-40989915A680}" v="1412" dt="2024-04-18T23:44:25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18.04.2024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ro-RO" sz="5200" b="1">
                <a:solidFill>
                  <a:schemeClr val="tx2"/>
                </a:solidFill>
                <a:latin typeface="Times New Roman"/>
                <a:cs typeface="Times New Roman"/>
              </a:rPr>
              <a:t>Modul ALU 16-biti în Verilog</a:t>
            </a:r>
            <a:endParaRPr lang="ro-RO" sz="520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11064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 sz="1600" dirty="0">
                <a:solidFill>
                  <a:schemeClr val="tx2"/>
                </a:solidFill>
                <a:latin typeface="Times New Roman"/>
                <a:cs typeface="Times New Roman"/>
              </a:rPr>
              <a:t>Blaga Cristian- Marian</a:t>
            </a:r>
          </a:p>
          <a:p>
            <a:r>
              <a:rPr lang="ro-RO" sz="1600" dirty="0" err="1">
                <a:solidFill>
                  <a:schemeClr val="tx2"/>
                </a:solidFill>
                <a:latin typeface="Times New Roman"/>
                <a:cs typeface="Times New Roman"/>
              </a:rPr>
              <a:t>Bîzoi</a:t>
            </a:r>
            <a:r>
              <a:rPr lang="ro-RO" sz="1600" dirty="0">
                <a:solidFill>
                  <a:schemeClr val="tx2"/>
                </a:solidFill>
                <a:latin typeface="Times New Roman"/>
                <a:cs typeface="Times New Roman"/>
              </a:rPr>
              <a:t> Fabian- Mario</a:t>
            </a:r>
          </a:p>
          <a:p>
            <a:r>
              <a:rPr lang="ro-RO" sz="1600" dirty="0" err="1">
                <a:solidFill>
                  <a:schemeClr val="tx2"/>
                </a:solidFill>
                <a:latin typeface="Times New Roman"/>
                <a:cs typeface="Times New Roman"/>
              </a:rPr>
              <a:t>Daichendt</a:t>
            </a:r>
            <a:r>
              <a:rPr lang="ro-RO" sz="1600" dirty="0">
                <a:solidFill>
                  <a:schemeClr val="tx2"/>
                </a:solidFill>
                <a:latin typeface="Times New Roman"/>
                <a:cs typeface="Times New Roman"/>
              </a:rPr>
              <a:t> Ioana- Patricia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C6E930C-5B8A-4DDD-979F-96D9246E3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959" y="1717377"/>
            <a:ext cx="6751335" cy="37660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DIV:</a:t>
            </a:r>
          </a:p>
          <a:p>
            <a:pPr lvl="1"/>
            <a:r>
              <a:rPr lang="en-US" sz="1600" err="1">
                <a:latin typeface="Times New Roman"/>
                <a:cs typeface="Times New Roman"/>
              </a:rPr>
              <a:t>Efectueaza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impartirea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doua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numere</a:t>
            </a:r>
            <a:r>
              <a:rPr lang="en-US" sz="1600" dirty="0">
                <a:latin typeface="Times New Roman"/>
                <a:cs typeface="Times New Roman"/>
              </a:rPr>
              <a:t> pe 16 </a:t>
            </a:r>
            <a:r>
              <a:rPr lang="en-US" sz="1600" err="1">
                <a:latin typeface="Times New Roman"/>
                <a:cs typeface="Times New Roman"/>
              </a:rPr>
              <a:t>biti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cs typeface="Times New Roman"/>
              </a:rPr>
              <a:t>SHIFT_LEFT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sz="1600" err="1">
                <a:latin typeface="Times New Roman"/>
                <a:cs typeface="Times New Roman"/>
              </a:rPr>
              <a:t>Efectueaza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shiftarea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numarului</a:t>
            </a:r>
            <a:r>
              <a:rPr lang="en-US" sz="1600" dirty="0">
                <a:latin typeface="Times New Roman"/>
                <a:cs typeface="Times New Roman"/>
              </a:rPr>
              <a:t> A, la </a:t>
            </a:r>
            <a:r>
              <a:rPr lang="en-US" sz="1600" err="1">
                <a:latin typeface="Times New Roman"/>
                <a:cs typeface="Times New Roman"/>
              </a:rPr>
              <a:t>stanga</a:t>
            </a:r>
            <a:r>
              <a:rPr lang="en-US" sz="1600" dirty="0">
                <a:latin typeface="Times New Roman"/>
                <a:cs typeface="Times New Roman"/>
              </a:rPr>
              <a:t>, cu B </a:t>
            </a:r>
            <a:r>
              <a:rPr lang="en-US" sz="1600" err="1">
                <a:latin typeface="Times New Roman"/>
                <a:cs typeface="Times New Roman"/>
              </a:rPr>
              <a:t>biti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cs typeface="Times New Roman"/>
              </a:rPr>
              <a:t>SHIFT_RIGHT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sz="1600" dirty="0" err="1">
                <a:latin typeface="Times New Roman"/>
                <a:cs typeface="Arial"/>
              </a:rPr>
              <a:t>Efectueaza</a:t>
            </a:r>
            <a:r>
              <a:rPr lang="en-US" sz="1600" dirty="0">
                <a:latin typeface="Times New Roman"/>
                <a:cs typeface="Arial"/>
              </a:rPr>
              <a:t> </a:t>
            </a:r>
            <a:r>
              <a:rPr lang="en-US" sz="1600" dirty="0" err="1">
                <a:latin typeface="Times New Roman"/>
                <a:cs typeface="Arial"/>
              </a:rPr>
              <a:t>shiftarea</a:t>
            </a:r>
            <a:r>
              <a:rPr lang="en-US" sz="1600" dirty="0">
                <a:latin typeface="Times New Roman"/>
                <a:cs typeface="Arial"/>
              </a:rPr>
              <a:t> </a:t>
            </a:r>
            <a:r>
              <a:rPr lang="en-US" sz="1600" dirty="0" err="1">
                <a:latin typeface="Times New Roman"/>
                <a:cs typeface="Arial"/>
              </a:rPr>
              <a:t>numarului</a:t>
            </a:r>
            <a:r>
              <a:rPr lang="en-US" sz="1600" dirty="0">
                <a:latin typeface="Times New Roman"/>
                <a:cs typeface="Arial"/>
              </a:rPr>
              <a:t> A, la </a:t>
            </a:r>
            <a:r>
              <a:rPr lang="en-US" sz="1600" dirty="0" err="1">
                <a:latin typeface="Times New Roman"/>
                <a:cs typeface="Arial"/>
              </a:rPr>
              <a:t>dreapta</a:t>
            </a:r>
            <a:r>
              <a:rPr lang="en-US" sz="1600" dirty="0">
                <a:latin typeface="Times New Roman"/>
                <a:cs typeface="Arial"/>
              </a:rPr>
              <a:t>, cu B </a:t>
            </a:r>
            <a:r>
              <a:rPr lang="en-US" sz="1600" dirty="0" err="1">
                <a:latin typeface="Times New Roman"/>
                <a:cs typeface="Arial"/>
              </a:rPr>
              <a:t>biti</a:t>
            </a:r>
            <a:endParaRPr lang="en-US" sz="1600" dirty="0">
              <a:latin typeface="Times New Roman"/>
              <a:cs typeface="Arial"/>
            </a:endParaRPr>
          </a:p>
          <a:p>
            <a:r>
              <a:rPr lang="en-US" sz="1800" b="1" dirty="0">
                <a:latin typeface="Times New Roman"/>
                <a:cs typeface="Times New Roman"/>
              </a:rPr>
              <a:t>XOR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sz="1600" err="1">
                <a:latin typeface="Times New Roman"/>
                <a:cs typeface="Times New Roman"/>
              </a:rPr>
              <a:t>Efectueaza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operatia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logica</a:t>
            </a:r>
            <a:r>
              <a:rPr lang="en-US" sz="1600" dirty="0">
                <a:latin typeface="Times New Roman"/>
                <a:cs typeface="Times New Roman"/>
              </a:rPr>
              <a:t> XOR </a:t>
            </a:r>
            <a:r>
              <a:rPr lang="en-US" sz="1600" err="1">
                <a:latin typeface="Times New Roman"/>
                <a:cs typeface="Times New Roman"/>
              </a:rPr>
              <a:t>intre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operanzii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B</a:t>
            </a:r>
          </a:p>
          <a:p>
            <a:r>
              <a:rPr lang="en-US" sz="1800" b="1" dirty="0">
                <a:latin typeface="Times New Roman"/>
                <a:cs typeface="Times New Roman"/>
              </a:rPr>
              <a:t>XNOR</a:t>
            </a:r>
            <a:r>
              <a:rPr lang="en-US" sz="1800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sz="1600" dirty="0" err="1">
                <a:latin typeface="Times New Roman"/>
                <a:cs typeface="Arial"/>
              </a:rPr>
              <a:t>Efectueaza</a:t>
            </a:r>
            <a:r>
              <a:rPr lang="en-US" sz="1600" dirty="0">
                <a:latin typeface="Times New Roman"/>
                <a:cs typeface="Arial"/>
              </a:rPr>
              <a:t> </a:t>
            </a:r>
            <a:r>
              <a:rPr lang="en-US" sz="1600" dirty="0" err="1">
                <a:latin typeface="Times New Roman"/>
                <a:cs typeface="Arial"/>
              </a:rPr>
              <a:t>operatia</a:t>
            </a:r>
            <a:r>
              <a:rPr lang="en-US" sz="1600" dirty="0">
                <a:latin typeface="Times New Roman"/>
                <a:cs typeface="Arial"/>
              </a:rPr>
              <a:t> </a:t>
            </a:r>
            <a:r>
              <a:rPr lang="en-US" sz="1600" dirty="0" err="1">
                <a:latin typeface="Times New Roman"/>
                <a:cs typeface="Arial"/>
              </a:rPr>
              <a:t>logica</a:t>
            </a:r>
            <a:r>
              <a:rPr lang="en-US" sz="1600" dirty="0">
                <a:latin typeface="Times New Roman"/>
                <a:cs typeface="Arial"/>
              </a:rPr>
              <a:t> XNOR </a:t>
            </a:r>
            <a:r>
              <a:rPr lang="en-US" sz="1600" dirty="0" err="1">
                <a:latin typeface="Times New Roman"/>
                <a:cs typeface="Arial"/>
              </a:rPr>
              <a:t>intre</a:t>
            </a:r>
            <a:r>
              <a:rPr lang="en-US" sz="1600" dirty="0">
                <a:latin typeface="Times New Roman"/>
                <a:cs typeface="Arial"/>
              </a:rPr>
              <a:t> </a:t>
            </a:r>
            <a:r>
              <a:rPr lang="en-US" sz="1600" dirty="0" err="1">
                <a:latin typeface="Times New Roman"/>
                <a:cs typeface="Arial"/>
              </a:rPr>
              <a:t>operanzii</a:t>
            </a:r>
            <a:r>
              <a:rPr lang="en-US" sz="1600" dirty="0">
                <a:latin typeface="Times New Roman"/>
                <a:cs typeface="Arial"/>
              </a:rPr>
              <a:t> A </a:t>
            </a:r>
            <a:r>
              <a:rPr lang="en-US" sz="1600" dirty="0" err="1">
                <a:latin typeface="Times New Roman"/>
                <a:cs typeface="Arial"/>
              </a:rPr>
              <a:t>si</a:t>
            </a:r>
            <a:r>
              <a:rPr lang="en-US" sz="1600" dirty="0">
                <a:latin typeface="Times New Roman"/>
                <a:cs typeface="Arial"/>
              </a:rPr>
              <a:t> B</a:t>
            </a:r>
          </a:p>
          <a:p>
            <a:pPr lvl="1"/>
            <a:endParaRPr lang="en-US" sz="1400" dirty="0">
              <a:latin typeface="Times New Roman"/>
              <a:cs typeface="Times New Roman"/>
            </a:endParaRPr>
          </a:p>
          <a:p>
            <a:endParaRPr lang="en-US" sz="1400">
              <a:latin typeface="Times New Roman"/>
              <a:cs typeface="Times New Roman"/>
            </a:endParaRPr>
          </a:p>
        </p:txBody>
      </p:sp>
      <p:pic>
        <p:nvPicPr>
          <p:cNvPr id="5" name="Substituent conținut 4" descr="O imagine care conține text, captură de ecran, software, Font&#10;&#10;Descriere generată automat">
            <a:extLst>
              <a:ext uri="{FF2B5EF4-FFF2-40B4-BE49-F238E27FC236}">
                <a16:creationId xmlns:a16="http://schemas.microsoft.com/office/drawing/2014/main" id="{CF2B4396-EB84-802B-8109-2EFB787705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1050" y="346898"/>
            <a:ext cx="3773483" cy="617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8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18377261-31C9-02F7-71A6-8C65C95397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629" y="983767"/>
            <a:ext cx="3176213" cy="5063885"/>
          </a:xfrm>
          <a:prstGeom prst="rect">
            <a:avLst/>
          </a:prstGeom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AA88FCC-F58D-6EAB-DCA0-8F78704FA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2073" y="2184854"/>
            <a:ext cx="6894943" cy="3739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latin typeface="Times New Roman"/>
                <a:ea typeface="+mn-lt"/>
                <a:cs typeface="+mn-lt"/>
              </a:rPr>
              <a:t>AND:</a:t>
            </a:r>
          </a:p>
          <a:p>
            <a:pPr lvl="1"/>
            <a:r>
              <a:rPr lang="en-US" sz="1600" err="1">
                <a:latin typeface="Times New Roman"/>
                <a:ea typeface="+mn-lt"/>
                <a:cs typeface="+mn-lt"/>
              </a:rPr>
              <a:t>Efectueaza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operatia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'</a:t>
            </a:r>
            <a:r>
              <a:rPr lang="en-US" sz="1600" err="1">
                <a:latin typeface="Times New Roman"/>
                <a:ea typeface="+mn-lt"/>
                <a:cs typeface="+mn-lt"/>
              </a:rPr>
              <a:t>si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' </a:t>
            </a:r>
            <a:r>
              <a:rPr lang="en-US" sz="1600" err="1">
                <a:latin typeface="Times New Roman"/>
                <a:ea typeface="+mn-lt"/>
                <a:cs typeface="+mn-lt"/>
              </a:rPr>
              <a:t>intre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operanzii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A </a:t>
            </a:r>
            <a:r>
              <a:rPr lang="en-US" sz="1600" err="1">
                <a:latin typeface="Times New Roman"/>
                <a:ea typeface="+mn-lt"/>
                <a:cs typeface="+mn-lt"/>
              </a:rPr>
              <a:t>si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B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NOT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lvl="1"/>
            <a:r>
              <a:rPr lang="en-US" sz="1600" dirty="0" err="1">
                <a:latin typeface="Times New Roman"/>
                <a:ea typeface="+mn-lt"/>
                <a:cs typeface="+mn-lt"/>
              </a:rPr>
              <a:t>Efectueaza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operatia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negare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a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numarului</a:t>
            </a:r>
            <a:endParaRPr lang="en-US" sz="1600" dirty="0" err="1">
              <a:latin typeface="Times New Roman"/>
              <a:ea typeface="+mn-lt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OR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lvl="1"/>
            <a:r>
              <a:rPr lang="en-US" sz="1600" dirty="0" err="1">
                <a:latin typeface="Times New Roman"/>
                <a:cs typeface="Times New Roman"/>
              </a:rPr>
              <a:t>Efectueaza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operatia</a:t>
            </a:r>
            <a:r>
              <a:rPr lang="en-US" sz="1600" dirty="0">
                <a:latin typeface="Times New Roman"/>
                <a:cs typeface="Times New Roman"/>
              </a:rPr>
              <a:t> '</a:t>
            </a:r>
            <a:r>
              <a:rPr lang="en-US" sz="1600" dirty="0" err="1">
                <a:latin typeface="Times New Roman"/>
                <a:cs typeface="Times New Roman"/>
              </a:rPr>
              <a:t>sau</a:t>
            </a:r>
            <a:r>
              <a:rPr lang="en-US" sz="1600" dirty="0">
                <a:latin typeface="Times New Roman"/>
                <a:cs typeface="Times New Roman"/>
              </a:rPr>
              <a:t>' </a:t>
            </a:r>
            <a:r>
              <a:rPr lang="en-US" sz="1600" dirty="0" err="1">
                <a:latin typeface="Times New Roman"/>
                <a:cs typeface="Times New Roman"/>
              </a:rPr>
              <a:t>intre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operanzii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dirty="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B</a:t>
            </a:r>
          </a:p>
          <a:p>
            <a:endParaRPr lang="en-US"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862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73D463A-7ECD-6A29-D0B6-7F95C182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215233B-87B2-8805-CB4E-E466BEF11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Se declara variabilele</a:t>
            </a:r>
          </a:p>
          <a:p>
            <a:r>
              <a:rPr lang="en-US" sz="1800"/>
              <a:t>Se declara variabile pentru rezultatele input-urilor</a:t>
            </a:r>
          </a:p>
          <a:p>
            <a:r>
              <a:rPr lang="en-US" sz="1800"/>
              <a:t>Se instantiaza fiecare modul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text, captură de ecran, software&#10;&#10;Descriere generată automat">
            <a:extLst>
              <a:ext uri="{FF2B5EF4-FFF2-40B4-BE49-F238E27FC236}">
                <a16:creationId xmlns:a16="http://schemas.microsoft.com/office/drawing/2014/main" id="{CB1949BA-7978-896A-E28B-15B7F1EF40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8952" y="650494"/>
            <a:ext cx="4485589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8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2099706-194B-7573-8B9B-8BDA748C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ALU-</a:t>
            </a:r>
            <a:r>
              <a:rPr lang="en-US" sz="2800" dirty="0"/>
              <a:t>control unit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1E47C16-5963-6427-62A3-30ED6C2D4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 err="1">
                <a:latin typeface="Times New Roman"/>
                <a:ea typeface="+mn-lt"/>
                <a:cs typeface="+mn-lt"/>
              </a:rPr>
              <a:t>Procesul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always @(*):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Acest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proces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este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activat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orice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modificare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a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intrărilor</a:t>
            </a:r>
            <a:r>
              <a:rPr lang="en-US" sz="1600" dirty="0">
                <a:latin typeface="Times New Roman"/>
                <a:ea typeface="+mn-lt"/>
                <a:cs typeface="+mn-lt"/>
              </a:rPr>
              <a:t>.</a:t>
            </a:r>
            <a:endParaRPr lang="ro-RO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Se </a:t>
            </a:r>
            <a:r>
              <a:rPr lang="en-US" sz="1600" err="1">
                <a:latin typeface="Times New Roman"/>
                <a:cs typeface="Times New Roman"/>
              </a:rPr>
              <a:t>verifica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operatiei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In </a:t>
            </a:r>
            <a:r>
              <a:rPr lang="en-US" sz="1600" err="1">
                <a:latin typeface="Times New Roman"/>
                <a:cs typeface="Times New Roman"/>
              </a:rPr>
              <a:t>functie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err="1">
                <a:latin typeface="Times New Roman"/>
                <a:cs typeface="Times New Roman"/>
              </a:rPr>
              <a:t>ce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operatie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, se da </a:t>
            </a:r>
            <a:r>
              <a:rPr lang="en-US" sz="1600" err="1">
                <a:latin typeface="Times New Roman"/>
                <a:cs typeface="Times New Roman"/>
              </a:rPr>
              <a:t>valoarea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corespunzatoare</a:t>
            </a:r>
            <a:r>
              <a:rPr lang="en-US" sz="1600" dirty="0">
                <a:latin typeface="Times New Roman"/>
                <a:cs typeface="Times New Roman"/>
              </a:rPr>
              <a:t> output-</a:t>
            </a:r>
            <a:r>
              <a:rPr lang="en-US" sz="1600" err="1">
                <a:latin typeface="Times New Roman"/>
                <a:cs typeface="Times New Roman"/>
              </a:rPr>
              <a:t>ului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 </a:t>
            </a:r>
            <a:r>
              <a:rPr lang="en-US" sz="1600" dirty="0">
                <a:latin typeface="Times New Roman"/>
                <a:ea typeface="+mn-lt"/>
                <a:cs typeface="+mn-lt"/>
              </a:rPr>
              <a:t>se </a:t>
            </a:r>
            <a:r>
              <a:rPr lang="en-US" sz="1600" err="1">
                <a:latin typeface="Times New Roman"/>
                <a:ea typeface="+mn-lt"/>
                <a:cs typeface="+mn-lt"/>
              </a:rPr>
              <a:t>setează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semnalul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zero </a:t>
            </a:r>
            <a:r>
              <a:rPr lang="en-US" sz="1600" err="1">
                <a:latin typeface="Times New Roman"/>
                <a:ea typeface="+mn-lt"/>
                <a:cs typeface="+mn-lt"/>
              </a:rPr>
              <a:t>în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funcție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600" err="1">
                <a:latin typeface="Times New Roman"/>
                <a:ea typeface="+mn-lt"/>
                <a:cs typeface="+mn-lt"/>
              </a:rPr>
              <a:t>faptul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dacă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rezultatul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este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zero </a:t>
            </a:r>
            <a:r>
              <a:rPr lang="en-US" sz="1600" err="1">
                <a:latin typeface="Times New Roman"/>
                <a:ea typeface="+mn-lt"/>
                <a:cs typeface="+mn-lt"/>
              </a:rPr>
              <a:t>sau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nu</a:t>
            </a:r>
          </a:p>
        </p:txBody>
      </p:sp>
      <p:pic>
        <p:nvPicPr>
          <p:cNvPr id="6" name="Imagine 5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40B0E007-F790-CC1F-61FB-B97EFCC6A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734" y="2820249"/>
            <a:ext cx="3400624" cy="3678936"/>
          </a:xfrm>
          <a:prstGeom prst="rect">
            <a:avLst/>
          </a:prstGeom>
        </p:spPr>
      </p:pic>
      <p:pic>
        <p:nvPicPr>
          <p:cNvPr id="5" name="Substituent conținut 4" descr="O imagine care conține text, captură de ecran, software&#10;&#10;Descriere generată automat">
            <a:extLst>
              <a:ext uri="{FF2B5EF4-FFF2-40B4-BE49-F238E27FC236}">
                <a16:creationId xmlns:a16="http://schemas.microsoft.com/office/drawing/2014/main" id="{4AB84EF1-1AA5-B325-1A17-CA27CD7D7A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5981" y="2202933"/>
            <a:ext cx="4321368" cy="44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6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BB8233-2D0C-4393-7093-78135B8B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87" y="172213"/>
            <a:ext cx="10515600" cy="544273"/>
          </a:xfrm>
        </p:spPr>
        <p:txBody>
          <a:bodyPr>
            <a:normAutofit fontScale="90000"/>
          </a:bodyPr>
          <a:lstStyle/>
          <a:p>
            <a:r>
              <a:rPr lang="ro-RO" dirty="0"/>
              <a:t>Rezultate</a:t>
            </a:r>
          </a:p>
        </p:txBody>
      </p:sp>
      <p:pic>
        <p:nvPicPr>
          <p:cNvPr id="5" name="Substituent conținut 4" descr="O imagine care conține text, captură de ecran, meniu, Font&#10;&#10;Descriere generată automat">
            <a:extLst>
              <a:ext uri="{FF2B5EF4-FFF2-40B4-BE49-F238E27FC236}">
                <a16:creationId xmlns:a16="http://schemas.microsoft.com/office/drawing/2014/main" id="{F722CCC0-E0B5-D824-AB40-47DBC7952C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4986" y="928587"/>
            <a:ext cx="5160939" cy="5759591"/>
          </a:xfrm>
        </p:spPr>
      </p:pic>
      <p:pic>
        <p:nvPicPr>
          <p:cNvPr id="6" name="Substituent conținut 5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08D43894-EE60-18DE-5B57-6C8F72B863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722" y="928588"/>
            <a:ext cx="4938934" cy="5759590"/>
          </a:xfrm>
        </p:spPr>
      </p:pic>
    </p:spTree>
    <p:extLst>
      <p:ext uri="{BB962C8B-B14F-4D97-AF65-F5344CB8AC3E}">
        <p14:creationId xmlns:p14="http://schemas.microsoft.com/office/powerpoint/2010/main" val="105967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77E184D-753E-8586-01D0-A54696DA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ro-RO" sz="5600"/>
              <a:t>ALU 16-biti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3" descr="O imagine care conține text, carte de vizită, Font, captură de ecran&#10;&#10;Descriere generată automat">
            <a:extLst>
              <a:ext uri="{FF2B5EF4-FFF2-40B4-BE49-F238E27FC236}">
                <a16:creationId xmlns:a16="http://schemas.microsoft.com/office/drawing/2014/main" id="{B961E658-15A3-F34F-27E3-77ED029C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2247608"/>
            <a:ext cx="5221625" cy="2362785"/>
          </a:xfrm>
          <a:prstGeom prst="rect">
            <a:avLst/>
          </a:prstGeom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31FC163-E578-7E30-0207-9244B7412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z="200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Acest proiect implementează un modul Arithmetic Logic Unit (ALU) în Verilog. ALU poate efectua diverse operații aritmetice și logice în funcție de codul operațional dat.</a:t>
            </a:r>
          </a:p>
          <a:p>
            <a:endParaRPr lang="ro-RO" sz="2000">
              <a:solidFill>
                <a:schemeClr val="tx1">
                  <a:alpha val="80000"/>
                </a:schemeClr>
              </a:solidFill>
              <a:latin typeface="Times New Roman"/>
              <a:cs typeface="Times New Roman"/>
            </a:endParaRPr>
          </a:p>
          <a:p>
            <a:endParaRPr lang="ro-RO" sz="2000" u="sng">
              <a:solidFill>
                <a:schemeClr val="tx1">
                  <a:alpha val="80000"/>
                </a:schemeClr>
              </a:solidFill>
              <a:latin typeface="Times New Roman"/>
              <a:cs typeface="Times New Roman"/>
            </a:endParaRPr>
          </a:p>
          <a:p>
            <a:endParaRPr lang="ro-RO" sz="2000">
              <a:solidFill>
                <a:schemeClr val="tx1">
                  <a:alpha val="80000"/>
                </a:schemeClr>
              </a:solidFill>
              <a:latin typeface="Calibri"/>
              <a:ea typeface="Calibri"/>
              <a:cs typeface="Calibri"/>
            </a:endParaRPr>
          </a:p>
          <a:p>
            <a:endParaRPr lang="ro-RO" sz="2000">
              <a:solidFill>
                <a:schemeClr val="tx1">
                  <a:alpha val="80000"/>
                </a:schemeClr>
              </a:solidFill>
              <a:latin typeface="Calibri"/>
              <a:ea typeface="Calibri"/>
              <a:cs typeface="Calibri"/>
            </a:endParaRPr>
          </a:p>
          <a:p>
            <a:endParaRPr lang="ro-RO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BF39149-67C1-4DD8-8EA9-49330009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ALU 16-biti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ED919D4-6835-E7F1-16A9-A466C789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sz="2000" dirty="0">
                <a:latin typeface="Times New Roman"/>
                <a:cs typeface="Times New Roman"/>
              </a:rPr>
              <a:t>Am efectuat următoarele operații:</a:t>
            </a:r>
            <a:endParaRPr lang="ro-RO" sz="2000" dirty="0"/>
          </a:p>
          <a:p>
            <a:r>
              <a:rPr lang="ro-RO" sz="2000" dirty="0">
                <a:latin typeface="Times New Roman"/>
                <a:cs typeface="Times New Roman"/>
              </a:rPr>
              <a:t>- Adunare</a:t>
            </a:r>
          </a:p>
          <a:p>
            <a:r>
              <a:rPr lang="ro-RO" sz="2000" dirty="0">
                <a:latin typeface="Times New Roman"/>
                <a:cs typeface="Times New Roman"/>
              </a:rPr>
              <a:t>- Scădere</a:t>
            </a:r>
          </a:p>
          <a:p>
            <a:r>
              <a:rPr lang="ro-RO" sz="2000" dirty="0">
                <a:latin typeface="Times New Roman"/>
                <a:cs typeface="Times New Roman"/>
              </a:rPr>
              <a:t>- Înmulțire</a:t>
            </a:r>
          </a:p>
          <a:p>
            <a:r>
              <a:rPr lang="ro-RO" sz="2000" dirty="0">
                <a:latin typeface="Times New Roman"/>
                <a:cs typeface="Times New Roman"/>
              </a:rPr>
              <a:t>- Împărțire</a:t>
            </a:r>
          </a:p>
          <a:p>
            <a:r>
              <a:rPr lang="ro-RO" sz="2000" dirty="0">
                <a:latin typeface="Times New Roman"/>
                <a:cs typeface="Times New Roman"/>
              </a:rPr>
              <a:t>- </a:t>
            </a:r>
            <a:r>
              <a:rPr lang="ro-RO" sz="2000" dirty="0" err="1">
                <a:latin typeface="Times New Roman"/>
                <a:cs typeface="Times New Roman"/>
              </a:rPr>
              <a:t>Shiftare</a:t>
            </a:r>
            <a:r>
              <a:rPr lang="ro-RO" sz="2000" dirty="0">
                <a:latin typeface="Times New Roman"/>
                <a:cs typeface="Times New Roman"/>
              </a:rPr>
              <a:t> la stânga</a:t>
            </a:r>
          </a:p>
          <a:p>
            <a:r>
              <a:rPr lang="ro-RO" sz="2000" dirty="0">
                <a:latin typeface="Times New Roman"/>
                <a:cs typeface="Times New Roman"/>
              </a:rPr>
              <a:t>- </a:t>
            </a:r>
            <a:r>
              <a:rPr lang="ro-RO" sz="2000" dirty="0" err="1">
                <a:latin typeface="Times New Roman"/>
                <a:cs typeface="Times New Roman"/>
              </a:rPr>
              <a:t>Shiftare</a:t>
            </a:r>
            <a:r>
              <a:rPr lang="ro-RO" sz="2000" dirty="0">
                <a:latin typeface="Times New Roman"/>
                <a:cs typeface="Times New Roman"/>
              </a:rPr>
              <a:t> la dreapta</a:t>
            </a:r>
          </a:p>
          <a:p>
            <a:endParaRPr lang="ro-RO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E288E007-F570-B219-F565-9045D767B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z="1900" dirty="0">
                <a:latin typeface="Times New Roman"/>
                <a:cs typeface="Times New Roman"/>
              </a:rPr>
              <a:t>- XOR</a:t>
            </a:r>
            <a:endParaRPr lang="en-US" sz="1900" dirty="0">
              <a:latin typeface="Times New Roman"/>
              <a:cs typeface="Times New Roman"/>
            </a:endParaRPr>
          </a:p>
          <a:p>
            <a:r>
              <a:rPr lang="ro-RO" sz="1900" dirty="0">
                <a:latin typeface="Times New Roman"/>
                <a:cs typeface="Times New Roman"/>
              </a:rPr>
              <a:t>- XNOR</a:t>
            </a:r>
            <a:endParaRPr lang="en-US" sz="1900" dirty="0">
              <a:latin typeface="Times New Roman"/>
              <a:cs typeface="Times New Roman"/>
            </a:endParaRPr>
          </a:p>
          <a:p>
            <a:r>
              <a:rPr lang="ro-RO" sz="1900" dirty="0">
                <a:latin typeface="Times New Roman"/>
                <a:cs typeface="Times New Roman"/>
              </a:rPr>
              <a:t>- NOT</a:t>
            </a:r>
            <a:endParaRPr lang="en-US" sz="1900" dirty="0">
              <a:latin typeface="Times New Roman"/>
              <a:cs typeface="Times New Roman"/>
            </a:endParaRPr>
          </a:p>
          <a:p>
            <a:r>
              <a:rPr lang="ro-RO" sz="1900" dirty="0">
                <a:latin typeface="Times New Roman"/>
                <a:cs typeface="Times New Roman"/>
              </a:rPr>
              <a:t>- AND</a:t>
            </a:r>
            <a:endParaRPr lang="en-US" sz="1900" dirty="0">
              <a:latin typeface="Times New Roman"/>
              <a:cs typeface="Times New Roman"/>
            </a:endParaRPr>
          </a:p>
          <a:p>
            <a:r>
              <a:rPr lang="ro-RO" sz="1900" dirty="0">
                <a:latin typeface="Times New Roman"/>
                <a:cs typeface="Times New Roman"/>
              </a:rPr>
              <a:t>- OR</a:t>
            </a:r>
            <a:endParaRPr lang="en-US" sz="1900" dirty="0">
              <a:latin typeface="Times New Roman"/>
              <a:cs typeface="Times New Roman"/>
            </a:endParaRPr>
          </a:p>
          <a:p>
            <a:r>
              <a:rPr lang="ro-RO" sz="1900" dirty="0">
                <a:latin typeface="Times New Roman"/>
                <a:cs typeface="Times New Roman"/>
              </a:rPr>
              <a:t>- Înmulțire </a:t>
            </a:r>
            <a:r>
              <a:rPr lang="ro-RO" sz="1900" dirty="0" err="1">
                <a:latin typeface="Times New Roman"/>
                <a:cs typeface="Times New Roman"/>
              </a:rPr>
              <a:t>Booth</a:t>
            </a:r>
            <a:r>
              <a:rPr lang="ro-RO" sz="1900" dirty="0">
                <a:latin typeface="Times New Roman"/>
                <a:cs typeface="Times New Roman"/>
              </a:rPr>
              <a:t> Radix 4</a:t>
            </a:r>
            <a:endParaRPr lang="en-US" sz="1900" dirty="0">
              <a:latin typeface="Times New Roman"/>
              <a:cs typeface="Times New Roman"/>
            </a:endParaRPr>
          </a:p>
          <a:p>
            <a:r>
              <a:rPr lang="ro-RO" sz="1900" dirty="0">
                <a:latin typeface="Times New Roman"/>
                <a:cs typeface="Times New Roman"/>
              </a:rPr>
              <a:t>- Împărțire Non-</a:t>
            </a:r>
            <a:r>
              <a:rPr lang="ro-RO" sz="1900" dirty="0" err="1">
                <a:latin typeface="Times New Roman"/>
                <a:cs typeface="Times New Roman"/>
              </a:rPr>
              <a:t>Restoring</a:t>
            </a:r>
            <a:endParaRPr lang="en-US" sz="1900" dirty="0" err="1">
              <a:latin typeface="Times New Roman"/>
              <a:cs typeface="Times New Roman"/>
            </a:endParaRPr>
          </a:p>
          <a:p>
            <a:endParaRPr lang="ro-RO" sz="1900">
              <a:latin typeface="Times New Roman"/>
              <a:cs typeface="Times New Roman"/>
            </a:endParaRPr>
          </a:p>
          <a:p>
            <a:r>
              <a:rPr lang="ro-RO" sz="1900" dirty="0">
                <a:latin typeface="Times New Roman"/>
                <a:cs typeface="Times New Roman"/>
              </a:rPr>
              <a:t>Fiecare operație este implementată ca un modul separat în cadrul proiectului.</a:t>
            </a:r>
            <a:endParaRPr lang="en-US" sz="1900" dirty="0">
              <a:latin typeface="Times New Roman"/>
              <a:cs typeface="Times New Roman"/>
            </a:endParaRPr>
          </a:p>
          <a:p>
            <a:endParaRPr lang="ro-RO" sz="1900"/>
          </a:p>
        </p:txBody>
      </p:sp>
    </p:spTree>
    <p:extLst>
      <p:ext uri="{BB962C8B-B14F-4D97-AF65-F5344CB8AC3E}">
        <p14:creationId xmlns:p14="http://schemas.microsoft.com/office/powerpoint/2010/main" val="286871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0C988C-FAAD-4B22-8BA7-6B5DEFD8D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11703D6-3D78-374A-59B4-A6467ADB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FullAdder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4BF2CC-D1AC-45DC-C309-2EBFA52B8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239" y="1709878"/>
            <a:ext cx="51141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Modulul</a:t>
            </a:r>
            <a:r>
              <a:rPr lang="en-US" sz="1800" dirty="0"/>
              <a:t> </a:t>
            </a:r>
            <a:r>
              <a:rPr lang="en-US" sz="1800" dirty="0" err="1"/>
              <a:t>FullAdder</a:t>
            </a:r>
            <a:r>
              <a:rPr lang="en-US" sz="1800" dirty="0"/>
              <a:t>: </a:t>
            </a:r>
            <a:r>
              <a:rPr lang="en-US" sz="1800" dirty="0" err="1"/>
              <a:t>Acesta</a:t>
            </a:r>
            <a:r>
              <a:rPr lang="en-US" sz="1800" dirty="0"/>
              <a:t> </a:t>
            </a:r>
            <a:r>
              <a:rPr lang="en-US" sz="1800" dirty="0" err="1"/>
              <a:t>primește</a:t>
            </a:r>
            <a:r>
              <a:rPr lang="en-US" sz="1800" dirty="0"/>
              <a:t> </a:t>
            </a:r>
            <a:r>
              <a:rPr lang="en-US" sz="1800" dirty="0" err="1"/>
              <a:t>trei</a:t>
            </a:r>
            <a:r>
              <a:rPr lang="en-US" sz="1800" dirty="0"/>
              <a:t> </a:t>
            </a:r>
            <a:r>
              <a:rPr lang="en-US" sz="1800" dirty="0" err="1"/>
              <a:t>intrări</a:t>
            </a:r>
            <a:r>
              <a:rPr lang="en-US" sz="1800" dirty="0"/>
              <a:t> 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furnizează</a:t>
            </a:r>
            <a:r>
              <a:rPr lang="en-US" sz="1800" dirty="0"/>
              <a:t> </a:t>
            </a:r>
            <a:r>
              <a:rPr lang="en-US" sz="1800" dirty="0" err="1"/>
              <a:t>două</a:t>
            </a:r>
            <a:r>
              <a:rPr lang="en-US" sz="1800" dirty="0"/>
              <a:t> </a:t>
            </a:r>
            <a:r>
              <a:rPr lang="en-US" sz="1800" dirty="0" err="1"/>
              <a:t>ieșiri</a:t>
            </a:r>
            <a:r>
              <a:rPr lang="en-US" sz="1800" dirty="0"/>
              <a:t>. Sum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calculat</a:t>
            </a:r>
            <a:r>
              <a:rPr lang="en-US" sz="1800" dirty="0"/>
              <a:t> ca XOR </a:t>
            </a:r>
            <a:r>
              <a:rPr lang="en-US" sz="1800" dirty="0" err="1"/>
              <a:t>între</a:t>
            </a:r>
            <a:r>
              <a:rPr lang="en-US" sz="1800" dirty="0"/>
              <a:t> A, B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transportul</a:t>
            </a:r>
            <a:r>
              <a:rPr lang="en-US" sz="1800" dirty="0"/>
              <a:t> de </a:t>
            </a:r>
            <a:r>
              <a:rPr lang="en-US" sz="1800" dirty="0" err="1"/>
              <a:t>intrare</a:t>
            </a:r>
            <a:r>
              <a:rPr lang="en-US" sz="1800" dirty="0"/>
              <a:t> Cin. Cout </a:t>
            </a:r>
            <a:r>
              <a:rPr lang="en-US" sz="1800" dirty="0" err="1"/>
              <a:t>reprezintă</a:t>
            </a:r>
            <a:r>
              <a:rPr lang="en-US" sz="1800" dirty="0"/>
              <a:t> </a:t>
            </a:r>
            <a:r>
              <a:rPr lang="en-US" sz="1800" dirty="0" err="1"/>
              <a:t>transportul</a:t>
            </a:r>
            <a:r>
              <a:rPr lang="en-US" sz="1800" dirty="0"/>
              <a:t> de </a:t>
            </a:r>
            <a:r>
              <a:rPr lang="en-US" sz="1800" dirty="0" err="1"/>
              <a:t>ieșire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calculat</a:t>
            </a:r>
            <a:r>
              <a:rPr lang="en-US" sz="1800" dirty="0"/>
              <a:t> ca un OR.</a:t>
            </a:r>
          </a:p>
          <a:p>
            <a:r>
              <a:rPr lang="en-US" sz="1800" dirty="0" err="1"/>
              <a:t>Modulul</a:t>
            </a:r>
            <a:r>
              <a:rPr lang="en-US" sz="1800" dirty="0"/>
              <a:t> ADD: </a:t>
            </a:r>
            <a:r>
              <a:rPr lang="en-US" sz="1800" dirty="0" err="1"/>
              <a:t>Acesta</a:t>
            </a:r>
            <a:r>
              <a:rPr lang="en-US" sz="1800" dirty="0"/>
              <a:t> </a:t>
            </a:r>
            <a:r>
              <a:rPr lang="en-US" sz="1800" dirty="0" err="1"/>
              <a:t>primește</a:t>
            </a:r>
            <a:r>
              <a:rPr lang="en-US" sz="1800" dirty="0"/>
              <a:t> </a:t>
            </a:r>
            <a:r>
              <a:rPr lang="en-US" sz="1800" dirty="0" err="1"/>
              <a:t>două</a:t>
            </a:r>
            <a:r>
              <a:rPr lang="en-US" sz="1800" dirty="0"/>
              <a:t> </a:t>
            </a:r>
            <a:r>
              <a:rPr lang="en-US" sz="1800" dirty="0" err="1"/>
              <a:t>intrări</a:t>
            </a:r>
            <a:r>
              <a:rPr lang="en-US" sz="1800" dirty="0"/>
              <a:t> pe 16 </a:t>
            </a:r>
            <a:r>
              <a:rPr lang="en-US" sz="1800" dirty="0" err="1"/>
              <a:t>biți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furnizează</a:t>
            </a:r>
            <a:r>
              <a:rPr lang="en-US" sz="1800" dirty="0"/>
              <a:t> o </a:t>
            </a:r>
            <a:r>
              <a:rPr lang="en-US" sz="1800" dirty="0" err="1"/>
              <a:t>ieșire</a:t>
            </a:r>
            <a:r>
              <a:rPr lang="en-US" sz="1800" dirty="0"/>
              <a:t> pe 17 </a:t>
            </a:r>
            <a:r>
              <a:rPr lang="en-US" sz="1800" dirty="0" err="1"/>
              <a:t>biți</a:t>
            </a:r>
            <a:r>
              <a:rPr lang="en-US" sz="1800" dirty="0"/>
              <a:t>. Si </a:t>
            </a:r>
            <a:r>
              <a:rPr lang="en-US" sz="1800" dirty="0" err="1"/>
              <a:t>utilizeaza</a:t>
            </a:r>
            <a:r>
              <a:rPr lang="en-US" sz="1800" dirty="0"/>
              <a:t> un vector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gestiona</a:t>
            </a:r>
            <a:r>
              <a:rPr lang="en-US" sz="1800" dirty="0"/>
              <a:t> carry-</a:t>
            </a:r>
            <a:r>
              <a:rPr lang="en-US" sz="1800" dirty="0" err="1"/>
              <a:t>ul</a:t>
            </a:r>
            <a:r>
              <a:rPr lang="en-US" sz="1800" dirty="0"/>
              <a:t>.  Se </a:t>
            </a:r>
            <a:r>
              <a:rPr lang="en-US" sz="1800" dirty="0" err="1"/>
              <a:t>apelează</a:t>
            </a:r>
            <a:r>
              <a:rPr lang="en-US" sz="1800" dirty="0"/>
              <a:t> </a:t>
            </a:r>
            <a:r>
              <a:rPr lang="en-US" sz="1800" dirty="0" err="1"/>
              <a:t>modulul</a:t>
            </a:r>
            <a:r>
              <a:rPr lang="en-US" sz="1800" dirty="0"/>
              <a:t> </a:t>
            </a:r>
            <a:r>
              <a:rPr lang="en-US" sz="1800" dirty="0" err="1"/>
              <a:t>full_add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efectua</a:t>
            </a:r>
            <a:r>
              <a:rPr lang="en-US" sz="1800" dirty="0"/>
              <a:t> </a:t>
            </a:r>
            <a:r>
              <a:rPr lang="en-US" sz="1800" dirty="0" err="1"/>
              <a:t>adunarea</a:t>
            </a:r>
            <a:r>
              <a:rPr lang="en-US" sz="1800" dirty="0"/>
              <a:t> pe un </a:t>
            </a:r>
            <a:r>
              <a:rPr lang="en-US" sz="1800" dirty="0" err="1"/>
              <a:t>singur</a:t>
            </a:r>
            <a:r>
              <a:rPr lang="en-US" sz="1800" dirty="0"/>
              <a:t> bit. Se </a:t>
            </a:r>
            <a:r>
              <a:rPr lang="en-US" sz="1800" dirty="0" err="1"/>
              <a:t>stabilește</a:t>
            </a:r>
            <a:r>
              <a:rPr lang="en-US" sz="1800" dirty="0"/>
              <a:t> </a:t>
            </a:r>
            <a:r>
              <a:rPr lang="en-US" sz="1800" dirty="0" err="1"/>
              <a:t>ultimul</a:t>
            </a:r>
            <a:r>
              <a:rPr lang="en-US" sz="1800" dirty="0"/>
              <a:t> bit al </a:t>
            </a:r>
            <a:r>
              <a:rPr lang="en-US" sz="1800" dirty="0" err="1"/>
              <a:t>sumei</a:t>
            </a:r>
            <a:r>
              <a:rPr lang="en-US" sz="1800" dirty="0"/>
              <a:t> (sum[16]) ca </a:t>
            </a:r>
            <a:r>
              <a:rPr lang="en-US" sz="1800" dirty="0" err="1"/>
              <a:t>fiind</a:t>
            </a:r>
            <a:r>
              <a:rPr lang="en-US" sz="1800" dirty="0"/>
              <a:t> carry-</a:t>
            </a:r>
            <a:r>
              <a:rPr lang="en-US" sz="1800" dirty="0" err="1"/>
              <a:t>ul</a:t>
            </a:r>
            <a:r>
              <a:rPr lang="en-US" sz="1800" dirty="0"/>
              <a:t>  </a:t>
            </a:r>
            <a:r>
              <a:rPr lang="en-US" sz="1800" dirty="0" err="1"/>
              <a:t>ultimului</a:t>
            </a:r>
            <a:r>
              <a:rPr lang="en-US" sz="1800" dirty="0"/>
              <a:t> bit </a:t>
            </a:r>
            <a:r>
              <a:rPr lang="en-US" sz="1800" dirty="0" err="1"/>
              <a:t>adunat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Modulul</a:t>
            </a:r>
            <a:r>
              <a:rPr lang="en-US" sz="1800" dirty="0"/>
              <a:t> </a:t>
            </a:r>
            <a:r>
              <a:rPr lang="en-US" sz="1800" dirty="0" err="1"/>
              <a:t>full_add</a:t>
            </a:r>
            <a:r>
              <a:rPr lang="en-US" sz="1800" dirty="0"/>
              <a:t>: </a:t>
            </a:r>
            <a:r>
              <a:rPr lang="en-US" sz="1800" dirty="0" err="1"/>
              <a:t>Acesta</a:t>
            </a:r>
            <a:r>
              <a:rPr lang="en-US" sz="1800" dirty="0"/>
              <a:t> </a:t>
            </a:r>
            <a:r>
              <a:rPr lang="en-US" sz="1800" dirty="0" err="1"/>
              <a:t>primește</a:t>
            </a:r>
            <a:r>
              <a:rPr lang="en-US" sz="1800" dirty="0"/>
              <a:t> </a:t>
            </a:r>
            <a:r>
              <a:rPr lang="en-US" sz="1800" dirty="0" err="1"/>
              <a:t>trei</a:t>
            </a:r>
            <a:r>
              <a:rPr lang="en-US" sz="1800" dirty="0"/>
              <a:t> </a:t>
            </a:r>
            <a:r>
              <a:rPr lang="en-US" sz="1800" dirty="0" err="1"/>
              <a:t>intrări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furnizează</a:t>
            </a:r>
            <a:r>
              <a:rPr lang="en-US" sz="1800" dirty="0"/>
              <a:t> </a:t>
            </a:r>
            <a:r>
              <a:rPr lang="en-US" sz="1800" dirty="0" err="1"/>
              <a:t>două</a:t>
            </a:r>
            <a:r>
              <a:rPr lang="en-US" sz="1800" dirty="0"/>
              <a:t> </a:t>
            </a:r>
            <a:r>
              <a:rPr lang="en-US" sz="1800" dirty="0" err="1"/>
              <a:t>ieșiri</a:t>
            </a:r>
            <a:r>
              <a:rPr lang="en-US" sz="1800" dirty="0"/>
              <a:t>. Sum </a:t>
            </a:r>
            <a:r>
              <a:rPr lang="en-US" sz="1800" dirty="0" err="1"/>
              <a:t>reprezintă</a:t>
            </a:r>
            <a:r>
              <a:rPr lang="en-US" sz="1800" dirty="0"/>
              <a:t> </a:t>
            </a:r>
            <a:r>
              <a:rPr lang="en-US" sz="1800" dirty="0" err="1"/>
              <a:t>suma</a:t>
            </a:r>
            <a:r>
              <a:rPr lang="en-US" sz="1800" dirty="0"/>
              <a:t> </a:t>
            </a:r>
            <a:r>
              <a:rPr lang="en-US" sz="1800" dirty="0" err="1"/>
              <a:t>binară</a:t>
            </a:r>
            <a:r>
              <a:rPr lang="en-US" sz="1800" dirty="0"/>
              <a:t> a </a:t>
            </a:r>
            <a:r>
              <a:rPr lang="en-US" sz="1800" dirty="0" err="1"/>
              <a:t>celor</a:t>
            </a:r>
            <a:r>
              <a:rPr lang="en-US" sz="1800" dirty="0"/>
              <a:t> </a:t>
            </a:r>
            <a:r>
              <a:rPr lang="en-US" sz="1800" dirty="0" err="1"/>
              <a:t>trei</a:t>
            </a:r>
            <a:r>
              <a:rPr lang="en-US" sz="1800" dirty="0"/>
              <a:t> </a:t>
            </a:r>
            <a:r>
              <a:rPr lang="en-US" sz="1800" dirty="0" err="1"/>
              <a:t>intrări</a:t>
            </a:r>
            <a:r>
              <a:rPr lang="en-US" sz="1800" dirty="0"/>
              <a:t>, </a:t>
            </a:r>
            <a:r>
              <a:rPr lang="en-US" sz="1800" dirty="0" err="1"/>
              <a:t>calculată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XOR. 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2635" y="2507215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32189" flipV="1">
            <a:off x="7537061" y="1878543"/>
            <a:ext cx="4592562" cy="45925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ubstituent conținut 4" descr="O imagine care conține text, captură de ecran&#10;&#10;Descriere generată automat">
            <a:extLst>
              <a:ext uri="{FF2B5EF4-FFF2-40B4-BE49-F238E27FC236}">
                <a16:creationId xmlns:a16="http://schemas.microsoft.com/office/drawing/2014/main" id="{6FB0088F-B97E-816C-1648-D1825435E6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05274" y="726624"/>
            <a:ext cx="4220819" cy="5396183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6" name="Imagine 5" descr="O imagine care conține text, captură de ecran, Font, Grafică&#10;&#10;Descriere generată automat">
            <a:extLst>
              <a:ext uri="{FF2B5EF4-FFF2-40B4-BE49-F238E27FC236}">
                <a16:creationId xmlns:a16="http://schemas.microsoft.com/office/drawing/2014/main" id="{3CB53DDB-A0F7-C52F-5725-EDA1DBBD8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952" y="252853"/>
            <a:ext cx="3334431" cy="2360173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774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text, captură de ecran, Font&#10;&#10;Descriere generată automat">
            <a:extLst>
              <a:ext uri="{FF2B5EF4-FFF2-40B4-BE49-F238E27FC236}">
                <a16:creationId xmlns:a16="http://schemas.microsoft.com/office/drawing/2014/main" id="{97D4F4E6-43EE-0A56-FAC1-24CC1A31B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3182" y="1288971"/>
            <a:ext cx="4777381" cy="411031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0BD2B57-89B4-8E60-DD5C-B14DCB19B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2739" y="1713949"/>
            <a:ext cx="5777823" cy="422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SUB</a:t>
            </a:r>
            <a:r>
              <a:rPr lang="en-US" dirty="0">
                <a:latin typeface="Times New Roman"/>
                <a:cs typeface="Times New Roman"/>
              </a:rPr>
              <a:t>: </a:t>
            </a:r>
            <a:endParaRPr lang="ro-RO" dirty="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latin typeface="Times New Roman"/>
                <a:cs typeface="Times New Roman"/>
              </a:rPr>
              <a:t>Efectuează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scăderea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err="1">
                <a:latin typeface="Times New Roman"/>
                <a:cs typeface="Times New Roman"/>
              </a:rPr>
              <a:t>două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numere</a:t>
            </a:r>
            <a:r>
              <a:rPr lang="en-US" dirty="0">
                <a:latin typeface="Times New Roman"/>
                <a:cs typeface="Times New Roman"/>
              </a:rPr>
              <a:t> pe 16 </a:t>
            </a:r>
            <a:r>
              <a:rPr lang="en-US" err="1">
                <a:latin typeface="Times New Roman"/>
                <a:cs typeface="Times New Roman"/>
              </a:rPr>
              <a:t>biți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err="1">
                <a:latin typeface="Times New Roman"/>
                <a:cs typeface="Times New Roman"/>
              </a:rPr>
              <a:t>adunând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primului</a:t>
            </a:r>
            <a:r>
              <a:rPr lang="en-US" dirty="0">
                <a:latin typeface="Times New Roman"/>
                <a:cs typeface="Times New Roman"/>
              </a:rPr>
              <a:t> operand, </a:t>
            </a:r>
            <a:r>
              <a:rPr lang="en-US" err="1">
                <a:latin typeface="Times New Roman"/>
                <a:cs typeface="Times New Roman"/>
              </a:rPr>
              <a:t>negatul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celui</a:t>
            </a:r>
            <a:r>
              <a:rPr lang="en-US" dirty="0">
                <a:latin typeface="Times New Roman"/>
                <a:cs typeface="Times New Roman"/>
              </a:rPr>
              <a:t> de al </a:t>
            </a:r>
            <a:r>
              <a:rPr lang="en-US" err="1">
                <a:latin typeface="Times New Roman"/>
                <a:cs typeface="Times New Roman"/>
              </a:rPr>
              <a:t>doilea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MUL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err="1">
                <a:latin typeface="Times New Roman"/>
                <a:cs typeface="Times New Roman"/>
              </a:rPr>
              <a:t>Efectuează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înmulțirea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err="1">
                <a:latin typeface="Times New Roman"/>
                <a:cs typeface="Times New Roman"/>
              </a:rPr>
              <a:t>două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numere</a:t>
            </a:r>
            <a:r>
              <a:rPr lang="en-US" dirty="0">
                <a:latin typeface="Times New Roman"/>
                <a:cs typeface="Times New Roman"/>
              </a:rPr>
              <a:t> pe 16 </a:t>
            </a:r>
            <a:r>
              <a:rPr lang="en-US" err="1">
                <a:latin typeface="Times New Roman"/>
                <a:cs typeface="Times New Roman"/>
              </a:rPr>
              <a:t>biți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3684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447AA36-DBAD-40AF-8142-DAD6D549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43" y="165903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 err="1">
                <a:solidFill>
                  <a:srgbClr val="1F1F1F"/>
                </a:solidFill>
                <a:latin typeface="Times New Roman"/>
                <a:cs typeface="Times New Roman"/>
              </a:rPr>
              <a:t>Modulul</a:t>
            </a:r>
            <a:r>
              <a:rPr lang="en-US" sz="2000" b="1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err="1">
                <a:solidFill>
                  <a:srgbClr val="1F1F1F"/>
                </a:solidFill>
                <a:latin typeface="Times New Roman"/>
                <a:cs typeface="Times New Roman"/>
              </a:rPr>
              <a:t>partialproduct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7044717-CFB0-4DC9-186B-5F2419A6C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7604" y="1055925"/>
            <a:ext cx="4160614" cy="54973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Preia</a:t>
            </a:r>
            <a:r>
              <a:rPr lang="en-US" sz="1600" dirty="0">
                <a:latin typeface="Times New Roman"/>
                <a:cs typeface="Times New Roman"/>
              </a:rPr>
              <a:t> un </a:t>
            </a:r>
            <a:r>
              <a:rPr lang="en-US" sz="1600" dirty="0" err="1">
                <a:latin typeface="Times New Roman"/>
                <a:cs typeface="Times New Roman"/>
              </a:rPr>
              <a:t>număr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întreg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semnat</a:t>
            </a:r>
            <a:r>
              <a:rPr lang="en-US" sz="1600" dirty="0">
                <a:latin typeface="Times New Roman"/>
                <a:cs typeface="Times New Roman"/>
              </a:rPr>
              <a:t> de 16 </a:t>
            </a:r>
            <a:r>
              <a:rPr lang="en-US" sz="1600" dirty="0" err="1">
                <a:latin typeface="Times New Roman"/>
                <a:cs typeface="Times New Roman"/>
              </a:rPr>
              <a:t>biți</a:t>
            </a:r>
            <a:r>
              <a:rPr lang="en-US" sz="1600" dirty="0">
                <a:latin typeface="Times New Roman"/>
                <a:cs typeface="Times New Roman"/>
              </a:rPr>
              <a:t> input1 </a:t>
            </a:r>
            <a:r>
              <a:rPr lang="en-US" sz="1600" dirty="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o </a:t>
            </a:r>
            <a:r>
              <a:rPr lang="en-US" sz="1600" dirty="0" err="1">
                <a:latin typeface="Times New Roman"/>
                <a:cs typeface="Times New Roman"/>
              </a:rPr>
              <a:t>valoare</a:t>
            </a:r>
            <a:r>
              <a:rPr lang="en-US" sz="1600" dirty="0">
                <a:latin typeface="Times New Roman"/>
                <a:cs typeface="Times New Roman"/>
              </a:rPr>
              <a:t> segment de 3 </a:t>
            </a:r>
            <a:r>
              <a:rPr lang="en-US" sz="1600" dirty="0" err="1">
                <a:latin typeface="Times New Roman"/>
                <a:cs typeface="Times New Roman"/>
              </a:rPr>
              <a:t>biți</a:t>
            </a:r>
            <a:r>
              <a:rPr lang="en-US" sz="1600" dirty="0">
                <a:latin typeface="Times New Roman"/>
                <a:cs typeface="Times New Roman"/>
              </a:rPr>
              <a:t> segment ca </a:t>
            </a:r>
            <a:r>
              <a:rPr lang="en-US" sz="1600" dirty="0" err="1">
                <a:latin typeface="Times New Roman"/>
                <a:cs typeface="Times New Roman"/>
              </a:rPr>
              <a:t>intrări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  <a:p>
            <a:r>
              <a:rPr lang="en-US" sz="1600" dirty="0" err="1">
                <a:latin typeface="Times New Roman"/>
                <a:cs typeface="Times New Roman"/>
              </a:rPr>
              <a:t>Calculează</a:t>
            </a:r>
            <a:r>
              <a:rPr lang="en-US" sz="1600" dirty="0">
                <a:latin typeface="Times New Roman"/>
                <a:cs typeface="Times New Roman"/>
              </a:rPr>
              <a:t> un </a:t>
            </a:r>
            <a:r>
              <a:rPr lang="en-US" sz="1600" dirty="0" err="1">
                <a:latin typeface="Times New Roman"/>
                <a:cs typeface="Times New Roman"/>
              </a:rPr>
              <a:t>produs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parțial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bazat</a:t>
            </a:r>
            <a:r>
              <a:rPr lang="en-US" sz="1600" dirty="0">
                <a:latin typeface="Times New Roman"/>
                <a:cs typeface="Times New Roman"/>
              </a:rPr>
              <a:t> pe </a:t>
            </a:r>
            <a:r>
              <a:rPr lang="en-US" sz="1600" dirty="0" err="1">
                <a:latin typeface="Times New Roman"/>
                <a:cs typeface="Times New Roman"/>
              </a:rPr>
              <a:t>valoarea</a:t>
            </a:r>
            <a:r>
              <a:rPr lang="en-US" sz="1600" dirty="0">
                <a:latin typeface="Times New Roman"/>
                <a:cs typeface="Times New Roman"/>
              </a:rPr>
              <a:t> segment </a:t>
            </a:r>
            <a:r>
              <a:rPr lang="en-US" sz="1600" dirty="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îl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atribuie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ieșirii</a:t>
            </a:r>
            <a:r>
              <a:rPr lang="en-US" sz="1600" dirty="0">
                <a:latin typeface="Times New Roman"/>
                <a:cs typeface="Times New Roman"/>
              </a:rPr>
              <a:t> output1 pe 32 </a:t>
            </a:r>
            <a:r>
              <a:rPr lang="en-US" sz="1600" dirty="0" err="1">
                <a:latin typeface="Times New Roman"/>
                <a:cs typeface="Times New Roman"/>
              </a:rPr>
              <a:t>biți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  <a:p>
            <a:r>
              <a:rPr lang="en-US" sz="1600" err="1">
                <a:latin typeface="Times New Roman"/>
                <a:cs typeface="Times New Roman"/>
              </a:rPr>
              <a:t>Cinci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valori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diferite</a:t>
            </a:r>
            <a:r>
              <a:rPr lang="en-US" sz="1600" dirty="0">
                <a:latin typeface="Times New Roman"/>
                <a:cs typeface="Times New Roman"/>
              </a:rPr>
              <a:t> de segment:</a:t>
            </a:r>
          </a:p>
          <a:p>
            <a:pPr lvl="1"/>
            <a:r>
              <a:rPr lang="en-US" sz="1600" dirty="0">
                <a:latin typeface="Times New Roman"/>
                <a:cs typeface="Times New Roman"/>
              </a:rPr>
              <a:t>3'b000: </a:t>
            </a:r>
            <a:r>
              <a:rPr lang="en-US" sz="1600" dirty="0" err="1">
                <a:latin typeface="Times New Roman"/>
                <a:cs typeface="Times New Roman"/>
              </a:rPr>
              <a:t>Setează</a:t>
            </a:r>
            <a:r>
              <a:rPr lang="en-US" sz="1600" dirty="0">
                <a:latin typeface="Times New Roman"/>
                <a:cs typeface="Times New Roman"/>
              </a:rPr>
              <a:t> output1 la zero (</a:t>
            </a:r>
            <a:r>
              <a:rPr lang="en-US" sz="1600" dirty="0" err="1">
                <a:latin typeface="Times New Roman"/>
                <a:cs typeface="Times New Roman"/>
              </a:rPr>
              <a:t>practic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multiplicând</a:t>
            </a:r>
            <a:r>
              <a:rPr lang="en-US" sz="1600" dirty="0">
                <a:latin typeface="Times New Roman"/>
                <a:cs typeface="Times New Roman"/>
              </a:rPr>
              <a:t> cu 0).</a:t>
            </a:r>
          </a:p>
          <a:p>
            <a:pPr lvl="1"/>
            <a:r>
              <a:rPr lang="en-US" sz="1600" dirty="0">
                <a:latin typeface="Times New Roman"/>
                <a:cs typeface="Times New Roman"/>
              </a:rPr>
              <a:t>3'b001 </a:t>
            </a:r>
            <a:r>
              <a:rPr lang="en-US" sz="1600" dirty="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 3'b010: </a:t>
            </a:r>
            <a:r>
              <a:rPr lang="en-US" sz="1600" dirty="0" err="1">
                <a:latin typeface="Times New Roman"/>
                <a:cs typeface="Times New Roman"/>
              </a:rPr>
              <a:t>multiplicare</a:t>
            </a:r>
            <a:r>
              <a:rPr lang="en-US" sz="1600" dirty="0">
                <a:latin typeface="Times New Roman"/>
                <a:cs typeface="Times New Roman"/>
              </a:rPr>
              <a:t> cu 1 </a:t>
            </a:r>
          </a:p>
          <a:p>
            <a:pPr lvl="1"/>
            <a:r>
              <a:rPr lang="en-US" sz="1600" dirty="0">
                <a:latin typeface="Times New Roman"/>
                <a:cs typeface="Times New Roman"/>
              </a:rPr>
              <a:t>3'b011: </a:t>
            </a:r>
            <a:r>
              <a:rPr lang="en-US" sz="1600" dirty="0" err="1">
                <a:latin typeface="Times New Roman"/>
                <a:cs typeface="Times New Roman"/>
              </a:rPr>
              <a:t>Deplasează</a:t>
            </a:r>
            <a:r>
              <a:rPr lang="en-US" sz="1600" dirty="0">
                <a:latin typeface="Times New Roman"/>
                <a:cs typeface="Times New Roman"/>
              </a:rPr>
              <a:t> input1 la </a:t>
            </a:r>
            <a:r>
              <a:rPr lang="en-US" sz="1600" dirty="0" err="1">
                <a:latin typeface="Times New Roman"/>
                <a:cs typeface="Times New Roman"/>
              </a:rPr>
              <a:t>stânga</a:t>
            </a:r>
            <a:r>
              <a:rPr lang="en-US" sz="1600" dirty="0">
                <a:latin typeface="Times New Roman"/>
                <a:cs typeface="Times New Roman"/>
              </a:rPr>
              <a:t> cu un bit (</a:t>
            </a:r>
            <a:r>
              <a:rPr lang="en-US" sz="1600" dirty="0" err="1">
                <a:latin typeface="Times New Roman"/>
                <a:cs typeface="Times New Roman"/>
              </a:rPr>
              <a:t>multiplicare</a:t>
            </a:r>
            <a:r>
              <a:rPr lang="en-US" sz="1600" dirty="0">
                <a:latin typeface="Times New Roman"/>
                <a:cs typeface="Times New Roman"/>
              </a:rPr>
              <a:t> cu 2).</a:t>
            </a:r>
          </a:p>
          <a:p>
            <a:pPr lvl="1"/>
            <a:r>
              <a:rPr lang="en-US" sz="1600" dirty="0">
                <a:latin typeface="Times New Roman"/>
                <a:cs typeface="Times New Roman"/>
              </a:rPr>
              <a:t>3'b100 :  Neaga input1, </a:t>
            </a:r>
            <a:r>
              <a:rPr lang="en-US" sz="1600" dirty="0" err="1">
                <a:latin typeface="Times New Roman"/>
                <a:cs typeface="Times New Roman"/>
              </a:rPr>
              <a:t>aduna</a:t>
            </a:r>
            <a:r>
              <a:rPr lang="en-US" sz="1600" dirty="0">
                <a:latin typeface="Times New Roman"/>
                <a:cs typeface="Times New Roman"/>
              </a:rPr>
              <a:t> 1 </a:t>
            </a:r>
            <a:r>
              <a:rPr lang="en-US" sz="1600" dirty="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shifteaza</a:t>
            </a:r>
            <a:r>
              <a:rPr lang="en-US" sz="1600" dirty="0">
                <a:latin typeface="Times New Roman"/>
                <a:cs typeface="Times New Roman"/>
              </a:rPr>
              <a:t> la </a:t>
            </a:r>
            <a:r>
              <a:rPr lang="en-US" sz="1600" dirty="0" err="1">
                <a:latin typeface="Times New Roman"/>
                <a:cs typeface="Times New Roman"/>
              </a:rPr>
              <a:t>stanga</a:t>
            </a:r>
            <a:r>
              <a:rPr lang="en-US" sz="1600" dirty="0">
                <a:latin typeface="Times New Roman"/>
                <a:cs typeface="Times New Roman"/>
              </a:rPr>
              <a:t> cu un bit( </a:t>
            </a:r>
            <a:r>
              <a:rPr lang="en-US" sz="1600" dirty="0" err="1">
                <a:latin typeface="Times New Roman"/>
                <a:cs typeface="Times New Roman"/>
              </a:rPr>
              <a:t>multiplicare</a:t>
            </a:r>
            <a:r>
              <a:rPr lang="en-US" sz="1600" dirty="0">
                <a:latin typeface="Times New Roman"/>
                <a:cs typeface="Times New Roman"/>
              </a:rPr>
              <a:t> cu –2)</a:t>
            </a:r>
          </a:p>
          <a:p>
            <a:pPr lvl="1"/>
            <a:r>
              <a:rPr lang="en-US" sz="1600" dirty="0">
                <a:latin typeface="Times New Roman"/>
                <a:cs typeface="Times New Roman"/>
              </a:rPr>
              <a:t>3'b101: </a:t>
            </a:r>
            <a:r>
              <a:rPr lang="en-US" sz="1600" dirty="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3'b110: Neaga output1 </a:t>
            </a:r>
            <a:r>
              <a:rPr lang="en-US" sz="1600" dirty="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shifteaza</a:t>
            </a:r>
            <a:r>
              <a:rPr lang="en-US" sz="1600" dirty="0">
                <a:latin typeface="Times New Roman"/>
                <a:cs typeface="Times New Roman"/>
              </a:rPr>
              <a:t> la </a:t>
            </a:r>
            <a:r>
              <a:rPr lang="en-US" sz="1600" dirty="0" err="1">
                <a:latin typeface="Times New Roman"/>
                <a:cs typeface="Times New Roman"/>
              </a:rPr>
              <a:t>stanga</a:t>
            </a:r>
            <a:r>
              <a:rPr lang="en-US" sz="1600" dirty="0">
                <a:latin typeface="Times New Roman"/>
                <a:cs typeface="Times New Roman"/>
              </a:rPr>
              <a:t> cu un bit( </a:t>
            </a:r>
            <a:r>
              <a:rPr lang="en-US" sz="1600" dirty="0" err="1">
                <a:latin typeface="Times New Roman"/>
                <a:cs typeface="Times New Roman"/>
              </a:rPr>
              <a:t>multiplicare</a:t>
            </a:r>
            <a:r>
              <a:rPr lang="en-US" sz="1600" dirty="0">
                <a:latin typeface="Times New Roman"/>
                <a:cs typeface="Times New Roman"/>
              </a:rPr>
              <a:t> cu –1)</a:t>
            </a:r>
          </a:p>
          <a:p>
            <a:pPr lvl="1"/>
            <a:r>
              <a:rPr lang="en-US" sz="1600" dirty="0">
                <a:latin typeface="Times New Roman"/>
                <a:cs typeface="Times New Roman"/>
              </a:rPr>
              <a:t>3'b111:  </a:t>
            </a:r>
            <a:r>
              <a:rPr lang="en-US" sz="1600" err="1">
                <a:latin typeface="Times New Roman"/>
                <a:cs typeface="Times New Roman"/>
              </a:rPr>
              <a:t>Setează</a:t>
            </a:r>
            <a:r>
              <a:rPr lang="en-US" sz="1600" dirty="0">
                <a:latin typeface="Times New Roman"/>
                <a:cs typeface="Times New Roman"/>
              </a:rPr>
              <a:t> output1 la zero (</a:t>
            </a:r>
            <a:r>
              <a:rPr lang="en-US" sz="1600" err="1">
                <a:latin typeface="Times New Roman"/>
                <a:cs typeface="Times New Roman"/>
              </a:rPr>
              <a:t>practic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multiplicând</a:t>
            </a:r>
            <a:r>
              <a:rPr lang="en-US" sz="1600" dirty="0">
                <a:latin typeface="Times New Roman"/>
                <a:cs typeface="Times New Roman"/>
              </a:rPr>
              <a:t> cu 0).</a:t>
            </a:r>
          </a:p>
        </p:txBody>
      </p:sp>
      <p:pic>
        <p:nvPicPr>
          <p:cNvPr id="6" name="Imagine 5" descr="O imagine care conține text, captură de ecran, Font, număr&#10;&#10;Descriere generată automat">
            <a:extLst>
              <a:ext uri="{FF2B5EF4-FFF2-40B4-BE49-F238E27FC236}">
                <a16:creationId xmlns:a16="http://schemas.microsoft.com/office/drawing/2014/main" id="{35E787E4-66BF-4494-F696-2FA927CC6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860" y="1711696"/>
            <a:ext cx="2076571" cy="2662963"/>
          </a:xfrm>
          <a:prstGeom prst="rect">
            <a:avLst/>
          </a:prstGeom>
        </p:spPr>
      </p:pic>
      <p:pic>
        <p:nvPicPr>
          <p:cNvPr id="9" name="Substituent conținut 8" descr="O imagine care conține text, captură de ecran, Font, software&#10;&#10;Descriere generată automat">
            <a:extLst>
              <a:ext uri="{FF2B5EF4-FFF2-40B4-BE49-F238E27FC236}">
                <a16:creationId xmlns:a16="http://schemas.microsoft.com/office/drawing/2014/main" id="{AEBDF1B5-0D09-84A1-79D2-CE9E9804D8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29560" y="648866"/>
            <a:ext cx="3853284" cy="5557034"/>
          </a:xfrm>
        </p:spPr>
      </p:pic>
    </p:spTree>
    <p:extLst>
      <p:ext uri="{BB962C8B-B14F-4D97-AF65-F5344CB8AC3E}">
        <p14:creationId xmlns:p14="http://schemas.microsoft.com/office/powerpoint/2010/main" val="383891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6E02780-85C5-1B2E-B87F-8D827E82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Booth Radix 4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text, captură de ecran, software&#10;&#10;Descriere generată automat">
            <a:extLst>
              <a:ext uri="{FF2B5EF4-FFF2-40B4-BE49-F238E27FC236}">
                <a16:creationId xmlns:a16="http://schemas.microsoft.com/office/drawing/2014/main" id="{5D8AF60D-5B63-6B4F-6E69-09EFE58EA6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802" y="1985822"/>
            <a:ext cx="6098824" cy="287094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A4EE5ED-984B-DEA7-628D-9D2DE54E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4759" y="1598620"/>
            <a:ext cx="5458838" cy="472302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Declară</a:t>
            </a:r>
            <a:r>
              <a:rPr lang="en-US" sz="1600" dirty="0">
                <a:latin typeface="Times New Roman"/>
                <a:cs typeface="Times New Roman"/>
              </a:rPr>
              <a:t> un array temp </a:t>
            </a:r>
            <a:r>
              <a:rPr lang="en-US" sz="1600" dirty="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dirty="0" err="1">
                <a:latin typeface="Times New Roman"/>
                <a:cs typeface="Times New Roman"/>
              </a:rPr>
              <a:t>stoca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produsele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parțiale</a:t>
            </a:r>
            <a:r>
              <a:rPr lang="en-US" sz="1600" dirty="0">
                <a:latin typeface="Times New Roman"/>
                <a:cs typeface="Times New Roman"/>
              </a:rPr>
              <a:t> (</a:t>
            </a:r>
            <a:r>
              <a:rPr lang="en-US" sz="1600" dirty="0" err="1">
                <a:latin typeface="Times New Roman"/>
                <a:cs typeface="Times New Roman"/>
              </a:rPr>
              <a:t>unul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fiecare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pereche</a:t>
            </a:r>
            <a:r>
              <a:rPr lang="en-US" sz="1600" dirty="0">
                <a:latin typeface="Times New Roman"/>
                <a:cs typeface="Times New Roman"/>
              </a:rPr>
              <a:t> de </a:t>
            </a:r>
            <a:r>
              <a:rPr lang="en-US" sz="1600" dirty="0" err="1">
                <a:latin typeface="Times New Roman"/>
                <a:cs typeface="Times New Roman"/>
              </a:rPr>
              <a:t>biți</a:t>
            </a:r>
            <a:r>
              <a:rPr lang="en-US" sz="1600" dirty="0">
                <a:latin typeface="Times New Roman"/>
                <a:cs typeface="Times New Roman"/>
              </a:rPr>
              <a:t> din B). </a:t>
            </a:r>
            <a:r>
              <a:rPr lang="en-US" sz="1600" dirty="0" err="1">
                <a:latin typeface="Times New Roman"/>
                <a:cs typeface="Times New Roman"/>
              </a:rPr>
              <a:t>Fiecare</a:t>
            </a:r>
            <a:r>
              <a:rPr lang="en-US" sz="1600" dirty="0">
                <a:latin typeface="Times New Roman"/>
                <a:cs typeface="Times New Roman"/>
              </a:rPr>
              <a:t> element are 32 de </a:t>
            </a:r>
            <a:r>
              <a:rPr lang="en-US" sz="1600" dirty="0" err="1">
                <a:latin typeface="Times New Roman"/>
                <a:cs typeface="Times New Roman"/>
              </a:rPr>
              <a:t>biți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  <a:p>
            <a:r>
              <a:rPr lang="en-US" sz="1600" err="1">
                <a:latin typeface="Times New Roman"/>
                <a:cs typeface="Times New Roman"/>
              </a:rPr>
              <a:t>Creează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patru</a:t>
            </a:r>
            <a:r>
              <a:rPr lang="en-US" sz="1600" dirty="0">
                <a:latin typeface="Times New Roman"/>
                <a:cs typeface="Times New Roman"/>
              </a:rPr>
              <a:t> module </a:t>
            </a:r>
            <a:r>
              <a:rPr lang="en-US" sz="1600" err="1">
                <a:latin typeface="Times New Roman"/>
                <a:cs typeface="Times New Roman"/>
              </a:rPr>
              <a:t>partialproduct</a:t>
            </a:r>
            <a:r>
              <a:rPr lang="en-US" sz="1600" dirty="0">
                <a:latin typeface="Times New Roman"/>
                <a:cs typeface="Times New Roman"/>
              </a:rPr>
              <a:t> (p0 </a:t>
            </a:r>
            <a:r>
              <a:rPr lang="en-US" sz="1600" err="1">
                <a:latin typeface="Times New Roman"/>
                <a:cs typeface="Times New Roman"/>
              </a:rPr>
              <a:t>până</a:t>
            </a:r>
            <a:r>
              <a:rPr lang="en-US" sz="1600" dirty="0">
                <a:latin typeface="Times New Roman"/>
                <a:cs typeface="Times New Roman"/>
              </a:rPr>
              <a:t> la p3) </a:t>
            </a:r>
            <a:r>
              <a:rPr lang="en-US" sz="1600" err="1">
                <a:latin typeface="Times New Roman"/>
                <a:cs typeface="Times New Roman"/>
              </a:rPr>
              <a:t>pentru</a:t>
            </a:r>
            <a:r>
              <a:rPr lang="en-US" sz="1600" dirty="0">
                <a:latin typeface="Times New Roman"/>
                <a:cs typeface="Times New Roman"/>
              </a:rPr>
              <a:t> a </a:t>
            </a:r>
            <a:r>
              <a:rPr lang="en-US" sz="1600" err="1">
                <a:latin typeface="Times New Roman"/>
                <a:cs typeface="Times New Roman"/>
              </a:rPr>
              <a:t>calcula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produsele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parțiale</a:t>
            </a:r>
            <a:r>
              <a:rPr lang="en-US" sz="1600" dirty="0">
                <a:latin typeface="Times New Roman"/>
                <a:cs typeface="Times New Roman"/>
              </a:rPr>
              <a:t>:</a:t>
            </a:r>
          </a:p>
          <a:p>
            <a:pPr lvl="1"/>
            <a:r>
              <a:rPr lang="en-US" sz="1600" dirty="0">
                <a:latin typeface="Times New Roman"/>
                <a:cs typeface="Times New Roman"/>
              </a:rPr>
              <a:t>p0 </a:t>
            </a:r>
            <a:r>
              <a:rPr lang="en-US" sz="1600" err="1">
                <a:latin typeface="Times New Roman"/>
                <a:cs typeface="Times New Roman"/>
              </a:rPr>
              <a:t>multiplică</a:t>
            </a:r>
            <a:r>
              <a:rPr lang="en-US" sz="1600" dirty="0">
                <a:latin typeface="Times New Roman"/>
                <a:cs typeface="Times New Roman"/>
              </a:rPr>
              <a:t> A cu </a:t>
            </a:r>
            <a:r>
              <a:rPr lang="en-US" sz="1600" err="1">
                <a:latin typeface="Times New Roman"/>
                <a:cs typeface="Times New Roman"/>
              </a:rPr>
              <a:t>cei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mai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puțin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semnificativi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doi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biți</a:t>
            </a:r>
            <a:r>
              <a:rPr lang="en-US" sz="1600" dirty="0">
                <a:latin typeface="Times New Roman"/>
                <a:cs typeface="Times New Roman"/>
              </a:rPr>
              <a:t> din B (</a:t>
            </a:r>
            <a:r>
              <a:rPr lang="en-US" sz="1600" err="1">
                <a:latin typeface="Times New Roman"/>
                <a:cs typeface="Times New Roman"/>
              </a:rPr>
              <a:t>deplasat</a:t>
            </a:r>
            <a:r>
              <a:rPr lang="en-US" sz="1600" dirty="0">
                <a:latin typeface="Times New Roman"/>
                <a:cs typeface="Times New Roman"/>
              </a:rPr>
              <a:t> cu un bit </a:t>
            </a:r>
            <a:r>
              <a:rPr lang="en-US" sz="1600" err="1">
                <a:latin typeface="Times New Roman"/>
                <a:cs typeface="Times New Roman"/>
              </a:rPr>
              <a:t>spre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dreapta</a:t>
            </a:r>
            <a:r>
              <a:rPr lang="en-US" sz="1600" dirty="0">
                <a:latin typeface="Times New Roman"/>
                <a:cs typeface="Times New Roman"/>
              </a:rPr>
              <a:t>).</a:t>
            </a:r>
          </a:p>
          <a:p>
            <a:pPr lvl="1"/>
            <a:r>
              <a:rPr lang="en-US" sz="1600" dirty="0">
                <a:latin typeface="Times New Roman"/>
                <a:cs typeface="Times New Roman"/>
              </a:rPr>
              <a:t>p1 </a:t>
            </a:r>
            <a:r>
              <a:rPr lang="en-US" sz="1600" err="1">
                <a:latin typeface="Times New Roman"/>
                <a:cs typeface="Times New Roman"/>
              </a:rPr>
              <a:t>multiplică</a:t>
            </a:r>
            <a:r>
              <a:rPr lang="en-US" sz="1600" dirty="0">
                <a:latin typeface="Times New Roman"/>
                <a:cs typeface="Times New Roman"/>
              </a:rPr>
              <a:t> A cu </a:t>
            </a:r>
            <a:r>
              <a:rPr lang="en-US" sz="1600" err="1">
                <a:latin typeface="Times New Roman"/>
                <a:cs typeface="Times New Roman"/>
              </a:rPr>
              <a:t>următorii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doi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biți</a:t>
            </a:r>
            <a:r>
              <a:rPr lang="en-US" sz="1600" dirty="0">
                <a:latin typeface="Times New Roman"/>
                <a:cs typeface="Times New Roman"/>
              </a:rPr>
              <a:t> din B (</a:t>
            </a:r>
            <a:r>
              <a:rPr lang="en-US" sz="1600" err="1">
                <a:latin typeface="Times New Roman"/>
                <a:cs typeface="Times New Roman"/>
              </a:rPr>
              <a:t>biții</a:t>
            </a:r>
            <a:r>
              <a:rPr lang="en-US" sz="1600" dirty="0">
                <a:latin typeface="Times New Roman"/>
                <a:cs typeface="Times New Roman"/>
              </a:rPr>
              <a:t> 3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2).</a:t>
            </a:r>
          </a:p>
          <a:p>
            <a:pPr lvl="1"/>
            <a:r>
              <a:rPr lang="en-US" sz="1600" dirty="0">
                <a:latin typeface="Times New Roman"/>
                <a:cs typeface="Times New Roman"/>
              </a:rPr>
              <a:t>p2 </a:t>
            </a:r>
            <a:r>
              <a:rPr lang="en-US" sz="1600" err="1">
                <a:latin typeface="Times New Roman"/>
                <a:cs typeface="Times New Roman"/>
              </a:rPr>
              <a:t>multiplică</a:t>
            </a:r>
            <a:r>
              <a:rPr lang="en-US" sz="1600" dirty="0">
                <a:latin typeface="Times New Roman"/>
                <a:cs typeface="Times New Roman"/>
              </a:rPr>
              <a:t> A cu </a:t>
            </a:r>
            <a:r>
              <a:rPr lang="en-US" sz="1600" err="1">
                <a:latin typeface="Times New Roman"/>
                <a:cs typeface="Times New Roman"/>
              </a:rPr>
              <a:t>următorii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doi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biți</a:t>
            </a:r>
            <a:r>
              <a:rPr lang="en-US" sz="1600" dirty="0">
                <a:latin typeface="Times New Roman"/>
                <a:cs typeface="Times New Roman"/>
              </a:rPr>
              <a:t> (</a:t>
            </a:r>
            <a:r>
              <a:rPr lang="en-US" sz="1600" err="1">
                <a:latin typeface="Times New Roman"/>
                <a:cs typeface="Times New Roman"/>
              </a:rPr>
              <a:t>biții</a:t>
            </a:r>
            <a:r>
              <a:rPr lang="en-US" sz="1600" dirty="0">
                <a:latin typeface="Times New Roman"/>
                <a:cs typeface="Times New Roman"/>
              </a:rPr>
              <a:t> 5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4), </a:t>
            </a:r>
            <a:r>
              <a:rPr lang="en-US" sz="1600" err="1">
                <a:latin typeface="Times New Roman"/>
                <a:cs typeface="Times New Roman"/>
              </a:rPr>
              <a:t>și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așa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mai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departe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  <a:p>
            <a:r>
              <a:rPr lang="en-US" sz="1600" dirty="0" err="1">
                <a:latin typeface="Times New Roman"/>
                <a:cs typeface="Times New Roman"/>
              </a:rPr>
              <a:t>Asigură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produsul</a:t>
            </a:r>
            <a:r>
              <a:rPr lang="en-US" sz="1600" dirty="0">
                <a:latin typeface="Times New Roman"/>
                <a:cs typeface="Times New Roman"/>
              </a:rPr>
              <a:t> final la </a:t>
            </a:r>
            <a:r>
              <a:rPr lang="en-US" sz="1600" dirty="0" err="1">
                <a:latin typeface="Times New Roman"/>
                <a:cs typeface="Times New Roman"/>
              </a:rPr>
              <a:t>ieșirea</a:t>
            </a:r>
            <a:r>
              <a:rPr lang="en-US" sz="1600" dirty="0">
                <a:latin typeface="Times New Roman"/>
                <a:cs typeface="Times New Roman"/>
              </a:rPr>
              <a:t> product:</a:t>
            </a:r>
          </a:p>
          <a:p>
            <a:pPr lvl="1"/>
            <a:r>
              <a:rPr lang="en-US" sz="1600" dirty="0">
                <a:latin typeface="Times New Roman"/>
                <a:cs typeface="Times New Roman"/>
              </a:rPr>
              <a:t>temp[0] </a:t>
            </a:r>
            <a:r>
              <a:rPr lang="en-US" sz="1600" dirty="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adăugat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fără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deplasare</a:t>
            </a:r>
            <a:r>
              <a:rPr lang="en-US" sz="1600" dirty="0">
                <a:latin typeface="Times New Roman"/>
                <a:cs typeface="Times New Roman"/>
              </a:rPr>
              <a:t> (</a:t>
            </a:r>
            <a:r>
              <a:rPr lang="en-US" sz="1600" dirty="0" err="1">
                <a:latin typeface="Times New Roman"/>
                <a:cs typeface="Times New Roman"/>
              </a:rPr>
              <a:t>multiplicare</a:t>
            </a:r>
            <a:r>
              <a:rPr lang="en-US" sz="1600" dirty="0">
                <a:latin typeface="Times New Roman"/>
                <a:cs typeface="Times New Roman"/>
              </a:rPr>
              <a:t> cu </a:t>
            </a:r>
            <a:r>
              <a:rPr lang="en-US" sz="1600" dirty="0" err="1">
                <a:latin typeface="Times New Roman"/>
                <a:cs typeface="Times New Roman"/>
              </a:rPr>
              <a:t>bitul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cel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mai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puțin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semnificativ</a:t>
            </a:r>
            <a:r>
              <a:rPr lang="en-US" sz="1600" dirty="0">
                <a:latin typeface="Times New Roman"/>
                <a:cs typeface="Times New Roman"/>
              </a:rPr>
              <a:t> al </a:t>
            </a:r>
            <a:r>
              <a:rPr lang="en-US" sz="1600" dirty="0" err="1">
                <a:latin typeface="Times New Roman"/>
                <a:cs typeface="Times New Roman"/>
              </a:rPr>
              <a:t>lui</a:t>
            </a:r>
            <a:r>
              <a:rPr lang="en-US" sz="1600" dirty="0">
                <a:latin typeface="Times New Roman"/>
                <a:cs typeface="Times New Roman"/>
              </a:rPr>
              <a:t> B).</a:t>
            </a:r>
          </a:p>
          <a:p>
            <a:pPr lvl="1"/>
            <a:r>
              <a:rPr lang="en-US" sz="1600" dirty="0">
                <a:latin typeface="Times New Roman"/>
                <a:cs typeface="Times New Roman"/>
              </a:rPr>
              <a:t>temp[1] </a:t>
            </a:r>
            <a:r>
              <a:rPr lang="en-US" sz="1600" dirty="0" err="1">
                <a:latin typeface="Times New Roman"/>
                <a:cs typeface="Times New Roman"/>
              </a:rPr>
              <a:t>este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deplasat</a:t>
            </a:r>
            <a:r>
              <a:rPr lang="en-US" sz="1600" dirty="0">
                <a:latin typeface="Times New Roman"/>
                <a:cs typeface="Times New Roman"/>
              </a:rPr>
              <a:t> la </a:t>
            </a:r>
            <a:r>
              <a:rPr lang="en-US" sz="1600" dirty="0" err="1">
                <a:latin typeface="Times New Roman"/>
                <a:cs typeface="Times New Roman"/>
              </a:rPr>
              <a:t>stânga</a:t>
            </a:r>
            <a:r>
              <a:rPr lang="en-US" sz="1600" dirty="0">
                <a:latin typeface="Times New Roman"/>
                <a:cs typeface="Times New Roman"/>
              </a:rPr>
              <a:t> cu </a:t>
            </a:r>
            <a:r>
              <a:rPr lang="en-US" sz="1600" dirty="0" err="1">
                <a:latin typeface="Times New Roman"/>
                <a:cs typeface="Times New Roman"/>
              </a:rPr>
              <a:t>doi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biți</a:t>
            </a:r>
            <a:r>
              <a:rPr lang="en-US" sz="1600" dirty="0">
                <a:latin typeface="Times New Roman"/>
                <a:cs typeface="Times New Roman"/>
              </a:rPr>
              <a:t> (</a:t>
            </a:r>
            <a:r>
              <a:rPr lang="en-US" sz="1600" dirty="0" err="1">
                <a:latin typeface="Times New Roman"/>
                <a:cs typeface="Times New Roman"/>
              </a:rPr>
              <a:t>multiplicare</a:t>
            </a:r>
            <a:r>
              <a:rPr lang="en-US" sz="1600" dirty="0">
                <a:latin typeface="Times New Roman"/>
                <a:cs typeface="Times New Roman"/>
              </a:rPr>
              <a:t> cu al </a:t>
            </a:r>
            <a:r>
              <a:rPr lang="en-US" sz="1600" dirty="0" err="1">
                <a:latin typeface="Times New Roman"/>
                <a:cs typeface="Times New Roman"/>
              </a:rPr>
              <a:t>doilea</a:t>
            </a:r>
            <a:r>
              <a:rPr lang="en-US" sz="1600" dirty="0">
                <a:latin typeface="Times New Roman"/>
                <a:cs typeface="Times New Roman"/>
              </a:rPr>
              <a:t> bit </a:t>
            </a:r>
            <a:r>
              <a:rPr lang="en-US" sz="1600" dirty="0" err="1">
                <a:latin typeface="Times New Roman"/>
                <a:cs typeface="Times New Roman"/>
              </a:rPr>
              <a:t>cel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mai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puțin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semnificativ</a:t>
            </a:r>
            <a:r>
              <a:rPr lang="en-US" sz="1600" dirty="0">
                <a:latin typeface="Times New Roman"/>
                <a:cs typeface="Times New Roman"/>
              </a:rPr>
              <a:t> al </a:t>
            </a:r>
            <a:r>
              <a:rPr lang="en-US" sz="1600" dirty="0" err="1">
                <a:latin typeface="Times New Roman"/>
                <a:cs typeface="Times New Roman"/>
              </a:rPr>
              <a:t>lui</a:t>
            </a:r>
            <a:r>
              <a:rPr lang="en-US" sz="1600" dirty="0">
                <a:latin typeface="Times New Roman"/>
                <a:cs typeface="Times New Roman"/>
              </a:rPr>
              <a:t> B, </a:t>
            </a:r>
            <a:r>
              <a:rPr lang="en-US" sz="1600" dirty="0" err="1">
                <a:latin typeface="Times New Roman"/>
                <a:cs typeface="Times New Roman"/>
              </a:rPr>
              <a:t>deplasat</a:t>
            </a:r>
            <a:r>
              <a:rPr lang="en-US" sz="1600" dirty="0">
                <a:latin typeface="Times New Roman"/>
                <a:cs typeface="Times New Roman"/>
              </a:rPr>
              <a:t> cu o </a:t>
            </a:r>
            <a:r>
              <a:rPr lang="en-US" sz="1600" dirty="0" err="1">
                <a:latin typeface="Times New Roman"/>
                <a:cs typeface="Times New Roman"/>
              </a:rPr>
              <a:t>poziție</a:t>
            </a:r>
            <a:r>
              <a:rPr lang="en-US" sz="1600" dirty="0">
                <a:latin typeface="Times New Roman"/>
                <a:cs typeface="Times New Roman"/>
              </a:rPr>
              <a:t>) </a:t>
            </a:r>
            <a:r>
              <a:rPr lang="en-US" sz="1600" dirty="0" err="1">
                <a:latin typeface="Times New Roman"/>
                <a:cs typeface="Times New Roman"/>
              </a:rPr>
              <a:t>si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asa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mai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departe</a:t>
            </a:r>
            <a:r>
              <a:rPr lang="en-US" sz="1600" dirty="0">
                <a:latin typeface="Times New Roman"/>
                <a:cs typeface="Times New Roman"/>
              </a:rPr>
              <a:t>.</a:t>
            </a:r>
          </a:p>
          <a:p>
            <a:endParaRPr lang="en-US" sz="1000"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234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E39CA59-E4FD-D0B4-009B-1589842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Non-Restoring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56AAE4DB-F355-7554-7895-FA2807347452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Registre interne: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c: Registru acumulator pentru a păstra valori intermediare în timpul procesului de împărțire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M: Registru temporar pentru a păstra o copie a divisorului B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newc: Registru temporar pentru a păstra valoarea actualizată a lui c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Q: Registru al rezultatului parțial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n: Numarul de biti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pp: Registru temporar pentru a păstra produsele partiale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p: Registru flag pentru a indica starea de inițializare</a:t>
            </a:r>
          </a:p>
        </p:txBody>
      </p:sp>
      <p:pic>
        <p:nvPicPr>
          <p:cNvPr id="16" name="Substituent conținut 15" descr="O imagine care conține text, captură de ecran, software, Font&#10;&#10;Descriere generată automat">
            <a:extLst>
              <a:ext uri="{FF2B5EF4-FFF2-40B4-BE49-F238E27FC236}">
                <a16:creationId xmlns:a16="http://schemas.microsoft.com/office/drawing/2014/main" id="{642D8400-2356-4A52-4E0A-810E08DEC3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0972" y="2377569"/>
            <a:ext cx="3877095" cy="33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8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78967E1-BA83-E506-854E-CF91E597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4547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>
                <a:solidFill>
                  <a:srgbClr val="595959"/>
                </a:solidFill>
              </a:rPr>
              <a:t>Non-Restoring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6E4E12BD-B38D-4992-6628-752EFC9B9287}"/>
              </a:ext>
            </a:extLst>
          </p:cNvPr>
          <p:cNvSpPr txBox="1"/>
          <p:nvPr/>
        </p:nvSpPr>
        <p:spPr>
          <a:xfrm>
            <a:off x="773526" y="2427382"/>
            <a:ext cx="3228738" cy="368102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95959"/>
                </a:solidFill>
              </a:rPr>
              <a:t>Verifică dacă semnalul de reset este activ (reset == 1). </a:t>
            </a: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95959"/>
                </a:solidFill>
              </a:rPr>
              <a:t>Dacă da, inițializează variabilele necesare pentru o nouă operație de împărțire. </a:t>
            </a: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95959"/>
                </a:solidFill>
              </a:rPr>
              <a:t>În caz contrar, procesul efectuează pașii necesari pentru împărțire, precum calculul produselor parțiale și actualizarea variabilelor de stare (c, Q, n).</a:t>
            </a:r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595959"/>
                </a:solidFill>
              </a:rPr>
              <a:t>Operația continuă până când toți cei 16 biți sunt împărțiți (n == 0), moment în care rezultatul împărțirii și restul sunt finalizate și stocate în ieșiri.</a:t>
            </a:r>
          </a:p>
        </p:txBody>
      </p:sp>
      <p:pic>
        <p:nvPicPr>
          <p:cNvPr id="5" name="Substituent conținut 4" descr="O imagine care conține text, captură de ecran, software, afișaj&#10;&#10;Descriere generată automat">
            <a:extLst>
              <a:ext uri="{FF2B5EF4-FFF2-40B4-BE49-F238E27FC236}">
                <a16:creationId xmlns:a16="http://schemas.microsoft.com/office/drawing/2014/main" id="{AEA7765E-BD5F-1E70-27FB-1370D3E22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3259" r="427"/>
          <a:stretch/>
        </p:blipFill>
        <p:spPr>
          <a:xfrm>
            <a:off x="5456274" y="1544457"/>
            <a:ext cx="2938131" cy="3769087"/>
          </a:xfrm>
          <a:prstGeom prst="rect">
            <a:avLst/>
          </a:prstGeom>
        </p:spPr>
      </p:pic>
      <p:pic>
        <p:nvPicPr>
          <p:cNvPr id="6" name="Substituent conținut 5" descr="O imagine care conține text, captură de ecran, software, Font&#10;&#10;Descriere generată automat">
            <a:extLst>
              <a:ext uri="{FF2B5EF4-FFF2-40B4-BE49-F238E27FC236}">
                <a16:creationId xmlns:a16="http://schemas.microsoft.com/office/drawing/2014/main" id="{7D5A8B32-C35B-88CA-0047-5DCC658333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558383" y="1130841"/>
            <a:ext cx="2953135" cy="45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2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Temă Office</vt:lpstr>
      <vt:lpstr>Modul ALU 16-biti în Verilog</vt:lpstr>
      <vt:lpstr>ALU 16-biti</vt:lpstr>
      <vt:lpstr>ALU 16-biti</vt:lpstr>
      <vt:lpstr>FullAdder</vt:lpstr>
      <vt:lpstr>Prezentare PowerPoint</vt:lpstr>
      <vt:lpstr>Modulul partialproduct</vt:lpstr>
      <vt:lpstr>Booth Radix 4</vt:lpstr>
      <vt:lpstr>Non-Restoring</vt:lpstr>
      <vt:lpstr>Non-Restoring</vt:lpstr>
      <vt:lpstr>Prezentare PowerPoint</vt:lpstr>
      <vt:lpstr>Prezentare PowerPoint</vt:lpstr>
      <vt:lpstr>ALU</vt:lpstr>
      <vt:lpstr>ALU-control unit</vt:lpstr>
      <vt:lpstr>Rezultate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754</cp:revision>
  <dcterms:created xsi:type="dcterms:W3CDTF">2024-04-18T21:39:46Z</dcterms:created>
  <dcterms:modified xsi:type="dcterms:W3CDTF">2024-04-18T23:46:21Z</dcterms:modified>
</cp:coreProperties>
</file>