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3" r:id="rId2"/>
    <p:sldId id="264" r:id="rId3"/>
    <p:sldId id="265" r:id="rId4"/>
    <p:sldId id="256" r:id="rId5"/>
    <p:sldId id="260" r:id="rId6"/>
    <p:sldId id="262" r:id="rId7"/>
    <p:sldId id="266" r:id="rId8"/>
    <p:sldId id="261" r:id="rId9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  <a:srgbClr val="016301"/>
    <a:srgbClr val="12148F"/>
    <a:srgbClr val="8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16D-5487-435E-AA3B-9E757A3646A4}" type="datetimeFigureOut">
              <a:rPr lang="en-AU" smtClean="0"/>
              <a:t>19/10/2021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AB0C2-7799-472E-B45C-E25FD2E37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90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BBA6-65DA-4D98-A5C3-AA490FE92ACF}" type="datetime1">
              <a:rPr lang="en-AU" smtClean="0"/>
              <a:t>19/10/2021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8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14C1-AC43-4FFE-AAD3-BC23388105CF}" type="datetime1">
              <a:rPr lang="en-AU" smtClean="0"/>
              <a:t>19/10/2021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17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51F-48CF-467D-9A5F-C4C2BD287FE7}" type="datetime1">
              <a:rPr lang="en-AU" smtClean="0"/>
              <a:t>19/10/2021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25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885-257B-4357-AE45-2D0BB79FE6C9}" type="datetime1">
              <a:rPr lang="en-AU" smtClean="0"/>
              <a:t>19/10/2021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3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521E-4041-4E1B-A339-3AF391168355}" type="datetime1">
              <a:rPr lang="en-AU" smtClean="0"/>
              <a:t>19/10/2021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E58-7750-4890-8490-3CF18E5CB661}" type="datetime1">
              <a:rPr lang="en-AU" smtClean="0"/>
              <a:t>19/10/2021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1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DF39-FF9C-4C9D-A267-A8E542254313}" type="datetime1">
              <a:rPr lang="en-AU" smtClean="0"/>
              <a:t>19/10/2021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5AB4-97E5-4A41-9E47-593C30050F0C}" type="datetime1">
              <a:rPr lang="en-AU" smtClean="0"/>
              <a:t>19/10/2021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5BC-6C07-4767-99BA-DAE25123FC0F}" type="datetime1">
              <a:rPr lang="en-AU" smtClean="0"/>
              <a:t>19/10/2021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7AC6-F579-47D9-9498-0481F6FB9FF2}" type="datetime1">
              <a:rPr lang="en-AU" smtClean="0"/>
              <a:t>19/10/2021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9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75C0-4489-435E-9614-027BB1EEF314}" type="datetime1">
              <a:rPr lang="en-AU" smtClean="0"/>
              <a:t>19/10/2021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0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2A6F-8D5E-4CC3-AFEB-B5DAC398207D}" type="datetime1">
              <a:rPr lang="en-AU" smtClean="0"/>
              <a:t>19/10/2021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2B13-36AC-4A76-AC65-0204D640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8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949BB-6F7B-4946-9C3C-741FFE09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1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09999-9950-4413-A76A-6898A8922D63}"/>
              </a:ext>
            </a:extLst>
          </p:cNvPr>
          <p:cNvSpPr txBox="1"/>
          <p:nvPr/>
        </p:nvSpPr>
        <p:spPr>
          <a:xfrm>
            <a:off x="4690006" y="7200900"/>
            <a:ext cx="2811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KINEMATICS</a:t>
            </a:r>
          </a:p>
          <a:p>
            <a:r>
              <a:rPr lang="en-AU" sz="4000" b="1" dirty="0"/>
              <a:t>(</a:t>
            </a:r>
            <a:r>
              <a:rPr lang="en-AU" sz="4000" b="1" dirty="0" err="1"/>
              <a:t>hfren</a:t>
            </a:r>
            <a:r>
              <a:rPr lang="en-AU" sz="4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92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ADA80-E7E4-46D5-863C-A76B876E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2</a:t>
            </a:fld>
            <a:endParaRPr lang="en-AU"/>
          </a:p>
        </p:txBody>
      </p:sp>
      <p:pic>
        <p:nvPicPr>
          <p:cNvPr id="3" name="image11.jpg">
            <a:extLst>
              <a:ext uri="{FF2B5EF4-FFF2-40B4-BE49-F238E27FC236}">
                <a16:creationId xmlns:a16="http://schemas.microsoft.com/office/drawing/2014/main" id="{CC52763D-2A46-4566-9BDA-88B7840DE7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6269" y="345265"/>
            <a:ext cx="7429671" cy="2436767"/>
          </a:xfrm>
          <a:prstGeom prst="rect">
            <a:avLst/>
          </a:prstGeom>
          <a:ln/>
        </p:spPr>
      </p:pic>
      <p:pic>
        <p:nvPicPr>
          <p:cNvPr id="4" name="image21.jpg">
            <a:extLst>
              <a:ext uri="{FF2B5EF4-FFF2-40B4-BE49-F238E27FC236}">
                <a16:creationId xmlns:a16="http://schemas.microsoft.com/office/drawing/2014/main" id="{9E154547-C1FD-45D6-8685-55E140EED09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6269" y="4068102"/>
            <a:ext cx="7429671" cy="4873535"/>
          </a:xfrm>
          <a:prstGeom prst="rect">
            <a:avLst/>
          </a:prstGeom>
          <a:ln/>
        </p:spPr>
      </p:pic>
      <p:pic>
        <p:nvPicPr>
          <p:cNvPr id="5" name="image16.jpg">
            <a:extLst>
              <a:ext uri="{FF2B5EF4-FFF2-40B4-BE49-F238E27FC236}">
                <a16:creationId xmlns:a16="http://schemas.microsoft.com/office/drawing/2014/main" id="{A6DE7C04-DE8F-4F26-8A5D-F7AC4A00856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86269" y="10071986"/>
            <a:ext cx="7583421" cy="4503838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FE37E-BE68-4479-8D84-A6F6C2C73802}"/>
              </a:ext>
            </a:extLst>
          </p:cNvPr>
          <p:cNvSpPr txBox="1"/>
          <p:nvPr/>
        </p:nvSpPr>
        <p:spPr>
          <a:xfrm>
            <a:off x="486269" y="2963402"/>
            <a:ext cx="5597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Duty factor decreases slightly (sign.),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rel. speed increases for down,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with frequency increasing and stride length decreasing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E2540-8EC5-4DEA-8DFB-2C81E32925F3}"/>
              </a:ext>
            </a:extLst>
          </p:cNvPr>
          <p:cNvSpPr txBox="1"/>
          <p:nvPr/>
        </p:nvSpPr>
        <p:spPr>
          <a:xfrm>
            <a:off x="486269" y="8941637"/>
            <a:ext cx="6113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Hind foot angle </a:t>
            </a:r>
            <a:r>
              <a:rPr lang="en-AU" dirty="0"/>
              <a:t>increases for down from 90</a:t>
            </a:r>
            <a:r>
              <a:rPr lang="de-DE" dirty="0"/>
              <a:t>°</a:t>
            </a:r>
            <a:r>
              <a:rPr lang="en-AU" dirty="0"/>
              <a:t> to 115°,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CROM hind protracts even further for down from 15° to 19°,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Rel. width between the hind feet decreases for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3B663-E4E4-444C-8668-95F2AE9CAFFB}"/>
              </a:ext>
            </a:extLst>
          </p:cNvPr>
          <p:cNvSpPr txBox="1"/>
          <p:nvPr/>
        </p:nvSpPr>
        <p:spPr>
          <a:xfrm>
            <a:off x="486269" y="14622310"/>
            <a:ext cx="7175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Fore foot angle </a:t>
            </a:r>
            <a:r>
              <a:rPr lang="en-AU" dirty="0"/>
              <a:t>increases for down from 15 to 25,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diagonal (foot angle </a:t>
            </a:r>
            <a:r>
              <a:rPr lang="en-AU" dirty="0" err="1"/>
              <a:t>fore+hind</a:t>
            </a:r>
            <a:r>
              <a:rPr lang="en-AU" dirty="0"/>
              <a:t>) increases for down from 107 to 145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CROM fore retracts even further for down from -25 to -35,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Rel. width between the fore feet decreases for 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B6DA93-9FCA-4701-8048-38AF401E1542}"/>
              </a:ext>
            </a:extLst>
          </p:cNvPr>
          <p:cNvCxnSpPr/>
          <p:nvPr/>
        </p:nvCxnSpPr>
        <p:spPr>
          <a:xfrm>
            <a:off x="8244785" y="0"/>
            <a:ext cx="0" cy="162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6">
            <a:extLst>
              <a:ext uri="{FF2B5EF4-FFF2-40B4-BE49-F238E27FC236}">
                <a16:creationId xmlns:a16="http://schemas.microsoft.com/office/drawing/2014/main" id="{CB343CB2-FA88-4838-A2CB-3C9E48FCB88B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682706" y="4213592"/>
            <a:ext cx="2928694" cy="2637714"/>
          </a:xfrm>
          <a:prstGeom prst="rect">
            <a:avLst/>
          </a:prstGeom>
        </p:spPr>
      </p:pic>
      <p:pic>
        <p:nvPicPr>
          <p:cNvPr id="12" name="Graphic 7">
            <a:extLst>
              <a:ext uri="{FF2B5EF4-FFF2-40B4-BE49-F238E27FC236}">
                <a16:creationId xmlns:a16="http://schemas.microsoft.com/office/drawing/2014/main" id="{5D5FEC77-F972-41D8-9E41-3F476AD6D49F}"/>
              </a:ext>
            </a:extLst>
          </p:cNvPr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195897" y="1416780"/>
            <a:ext cx="3386847" cy="1200509"/>
          </a:xfrm>
          <a:prstGeom prst="rect">
            <a:avLst/>
          </a:prstGeom>
        </p:spPr>
      </p:pic>
      <p:pic>
        <p:nvPicPr>
          <p:cNvPr id="13" name="Graphic 9">
            <a:extLst>
              <a:ext uri="{FF2B5EF4-FFF2-40B4-BE49-F238E27FC236}">
                <a16:creationId xmlns:a16="http://schemas.microsoft.com/office/drawing/2014/main" id="{803E4F10-C9D7-4FEC-AA71-62BF438B4094}"/>
              </a:ext>
            </a:extLst>
          </p:cNvPr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363205" y="8953641"/>
            <a:ext cx="3579373" cy="1158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629DC-F08B-4F08-8D7D-52EC12A05880}"/>
              </a:ext>
            </a:extLst>
          </p:cNvPr>
          <p:cNvSpPr txBox="1"/>
          <p:nvPr/>
        </p:nvSpPr>
        <p:spPr>
          <a:xfrm>
            <a:off x="8828196" y="11693712"/>
            <a:ext cx="2722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Mean toe spreading </a:t>
            </a:r>
            <a:r>
              <a:rPr lang="en-AU" dirty="0"/>
              <a:t>angle:</a:t>
            </a:r>
            <a:br>
              <a:rPr lang="en-AU" dirty="0"/>
            </a:br>
            <a:r>
              <a:rPr lang="en-AU" dirty="0"/>
              <a:t>- fore feet: </a:t>
            </a:r>
          </a:p>
          <a:p>
            <a:r>
              <a:rPr lang="en-AU" dirty="0"/>
              <a:t>	51 (up) to 57 (down)</a:t>
            </a:r>
          </a:p>
          <a:p>
            <a:pPr marL="285750" indent="-285750">
              <a:buFontTx/>
              <a:buChar char="-"/>
            </a:pPr>
            <a:r>
              <a:rPr lang="en-AU" dirty="0"/>
              <a:t>Hind feet:</a:t>
            </a:r>
          </a:p>
          <a:p>
            <a:pPr lvl="1"/>
            <a:r>
              <a:rPr lang="en-AU" dirty="0"/>
              <a:t>54 (up) to 40 (down)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3F039AA-685C-477B-A050-022817BCEB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0997" y="8128000"/>
            <a:ext cx="1637550" cy="2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949BB-6F7B-4946-9C3C-741FFE09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09999-9950-4413-A76A-6898A8922D63}"/>
              </a:ext>
            </a:extLst>
          </p:cNvPr>
          <p:cNvSpPr txBox="1"/>
          <p:nvPr/>
        </p:nvSpPr>
        <p:spPr>
          <a:xfrm>
            <a:off x="4841970" y="7200900"/>
            <a:ext cx="2508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DYNAMICS</a:t>
            </a:r>
          </a:p>
        </p:txBody>
      </p:sp>
    </p:spTree>
    <p:extLst>
      <p:ext uri="{BB962C8B-B14F-4D97-AF65-F5344CB8AC3E}">
        <p14:creationId xmlns:p14="http://schemas.microsoft.com/office/powerpoint/2010/main" val="289839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25330BDB-9F75-4F95-9698-F33F5849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6" y="12117043"/>
            <a:ext cx="4799998" cy="360000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134EFFA9-F59B-4A98-91FE-F2D3CB985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9" y="12117043"/>
            <a:ext cx="4800004" cy="3600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F711E18-771A-437E-B194-5CB514C13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6" y="8638897"/>
            <a:ext cx="4799998" cy="3600000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8A045855-9F26-4D5D-A7A9-5C7ECE2CF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9" y="8638897"/>
            <a:ext cx="4799998" cy="3600000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D6E0E56-58B9-4F2B-89D8-CB4B781ED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6" y="5160751"/>
            <a:ext cx="4799998" cy="360000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C808036-603F-4AB7-A1B5-EDACBB8E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9" y="5160751"/>
            <a:ext cx="4799998" cy="3600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C1966913-D4CF-4FF6-953E-F304902E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9" y="1682605"/>
            <a:ext cx="4799998" cy="3600000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E590C7A4-BE4C-4455-A918-8A4562A150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6" y="1682605"/>
            <a:ext cx="4799998" cy="360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A3E251-FDC8-4B2D-8006-1175984195E7}"/>
              </a:ext>
            </a:extLst>
          </p:cNvPr>
          <p:cNvSpPr txBox="1"/>
          <p:nvPr/>
        </p:nvSpPr>
        <p:spPr>
          <a:xfrm>
            <a:off x="8543110" y="952471"/>
            <a:ext cx="104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48ECF-349A-4DBB-8FB3-80FEF4AB9A27}"/>
              </a:ext>
            </a:extLst>
          </p:cNvPr>
          <p:cNvSpPr txBox="1"/>
          <p:nvPr/>
        </p:nvSpPr>
        <p:spPr>
          <a:xfrm>
            <a:off x="2417014" y="95247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E449A-25B1-406C-9C0F-710E079E45D2}"/>
              </a:ext>
            </a:extLst>
          </p:cNvPr>
          <p:cNvSpPr txBox="1"/>
          <p:nvPr/>
        </p:nvSpPr>
        <p:spPr>
          <a:xfrm>
            <a:off x="3953265" y="490806"/>
            <a:ext cx="428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Exemplary force plots of footfalls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B726EA-2D96-4A27-B5F9-125164060E96}"/>
              </a:ext>
            </a:extLst>
          </p:cNvPr>
          <p:cNvSpPr/>
          <p:nvPr/>
        </p:nvSpPr>
        <p:spPr>
          <a:xfrm>
            <a:off x="5909243" y="2268390"/>
            <a:ext cx="373512" cy="272374"/>
          </a:xfrm>
          <a:prstGeom prst="rect">
            <a:avLst/>
          </a:prstGeom>
          <a:solidFill>
            <a:srgbClr val="121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404C7-A4A6-45DD-AB9D-BB399201C99D}"/>
              </a:ext>
            </a:extLst>
          </p:cNvPr>
          <p:cNvSpPr/>
          <p:nvPr/>
        </p:nvSpPr>
        <p:spPr>
          <a:xfrm>
            <a:off x="5909243" y="3210231"/>
            <a:ext cx="373512" cy="272374"/>
          </a:xfrm>
          <a:prstGeom prst="rect">
            <a:avLst/>
          </a:prstGeom>
          <a:solidFill>
            <a:srgbClr val="016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AFD3E-E6BF-4461-8F08-5D33EC35C81E}"/>
              </a:ext>
            </a:extLst>
          </p:cNvPr>
          <p:cNvSpPr/>
          <p:nvPr/>
        </p:nvSpPr>
        <p:spPr>
          <a:xfrm>
            <a:off x="5909243" y="4152072"/>
            <a:ext cx="373512" cy="272374"/>
          </a:xfrm>
          <a:prstGeom prst="rect">
            <a:avLst/>
          </a:prstGeom>
          <a:solidFill>
            <a:srgbClr val="101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9EE8DA-0AD7-446B-AF6F-EEC5FB69E712}"/>
              </a:ext>
            </a:extLst>
          </p:cNvPr>
          <p:cNvSpPr txBox="1"/>
          <p:nvPr/>
        </p:nvSpPr>
        <p:spPr>
          <a:xfrm>
            <a:off x="5866609" y="25407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Fx</a:t>
            </a:r>
            <a:endParaRPr lang="en-A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CD80A-EA71-4939-A6DC-8F8021317242}"/>
              </a:ext>
            </a:extLst>
          </p:cNvPr>
          <p:cNvSpPr txBox="1"/>
          <p:nvPr/>
        </p:nvSpPr>
        <p:spPr>
          <a:xfrm>
            <a:off x="5861573" y="348260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Fy</a:t>
            </a:r>
            <a:endParaRPr lang="en-AU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12D116-AFB1-4A2E-A448-5209174414CE}"/>
              </a:ext>
            </a:extLst>
          </p:cNvPr>
          <p:cNvSpPr txBox="1"/>
          <p:nvPr/>
        </p:nvSpPr>
        <p:spPr>
          <a:xfrm>
            <a:off x="5860197" y="442444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Fz</a:t>
            </a:r>
            <a:endParaRPr lang="en-AU" sz="2400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D2E20423-E7C5-4718-BACA-18303A69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1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A4E34-EC14-450A-896B-D3697D9A3FB2}"/>
              </a:ext>
            </a:extLst>
          </p:cNvPr>
          <p:cNvSpPr txBox="1"/>
          <p:nvPr/>
        </p:nvSpPr>
        <p:spPr>
          <a:xfrm>
            <a:off x="8250565" y="428016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EFD1E-C59A-4D16-A534-26850A3AEC00}"/>
              </a:ext>
            </a:extLst>
          </p:cNvPr>
          <p:cNvSpPr txBox="1"/>
          <p:nvPr/>
        </p:nvSpPr>
        <p:spPr>
          <a:xfrm>
            <a:off x="9875638" y="4280169"/>
            <a:ext cx="14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23D2-350B-4E6D-9FBD-29856EDD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5</a:t>
            </a:fld>
            <a:endParaRPr lang="en-AU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5B36105-39EF-4B49-83E5-B62EB7B9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" y="5507881"/>
            <a:ext cx="11120100" cy="36555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87564F-51FF-48D5-9F81-A33207646BB6}"/>
              </a:ext>
            </a:extLst>
          </p:cNvPr>
          <p:cNvSpPr/>
          <p:nvPr/>
        </p:nvSpPr>
        <p:spPr>
          <a:xfrm>
            <a:off x="3657600" y="4926500"/>
            <a:ext cx="3210128" cy="4645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9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20CBB-2292-456D-BB78-37474A17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6</a:t>
            </a:fld>
            <a:endParaRPr lang="en-AU"/>
          </a:p>
        </p:txBody>
      </p:sp>
      <p:pic>
        <p:nvPicPr>
          <p:cNvPr id="4" name="Picture 3" descr="Diagram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1A37621A-21CF-45D9-AC59-EA073054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1" y="323611"/>
            <a:ext cx="8473899" cy="116219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21350A6-EAFD-42F4-AC39-87DA3EE29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743" y="12626502"/>
            <a:ext cx="7588513" cy="330588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F80F4B-07FD-430C-9F5F-EAFB42BA8143}"/>
              </a:ext>
            </a:extLst>
          </p:cNvPr>
          <p:cNvCxnSpPr/>
          <p:nvPr/>
        </p:nvCxnSpPr>
        <p:spPr>
          <a:xfrm>
            <a:off x="0" y="123346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3164D-9368-42EE-B530-8ECD326FD83F}"/>
              </a:ext>
            </a:extLst>
          </p:cNvPr>
          <p:cNvSpPr txBox="1"/>
          <p:nvPr/>
        </p:nvSpPr>
        <p:spPr>
          <a:xfrm>
            <a:off x="8873800" y="604717"/>
            <a:ext cx="3243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Up: all feet generate propulsive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Down: hind feet generate more,</a:t>
            </a:r>
            <a:br>
              <a:rPr lang="en-AU" sz="1400" dirty="0"/>
            </a:br>
            <a:r>
              <a:rPr lang="en-AU" sz="1400" dirty="0"/>
              <a:t>forefeet maintain magnitude</a:t>
            </a:r>
          </a:p>
          <a:p>
            <a:r>
              <a:rPr lang="en-AU" sz="1400" dirty="0">
                <a:sym typeface="Wingdings" panose="05000000000000000000" pitchFamily="2" charset="2"/>
              </a:rPr>
              <a:t> hind feet brake</a:t>
            </a:r>
            <a:endParaRPr lang="en-A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9060F-F954-4DE4-80D8-8B1AE532F82C}"/>
              </a:ext>
            </a:extLst>
          </p:cNvPr>
          <p:cNvSpPr txBox="1"/>
          <p:nvPr/>
        </p:nvSpPr>
        <p:spPr>
          <a:xfrm>
            <a:off x="8849096" y="2932916"/>
            <a:ext cx="34421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Up: left feet pull right, right feet pull left,</a:t>
            </a:r>
            <a:br>
              <a:rPr lang="en-AU" sz="1400" dirty="0"/>
            </a:br>
            <a:r>
              <a:rPr lang="en-AU" sz="1400" dirty="0"/>
              <a:t>not sure what’s wrong with HL…,</a:t>
            </a:r>
            <a:br>
              <a:rPr lang="en-AU" sz="1400" dirty="0"/>
            </a:br>
            <a:r>
              <a:rPr lang="en-AU" sz="1400" dirty="0"/>
              <a:t>fore feet pull more than hind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Down: pattern inverted, hind feet now </a:t>
            </a:r>
            <a:br>
              <a:rPr lang="en-AU" sz="1400" dirty="0"/>
            </a:br>
            <a:r>
              <a:rPr lang="en-AU" sz="1400" dirty="0"/>
              <a:t>pull more than forefeet, basically no</a:t>
            </a:r>
            <a:br>
              <a:rPr lang="en-AU" sz="1400" dirty="0"/>
            </a:br>
            <a:r>
              <a:rPr lang="en-AU" sz="1400" dirty="0"/>
              <a:t>lateral forces for forefeet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F70F2-D6F1-479E-B5D9-C62693D3EDA2}"/>
              </a:ext>
            </a:extLst>
          </p:cNvPr>
          <p:cNvSpPr txBox="1"/>
          <p:nvPr/>
        </p:nvSpPr>
        <p:spPr>
          <a:xfrm>
            <a:off x="8774542" y="5549812"/>
            <a:ext cx="2801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Up: forefeet pull, hind feet push</a:t>
            </a:r>
            <a:br>
              <a:rPr lang="en-AU" sz="1400" dirty="0"/>
            </a:br>
            <a:r>
              <a:rPr lang="en-AU" sz="1400" dirty="0"/>
              <a:t>Down: Inverse</a:t>
            </a:r>
          </a:p>
        </p:txBody>
      </p:sp>
    </p:spTree>
    <p:extLst>
      <p:ext uri="{BB962C8B-B14F-4D97-AF65-F5344CB8AC3E}">
        <p14:creationId xmlns:p14="http://schemas.microsoft.com/office/powerpoint/2010/main" val="13772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0A523-2B70-4D27-9F66-5DE5DF18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7</a:t>
            </a:fld>
            <a:endParaRPr lang="en-AU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ADA119AC-EBFF-4A39-BFA0-2BB9F95F4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3687" y="12420986"/>
            <a:ext cx="7588513" cy="33058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19333B6-942D-42D9-B5B3-E067B4C43F71}"/>
              </a:ext>
            </a:extLst>
          </p:cNvPr>
          <p:cNvGrpSpPr/>
          <p:nvPr/>
        </p:nvGrpSpPr>
        <p:grpSpPr>
          <a:xfrm>
            <a:off x="2878046" y="762408"/>
            <a:ext cx="3733914" cy="3392224"/>
            <a:chOff x="1865277" y="762409"/>
            <a:chExt cx="3733914" cy="3392224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7AAD13D-8438-494A-A592-06B85FBB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9222" y="762409"/>
              <a:ext cx="3272145" cy="33922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6B6FF7-076C-4DD1-B0CB-1A3283FAB9EF}"/>
                </a:ext>
              </a:extLst>
            </p:cNvPr>
            <p:cNvSpPr txBox="1"/>
            <p:nvPr/>
          </p:nvSpPr>
          <p:spPr>
            <a:xfrm>
              <a:off x="1865277" y="76240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/>
                <a:t>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558C0-491A-4E3D-823E-D2B7A863DFF0}"/>
                </a:ext>
              </a:extLst>
            </p:cNvPr>
            <p:cNvSpPr txBox="1"/>
            <p:nvPr/>
          </p:nvSpPr>
          <p:spPr>
            <a:xfrm>
              <a:off x="5103542" y="36498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/>
                <a:t>25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1A1CAA-2A74-49D8-807D-EE65C3A401CE}"/>
              </a:ext>
            </a:extLst>
          </p:cNvPr>
          <p:cNvGrpSpPr/>
          <p:nvPr/>
        </p:nvGrpSpPr>
        <p:grpSpPr>
          <a:xfrm>
            <a:off x="7018563" y="805578"/>
            <a:ext cx="4230856" cy="3305887"/>
            <a:chOff x="6800850" y="805578"/>
            <a:chExt cx="4230856" cy="330588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83372E6-3D9B-4BF6-8E94-6F64A704A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9785" y="805578"/>
              <a:ext cx="3501629" cy="330588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1AF567-ABA3-4253-B157-A9A126D53183}"/>
                </a:ext>
              </a:extLst>
            </p:cNvPr>
            <p:cNvSpPr txBox="1"/>
            <p:nvPr/>
          </p:nvSpPr>
          <p:spPr>
            <a:xfrm>
              <a:off x="6800850" y="222768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/>
                <a:t>90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E8577-DA4F-4762-B9E1-1BD8BCC30765}"/>
                </a:ext>
              </a:extLst>
            </p:cNvPr>
            <p:cNvSpPr txBox="1"/>
            <p:nvPr/>
          </p:nvSpPr>
          <p:spPr>
            <a:xfrm>
              <a:off x="10380566" y="1567723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/>
                <a:t>115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B31D93C1-2E69-49C9-B7E0-09B68311A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8663" y="8538778"/>
            <a:ext cx="4078560" cy="3361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F7FB13-DA8F-4399-8304-EEE420489479}"/>
              </a:ext>
            </a:extLst>
          </p:cNvPr>
          <p:cNvSpPr txBox="1"/>
          <p:nvPr/>
        </p:nvSpPr>
        <p:spPr>
          <a:xfrm>
            <a:off x="4206720" y="82057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51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B06D3-BFAE-436F-9B6F-95BCE0268969}"/>
              </a:ext>
            </a:extLst>
          </p:cNvPr>
          <p:cNvSpPr txBox="1"/>
          <p:nvPr/>
        </p:nvSpPr>
        <p:spPr>
          <a:xfrm>
            <a:off x="6364136" y="114679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C5C95-E4BF-4300-AC35-394AF49898D1}"/>
              </a:ext>
            </a:extLst>
          </p:cNvPr>
          <p:cNvSpPr txBox="1"/>
          <p:nvPr/>
        </p:nvSpPr>
        <p:spPr>
          <a:xfrm>
            <a:off x="5599191" y="973005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54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B2D973-EBB7-4D97-BF02-469164D0AF2F}"/>
              </a:ext>
            </a:extLst>
          </p:cNvPr>
          <p:cNvSpPr txBox="1"/>
          <p:nvPr/>
        </p:nvSpPr>
        <p:spPr>
          <a:xfrm>
            <a:off x="7489633" y="83079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2CF66-A3FD-4C6B-A1FF-947B7DA3A135}"/>
              </a:ext>
            </a:extLst>
          </p:cNvPr>
          <p:cNvSpPr txBox="1"/>
          <p:nvPr/>
        </p:nvSpPr>
        <p:spPr>
          <a:xfrm>
            <a:off x="562336" y="1996855"/>
            <a:ext cx="1615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Foot 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FB581-8387-4DFF-BDC6-592A2B684957}"/>
              </a:ext>
            </a:extLst>
          </p:cNvPr>
          <p:cNvSpPr txBox="1"/>
          <p:nvPr/>
        </p:nvSpPr>
        <p:spPr>
          <a:xfrm>
            <a:off x="562336" y="9757725"/>
            <a:ext cx="26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Mean toe spreading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B7955E9-3DB0-4520-B079-0D8F86401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0119" y="4385465"/>
            <a:ext cx="3468032" cy="37857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5F34B9-A87D-4C7D-A963-F95E091ED53B}"/>
              </a:ext>
            </a:extLst>
          </p:cNvPr>
          <p:cNvSpPr txBox="1"/>
          <p:nvPr/>
        </p:nvSpPr>
        <p:spPr>
          <a:xfrm>
            <a:off x="562335" y="5894563"/>
            <a:ext cx="124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diagonal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06A72-7F01-47F0-91BD-A59D8FF659CD}"/>
              </a:ext>
            </a:extLst>
          </p:cNvPr>
          <p:cNvSpPr txBox="1"/>
          <p:nvPr/>
        </p:nvSpPr>
        <p:spPr>
          <a:xfrm>
            <a:off x="4487635" y="561991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A9B78-66D3-4BC0-9E0C-2A6C1BF129B3}"/>
              </a:ext>
            </a:extLst>
          </p:cNvPr>
          <p:cNvSpPr txBox="1"/>
          <p:nvPr/>
        </p:nvSpPr>
        <p:spPr>
          <a:xfrm>
            <a:off x="7576083" y="576016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5A9BA2-6AF8-41F9-8613-41F3BDCC7009}"/>
              </a:ext>
            </a:extLst>
          </p:cNvPr>
          <p:cNvSpPr txBox="1"/>
          <p:nvPr/>
        </p:nvSpPr>
        <p:spPr>
          <a:xfrm>
            <a:off x="562335" y="13843096"/>
            <a:ext cx="94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forces</a:t>
            </a:r>
          </a:p>
        </p:txBody>
      </p:sp>
    </p:spTree>
    <p:extLst>
      <p:ext uri="{BB962C8B-B14F-4D97-AF65-F5344CB8AC3E}">
        <p14:creationId xmlns:p14="http://schemas.microsoft.com/office/powerpoint/2010/main" val="426402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83C8800-8565-4847-90C4-1DAC1BD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5279" y="1241504"/>
            <a:ext cx="4521437" cy="6886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B0245-E4A7-40FB-9948-E2F8E4820AF4}"/>
              </a:ext>
            </a:extLst>
          </p:cNvPr>
          <p:cNvSpPr txBox="1"/>
          <p:nvPr/>
        </p:nvSpPr>
        <p:spPr>
          <a:xfrm>
            <a:off x="4693359" y="490806"/>
            <a:ext cx="280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Modelling questions: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AE5D4-C4AF-4DEA-9B61-F2AAA502CBD4}"/>
              </a:ext>
            </a:extLst>
          </p:cNvPr>
          <p:cNvSpPr txBox="1"/>
          <p:nvPr/>
        </p:nvSpPr>
        <p:spPr>
          <a:xfrm>
            <a:off x="726330" y="8417033"/>
            <a:ext cx="10739337" cy="18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Geckos have 3 points of contact when climbing head up, but only 2 when climbing head down. (also see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Jusufi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et al., 2008)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Overturning moment larger when climbing head-down? </a:t>
            </a:r>
            <a:endParaRPr lang="en-GB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Incorporate the morphology of the geckos to calculate the overturning moment.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GB" sz="1400" dirty="0">
                <a:latin typeface="Arial" panose="020B0604020202020204" pitchFamily="34" charset="0"/>
              </a:rPr>
              <a:t>How to include lateral forces, how to explain the disconnect between the angle of the “wrists” and the angle of the </a:t>
            </a:r>
            <a:r>
              <a:rPr lang="en-GB" sz="1400" dirty="0" err="1">
                <a:latin typeface="Arial" panose="020B0604020202020204" pitchFamily="34" charset="0"/>
              </a:rPr>
              <a:t>Fxy</a:t>
            </a:r>
            <a:r>
              <a:rPr lang="en-GB" sz="1400" dirty="0">
                <a:latin typeface="Arial" panose="020B0604020202020204" pitchFamily="34" charset="0"/>
              </a:rPr>
              <a:t> forces?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GB" sz="14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400" dirty="0">
                <a:latin typeface="Arial" panose="020B0604020202020204" pitchFamily="34" charset="0"/>
              </a:rPr>
              <a:t>Why spread the feet to the sides for head-down climbing, when no lateral forces are produced??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GB" sz="1400" dirty="0">
                <a:latin typeface="Arial" panose="020B0604020202020204" pitchFamily="34" charset="0"/>
              </a:rPr>
              <a:t>3D model possibility??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endParaRPr lang="en-AU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4040-74EF-4ABF-A151-3C78636E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2B13-36AC-4A76-AC65-0204D640E002}" type="slidenum">
              <a:rPr lang="en-AU" smtClean="0"/>
              <a:t>8</a:t>
            </a:fld>
            <a:endParaRPr lang="en-AU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A83D2A6-297B-4B61-9EC8-BC0A92F767BF}"/>
              </a:ext>
            </a:extLst>
          </p:cNvPr>
          <p:cNvSpPr/>
          <p:nvPr/>
        </p:nvSpPr>
        <p:spPr>
          <a:xfrm>
            <a:off x="4267198" y="2346134"/>
            <a:ext cx="1413756" cy="1413756"/>
          </a:xfrm>
          <a:prstGeom prst="arc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4CAEDBE-52B9-47B2-BD04-3959EEA25602}"/>
              </a:ext>
            </a:extLst>
          </p:cNvPr>
          <p:cNvSpPr/>
          <p:nvPr/>
        </p:nvSpPr>
        <p:spPr>
          <a:xfrm flipH="1">
            <a:off x="6756007" y="2346134"/>
            <a:ext cx="2734947" cy="2734947"/>
          </a:xfrm>
          <a:prstGeom prst="arc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67C751-C3F9-456A-BF43-29E4BE48BBF1}"/>
              </a:ext>
            </a:extLst>
          </p:cNvPr>
          <p:cNvCxnSpPr>
            <a:cxnSpLocks/>
          </p:cNvCxnSpPr>
          <p:nvPr/>
        </p:nvCxnSpPr>
        <p:spPr>
          <a:xfrm>
            <a:off x="3677055" y="3053012"/>
            <a:ext cx="0" cy="152493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150B23-10BB-4A61-AED3-D90F0A2040BD}"/>
              </a:ext>
            </a:extLst>
          </p:cNvPr>
          <p:cNvCxnSpPr>
            <a:cxnSpLocks/>
          </p:cNvCxnSpPr>
          <p:nvPr/>
        </p:nvCxnSpPr>
        <p:spPr>
          <a:xfrm>
            <a:off x="3677055" y="4684752"/>
            <a:ext cx="0" cy="30779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63736-C528-4D44-969E-EADC8C1A3B69}"/>
              </a:ext>
            </a:extLst>
          </p:cNvPr>
          <p:cNvCxnSpPr>
            <a:cxnSpLocks/>
          </p:cNvCxnSpPr>
          <p:nvPr/>
        </p:nvCxnSpPr>
        <p:spPr>
          <a:xfrm>
            <a:off x="8610600" y="4684752"/>
            <a:ext cx="0" cy="16112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90931-9F61-41C1-A4DD-6186855D4B99}"/>
              </a:ext>
            </a:extLst>
          </p:cNvPr>
          <p:cNvCxnSpPr>
            <a:cxnSpLocks/>
          </p:cNvCxnSpPr>
          <p:nvPr/>
        </p:nvCxnSpPr>
        <p:spPr>
          <a:xfrm>
            <a:off x="8610600" y="4120751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9586A2-DA8A-49DC-829C-B53E4F3F266B}"/>
              </a:ext>
            </a:extLst>
          </p:cNvPr>
          <p:cNvCxnSpPr/>
          <p:nvPr/>
        </p:nvCxnSpPr>
        <p:spPr>
          <a:xfrm flipH="1">
            <a:off x="3486150" y="4622401"/>
            <a:ext cx="146887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05D38A-ED82-4EF1-87B0-AB054022FF4A}"/>
              </a:ext>
            </a:extLst>
          </p:cNvPr>
          <p:cNvCxnSpPr/>
          <p:nvPr/>
        </p:nvCxnSpPr>
        <p:spPr>
          <a:xfrm flipH="1">
            <a:off x="7235629" y="4622401"/>
            <a:ext cx="146887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4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6013</TotalTime>
  <Words>364</Words>
  <Application>Microsoft Office PowerPoint</Application>
  <PresentationFormat>Custom</PresentationFormat>
  <Paragraphs>60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 Schultz</dc:creator>
  <cp:lastModifiedBy>Jojo Schultz</cp:lastModifiedBy>
  <cp:revision>16</cp:revision>
  <dcterms:created xsi:type="dcterms:W3CDTF">2021-10-11T04:11:43Z</dcterms:created>
  <dcterms:modified xsi:type="dcterms:W3CDTF">2021-10-19T05:10:54Z</dcterms:modified>
</cp:coreProperties>
</file>