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57" r:id="rId5"/>
    <p:sldId id="268" r:id="rId6"/>
    <p:sldId id="259" r:id="rId7"/>
    <p:sldId id="342" r:id="rId8"/>
    <p:sldId id="324" r:id="rId9"/>
    <p:sldId id="327" r:id="rId10"/>
    <p:sldId id="329" r:id="rId11"/>
    <p:sldId id="328" r:id="rId12"/>
    <p:sldId id="326" r:id="rId13"/>
    <p:sldId id="325" r:id="rId14"/>
    <p:sldId id="323" r:id="rId15"/>
    <p:sldId id="344" r:id="rId16"/>
    <p:sldId id="330" r:id="rId17"/>
    <p:sldId id="331" r:id="rId18"/>
    <p:sldId id="316" r:id="rId19"/>
    <p:sldId id="333" r:id="rId20"/>
    <p:sldId id="334" r:id="rId21"/>
    <p:sldId id="343" r:id="rId22"/>
    <p:sldId id="332" r:id="rId23"/>
    <p:sldId id="335" r:id="rId24"/>
    <p:sldId id="337" r:id="rId25"/>
    <p:sldId id="317" r:id="rId26"/>
    <p:sldId id="338" r:id="rId27"/>
    <p:sldId id="336" r:id="rId28"/>
    <p:sldId id="318" r:id="rId29"/>
    <p:sldId id="339" r:id="rId30"/>
    <p:sldId id="341" r:id="rId31"/>
    <p:sldId id="319" r:id="rId32"/>
    <p:sldId id="320" r:id="rId33"/>
    <p:sldId id="340" r:id="rId34"/>
    <p:sldId id="265" r:id="rId35"/>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81235" autoAdjust="0"/>
  </p:normalViewPr>
  <p:slideViewPr>
    <p:cSldViewPr>
      <p:cViewPr varScale="1">
        <p:scale>
          <a:sx n="90" d="100"/>
          <a:sy n="90" d="100"/>
        </p:scale>
        <p:origin x="1560" y="90"/>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01/02/2024</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01/02/2024</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10</a:t>
            </a:fld>
            <a:endParaRPr lang="fr-FR" dirty="0"/>
          </a:p>
        </p:txBody>
      </p:sp>
    </p:spTree>
    <p:extLst>
      <p:ext uri="{BB962C8B-B14F-4D97-AF65-F5344CB8AC3E}">
        <p14:creationId xmlns:p14="http://schemas.microsoft.com/office/powerpoint/2010/main" val="104489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11</a:t>
            </a:fld>
            <a:endParaRPr lang="fr-FR" dirty="0"/>
          </a:p>
        </p:txBody>
      </p:sp>
    </p:spTree>
    <p:extLst>
      <p:ext uri="{BB962C8B-B14F-4D97-AF65-F5344CB8AC3E}">
        <p14:creationId xmlns:p14="http://schemas.microsoft.com/office/powerpoint/2010/main" val="3206591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12</a:t>
            </a:fld>
            <a:endParaRPr lang="fr-FR" dirty="0"/>
          </a:p>
        </p:txBody>
      </p:sp>
    </p:spTree>
    <p:extLst>
      <p:ext uri="{BB962C8B-B14F-4D97-AF65-F5344CB8AC3E}">
        <p14:creationId xmlns:p14="http://schemas.microsoft.com/office/powerpoint/2010/main" val="4058903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13</a:t>
            </a:fld>
            <a:endParaRPr lang="fr-FR" dirty="0"/>
          </a:p>
        </p:txBody>
      </p:sp>
    </p:spTree>
    <p:extLst>
      <p:ext uri="{BB962C8B-B14F-4D97-AF65-F5344CB8AC3E}">
        <p14:creationId xmlns:p14="http://schemas.microsoft.com/office/powerpoint/2010/main" val="2591279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14</a:t>
            </a:fld>
            <a:endParaRPr lang="fr-FR" dirty="0"/>
          </a:p>
        </p:txBody>
      </p:sp>
    </p:spTree>
    <p:extLst>
      <p:ext uri="{BB962C8B-B14F-4D97-AF65-F5344CB8AC3E}">
        <p14:creationId xmlns:p14="http://schemas.microsoft.com/office/powerpoint/2010/main" val="294427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15</a:t>
            </a:fld>
            <a:endParaRPr lang="fr-FR" dirty="0"/>
          </a:p>
        </p:txBody>
      </p:sp>
    </p:spTree>
    <p:extLst>
      <p:ext uri="{BB962C8B-B14F-4D97-AF65-F5344CB8AC3E}">
        <p14:creationId xmlns:p14="http://schemas.microsoft.com/office/powerpoint/2010/main" val="2250917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16</a:t>
            </a:fld>
            <a:endParaRPr lang="fr-FR" dirty="0"/>
          </a:p>
        </p:txBody>
      </p:sp>
    </p:spTree>
    <p:extLst>
      <p:ext uri="{BB962C8B-B14F-4D97-AF65-F5344CB8AC3E}">
        <p14:creationId xmlns:p14="http://schemas.microsoft.com/office/powerpoint/2010/main" val="287514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17</a:t>
            </a:fld>
            <a:endParaRPr lang="fr-FR" dirty="0"/>
          </a:p>
        </p:txBody>
      </p:sp>
    </p:spTree>
    <p:extLst>
      <p:ext uri="{BB962C8B-B14F-4D97-AF65-F5344CB8AC3E}">
        <p14:creationId xmlns:p14="http://schemas.microsoft.com/office/powerpoint/2010/main" val="315787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18</a:t>
            </a:fld>
            <a:endParaRPr lang="fr-FR" dirty="0"/>
          </a:p>
        </p:txBody>
      </p:sp>
    </p:spTree>
    <p:extLst>
      <p:ext uri="{BB962C8B-B14F-4D97-AF65-F5344CB8AC3E}">
        <p14:creationId xmlns:p14="http://schemas.microsoft.com/office/powerpoint/2010/main" val="3015683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19</a:t>
            </a:fld>
            <a:endParaRPr lang="fr-FR" dirty="0"/>
          </a:p>
        </p:txBody>
      </p:sp>
    </p:spTree>
    <p:extLst>
      <p:ext uri="{BB962C8B-B14F-4D97-AF65-F5344CB8AC3E}">
        <p14:creationId xmlns:p14="http://schemas.microsoft.com/office/powerpoint/2010/main" val="403833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3427575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20</a:t>
            </a:fld>
            <a:endParaRPr lang="fr-FR" dirty="0"/>
          </a:p>
        </p:txBody>
      </p:sp>
    </p:spTree>
    <p:extLst>
      <p:ext uri="{BB962C8B-B14F-4D97-AF65-F5344CB8AC3E}">
        <p14:creationId xmlns:p14="http://schemas.microsoft.com/office/powerpoint/2010/main" val="1537949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21</a:t>
            </a:fld>
            <a:endParaRPr lang="fr-FR" dirty="0"/>
          </a:p>
        </p:txBody>
      </p:sp>
    </p:spTree>
    <p:extLst>
      <p:ext uri="{BB962C8B-B14F-4D97-AF65-F5344CB8AC3E}">
        <p14:creationId xmlns:p14="http://schemas.microsoft.com/office/powerpoint/2010/main" val="2638214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22</a:t>
            </a:fld>
            <a:endParaRPr lang="fr-FR" dirty="0"/>
          </a:p>
        </p:txBody>
      </p:sp>
    </p:spTree>
    <p:extLst>
      <p:ext uri="{BB962C8B-B14F-4D97-AF65-F5344CB8AC3E}">
        <p14:creationId xmlns:p14="http://schemas.microsoft.com/office/powerpoint/2010/main" val="2344131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23</a:t>
            </a:fld>
            <a:endParaRPr lang="fr-FR" dirty="0"/>
          </a:p>
        </p:txBody>
      </p:sp>
    </p:spTree>
    <p:extLst>
      <p:ext uri="{BB962C8B-B14F-4D97-AF65-F5344CB8AC3E}">
        <p14:creationId xmlns:p14="http://schemas.microsoft.com/office/powerpoint/2010/main" val="2834666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24</a:t>
            </a:fld>
            <a:endParaRPr lang="fr-FR" dirty="0"/>
          </a:p>
        </p:txBody>
      </p:sp>
    </p:spTree>
    <p:extLst>
      <p:ext uri="{BB962C8B-B14F-4D97-AF65-F5344CB8AC3E}">
        <p14:creationId xmlns:p14="http://schemas.microsoft.com/office/powerpoint/2010/main" val="3162490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25</a:t>
            </a:fld>
            <a:endParaRPr lang="fr-FR" dirty="0"/>
          </a:p>
        </p:txBody>
      </p:sp>
    </p:spTree>
    <p:extLst>
      <p:ext uri="{BB962C8B-B14F-4D97-AF65-F5344CB8AC3E}">
        <p14:creationId xmlns:p14="http://schemas.microsoft.com/office/powerpoint/2010/main" val="3201666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26</a:t>
            </a:fld>
            <a:endParaRPr lang="fr-FR" dirty="0"/>
          </a:p>
        </p:txBody>
      </p:sp>
    </p:spTree>
    <p:extLst>
      <p:ext uri="{BB962C8B-B14F-4D97-AF65-F5344CB8AC3E}">
        <p14:creationId xmlns:p14="http://schemas.microsoft.com/office/powerpoint/2010/main" val="307450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27</a:t>
            </a:fld>
            <a:endParaRPr lang="fr-FR" dirty="0"/>
          </a:p>
        </p:txBody>
      </p:sp>
    </p:spTree>
    <p:extLst>
      <p:ext uri="{BB962C8B-B14F-4D97-AF65-F5344CB8AC3E}">
        <p14:creationId xmlns:p14="http://schemas.microsoft.com/office/powerpoint/2010/main" val="2083242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28</a:t>
            </a:fld>
            <a:endParaRPr lang="fr-FR" dirty="0"/>
          </a:p>
        </p:txBody>
      </p:sp>
    </p:spTree>
    <p:extLst>
      <p:ext uri="{BB962C8B-B14F-4D97-AF65-F5344CB8AC3E}">
        <p14:creationId xmlns:p14="http://schemas.microsoft.com/office/powerpoint/2010/main" val="2982555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29</a:t>
            </a:fld>
            <a:endParaRPr lang="fr-FR" dirty="0"/>
          </a:p>
        </p:txBody>
      </p:sp>
    </p:spTree>
    <p:extLst>
      <p:ext uri="{BB962C8B-B14F-4D97-AF65-F5344CB8AC3E}">
        <p14:creationId xmlns:p14="http://schemas.microsoft.com/office/powerpoint/2010/main" val="403288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a:t>
            </a:fld>
            <a:endParaRPr lang="fr-FR" dirty="0"/>
          </a:p>
        </p:txBody>
      </p:sp>
    </p:spTree>
    <p:extLst>
      <p:ext uri="{BB962C8B-B14F-4D97-AF65-F5344CB8AC3E}">
        <p14:creationId xmlns:p14="http://schemas.microsoft.com/office/powerpoint/2010/main" val="2869341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30</a:t>
            </a:fld>
            <a:endParaRPr lang="fr-FR" dirty="0"/>
          </a:p>
        </p:txBody>
      </p:sp>
    </p:spTree>
    <p:extLst>
      <p:ext uri="{BB962C8B-B14F-4D97-AF65-F5344CB8AC3E}">
        <p14:creationId xmlns:p14="http://schemas.microsoft.com/office/powerpoint/2010/main" val="2851839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31</a:t>
            </a:fld>
            <a:endParaRPr lang="fr-FR" dirty="0"/>
          </a:p>
        </p:txBody>
      </p:sp>
    </p:spTree>
    <p:extLst>
      <p:ext uri="{BB962C8B-B14F-4D97-AF65-F5344CB8AC3E}">
        <p14:creationId xmlns:p14="http://schemas.microsoft.com/office/powerpoint/2010/main" val="196336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a:t>
            </a:fld>
            <a:endParaRPr lang="fr-FR" dirty="0"/>
          </a:p>
        </p:txBody>
      </p:sp>
    </p:spTree>
    <p:extLst>
      <p:ext uri="{BB962C8B-B14F-4D97-AF65-F5344CB8AC3E}">
        <p14:creationId xmlns:p14="http://schemas.microsoft.com/office/powerpoint/2010/main" val="284592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5</a:t>
            </a:fld>
            <a:endParaRPr lang="fr-FR" dirty="0"/>
          </a:p>
        </p:txBody>
      </p:sp>
    </p:spTree>
    <p:extLst>
      <p:ext uri="{BB962C8B-B14F-4D97-AF65-F5344CB8AC3E}">
        <p14:creationId xmlns:p14="http://schemas.microsoft.com/office/powerpoint/2010/main" val="76930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6</a:t>
            </a:fld>
            <a:endParaRPr lang="fr-FR" dirty="0"/>
          </a:p>
        </p:txBody>
      </p:sp>
    </p:spTree>
    <p:extLst>
      <p:ext uri="{BB962C8B-B14F-4D97-AF65-F5344CB8AC3E}">
        <p14:creationId xmlns:p14="http://schemas.microsoft.com/office/powerpoint/2010/main" val="123762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7</a:t>
            </a:fld>
            <a:endParaRPr lang="fr-FR" dirty="0"/>
          </a:p>
        </p:txBody>
      </p:sp>
    </p:spTree>
    <p:extLst>
      <p:ext uri="{BB962C8B-B14F-4D97-AF65-F5344CB8AC3E}">
        <p14:creationId xmlns:p14="http://schemas.microsoft.com/office/powerpoint/2010/main" val="2373958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8</a:t>
            </a:fld>
            <a:endParaRPr lang="fr-FR" dirty="0"/>
          </a:p>
        </p:txBody>
      </p:sp>
    </p:spTree>
    <p:extLst>
      <p:ext uri="{BB962C8B-B14F-4D97-AF65-F5344CB8AC3E}">
        <p14:creationId xmlns:p14="http://schemas.microsoft.com/office/powerpoint/2010/main" val="391925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9</a:t>
            </a:fld>
            <a:endParaRPr lang="fr-FR" dirty="0"/>
          </a:p>
        </p:txBody>
      </p:sp>
    </p:spTree>
    <p:extLst>
      <p:ext uri="{BB962C8B-B14F-4D97-AF65-F5344CB8AC3E}">
        <p14:creationId xmlns:p14="http://schemas.microsoft.com/office/powerpoint/2010/main" val="311405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01/02/2024</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01/02/2024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01/02/2024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01/02/2024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01/02/2024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01/02/2024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01/02/2024</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01/02/2024</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01/02/2024</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01/02/2024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01/02/2024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01/02/2024</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fr.vecteezy.com/art-vectoriel/3015559-la-cle-d-or-ouvre-le-cadena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nuvemdebits.blogspot.com/2015/12/pressionada-microsoft-desiste-de-corta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41884" y="244943"/>
            <a:ext cx="8735325" cy="3784600"/>
          </a:xfrm>
        </p:spPr>
        <p:txBody>
          <a:bodyPr rtlCol="0">
            <a:normAutofit/>
          </a:bodyPr>
          <a:lstStyle/>
          <a:p>
            <a:pPr rtl="0"/>
            <a:r>
              <a:rPr lang="fr-FR" dirty="0"/>
              <a:t>Formation </a:t>
            </a:r>
            <a:br>
              <a:rPr lang="fr-FR" dirty="0"/>
            </a:br>
            <a:br>
              <a:rPr lang="fr-FR" dirty="0"/>
            </a:br>
            <a:r>
              <a:rPr lang="fr-FR" dirty="0"/>
              <a:t>Installation, configuration et sécurisation de SharePoint</a:t>
            </a:r>
          </a:p>
        </p:txBody>
      </p:sp>
      <p:pic>
        <p:nvPicPr>
          <p:cNvPr id="3" name="Image 2">
            <a:extLst>
              <a:ext uri="{FF2B5EF4-FFF2-40B4-BE49-F238E27FC236}">
                <a16:creationId xmlns:a16="http://schemas.microsoft.com/office/drawing/2014/main" id="{1F8FA546-D6EC-60B3-4A51-FE3F846218AB}"/>
              </a:ext>
            </a:extLst>
          </p:cNvPr>
          <p:cNvPicPr>
            <a:picLocks noChangeAspect="1"/>
          </p:cNvPicPr>
          <p:nvPr/>
        </p:nvPicPr>
        <p:blipFill>
          <a:blip r:embed="rId3"/>
          <a:stretch>
            <a:fillRect/>
          </a:stretch>
        </p:blipFill>
        <p:spPr>
          <a:xfrm>
            <a:off x="6742484" y="5229200"/>
            <a:ext cx="4984229" cy="1383857"/>
          </a:xfrm>
          <a:prstGeom prst="rect">
            <a:avLst/>
          </a:prstGeom>
        </p:spPr>
      </p:pic>
      <p:sp>
        <p:nvSpPr>
          <p:cNvPr id="4" name="ZoneTexte 3">
            <a:extLst>
              <a:ext uri="{FF2B5EF4-FFF2-40B4-BE49-F238E27FC236}">
                <a16:creationId xmlns:a16="http://schemas.microsoft.com/office/drawing/2014/main" id="{13F1315F-6C5B-097B-1CB4-9E821A5DE4AC}"/>
              </a:ext>
            </a:extLst>
          </p:cNvPr>
          <p:cNvSpPr txBox="1"/>
          <p:nvPr/>
        </p:nvSpPr>
        <p:spPr>
          <a:xfrm>
            <a:off x="1341884" y="4365104"/>
            <a:ext cx="6629476" cy="954107"/>
          </a:xfrm>
          <a:prstGeom prst="rect">
            <a:avLst/>
          </a:prstGeom>
          <a:noFill/>
        </p:spPr>
        <p:txBody>
          <a:bodyPr wrap="square" rtlCol="0">
            <a:spAutoFit/>
          </a:bodyPr>
          <a:lstStyle/>
          <a:p>
            <a:r>
              <a:rPr lang="fr-FR" sz="2800" dirty="0"/>
              <a:t>Présenter par ULMER Jordan Administrateur Système chez BT-Formation</a:t>
            </a:r>
          </a:p>
        </p:txBody>
      </p:sp>
      <p:pic>
        <p:nvPicPr>
          <p:cNvPr id="5" name="Image 4">
            <a:extLst>
              <a:ext uri="{FF2B5EF4-FFF2-40B4-BE49-F238E27FC236}">
                <a16:creationId xmlns:a16="http://schemas.microsoft.com/office/drawing/2014/main" id="{6C9FFAB3-C6A7-2396-FDBC-BC5F66CC76E8}"/>
              </a:ext>
            </a:extLst>
          </p:cNvPr>
          <p:cNvPicPr>
            <a:picLocks noChangeAspect="1"/>
          </p:cNvPicPr>
          <p:nvPr/>
        </p:nvPicPr>
        <p:blipFill>
          <a:blip r:embed="rId4"/>
          <a:stretch>
            <a:fillRect/>
          </a:stretch>
        </p:blipFill>
        <p:spPr>
          <a:xfrm>
            <a:off x="9234598" y="404664"/>
            <a:ext cx="2732377" cy="1536203"/>
          </a:xfrm>
          <a:prstGeom prst="rect">
            <a:avLst/>
          </a:prstGeom>
        </p:spPr>
      </p:pic>
    </p:spTree>
    <p:extLst>
      <p:ext uri="{BB962C8B-B14F-4D97-AF65-F5344CB8AC3E}">
        <p14:creationId xmlns:p14="http://schemas.microsoft.com/office/powerpoint/2010/main" val="1332291891"/>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448644"/>
            <a:ext cx="10360501" cy="1223963"/>
          </a:xfrm>
        </p:spPr>
        <p:txBody>
          <a:bodyPr rtlCol="0"/>
          <a:lstStyle/>
          <a:p>
            <a:pPr rtl="0"/>
            <a:r>
              <a:rPr lang="fr-FR" dirty="0"/>
              <a:t>Différence entre </a:t>
            </a:r>
            <a:r>
              <a:rPr lang="fr-FR" dirty="0" err="1"/>
              <a:t>onedrive</a:t>
            </a:r>
            <a:r>
              <a:rPr lang="fr-FR" dirty="0"/>
              <a:t> et </a:t>
            </a:r>
            <a:r>
              <a:rPr lang="fr-FR" dirty="0" err="1"/>
              <a:t>sharepoint</a:t>
            </a:r>
            <a:endParaRPr lang="fr-FR" dirty="0"/>
          </a:p>
        </p:txBody>
      </p:sp>
      <p:sp>
        <p:nvSpPr>
          <p:cNvPr id="10" name="Espace réservé du contenu 9"/>
          <p:cNvSpPr>
            <a:spLocks noGrp="1"/>
          </p:cNvSpPr>
          <p:nvPr>
            <p:ph sz="half" idx="2"/>
          </p:nvPr>
        </p:nvSpPr>
        <p:spPr>
          <a:xfrm>
            <a:off x="914161" y="1558776"/>
            <a:ext cx="10940891" cy="4606528"/>
          </a:xfrm>
        </p:spPr>
        <p:txBody>
          <a:bodyPr rtlCol="0"/>
          <a:lstStyle/>
          <a:p>
            <a:pPr algn="just"/>
            <a:r>
              <a:rPr lang="fr-FR" sz="2400" b="1" dirty="0"/>
              <a:t>Collaboration d'équipe :</a:t>
            </a:r>
            <a:r>
              <a:rPr lang="fr-FR" sz="2400" dirty="0"/>
              <a:t> SharePoint est conçu pour la collaboration d'équipe et la gestion de documents au niveau de l'entreprise. Il offre des fonctionnalités plus avancées pour la création, le partage et la gestion de contenu d'équipe.</a:t>
            </a:r>
          </a:p>
          <a:p>
            <a:pPr algn="just"/>
            <a:r>
              <a:rPr lang="fr-FR" sz="2400" b="1" dirty="0"/>
              <a:t>Sites d'équipe et portails :</a:t>
            </a:r>
            <a:r>
              <a:rPr lang="fr-FR" sz="2400" dirty="0"/>
              <a:t> SharePoint permet la création de sites d'équipe, de portails et de pages pour faciliter la collaboration au sein d'un groupe de travail.</a:t>
            </a:r>
          </a:p>
          <a:p>
            <a:pPr algn="just"/>
            <a:r>
              <a:rPr lang="fr-FR" sz="2400" b="1" dirty="0"/>
              <a:t>Gestion de documents avancée :</a:t>
            </a:r>
            <a:r>
              <a:rPr lang="fr-FR" sz="2400" dirty="0"/>
              <a:t> SharePoint propose des fonctionnalités avancées de gestion de documents, telles que des flux de travail, la gestion des versions, la gestion des métadonnées, etc.</a:t>
            </a:r>
          </a:p>
          <a:p>
            <a:pPr algn="just"/>
            <a:r>
              <a:rPr lang="fr-FR" sz="2400" b="1" dirty="0"/>
              <a:t>Intégration avec d'autres applications Microsoft :</a:t>
            </a:r>
            <a:r>
              <a:rPr lang="fr-FR" sz="2400" dirty="0"/>
              <a:t> SharePoint est étroitement intégré à d'autres applications Microsoft, telles que Microsoft Teams, Outlook, et d'autres, pour une collaboration plus efficace.</a:t>
            </a:r>
          </a:p>
          <a:p>
            <a:pPr marL="0" indent="0" rtl="0">
              <a:buNone/>
            </a:pPr>
            <a:endParaRPr lang="fr-FR" sz="2000" dirty="0"/>
          </a:p>
        </p:txBody>
      </p:sp>
      <p:pic>
        <p:nvPicPr>
          <p:cNvPr id="2" name="Image 1">
            <a:extLst>
              <a:ext uri="{FF2B5EF4-FFF2-40B4-BE49-F238E27FC236}">
                <a16:creationId xmlns:a16="http://schemas.microsoft.com/office/drawing/2014/main" id="{3A53975A-453E-C750-7C6F-70D9997426F3}"/>
              </a:ext>
            </a:extLst>
          </p:cNvPr>
          <p:cNvPicPr>
            <a:picLocks noChangeAspect="1"/>
          </p:cNvPicPr>
          <p:nvPr/>
        </p:nvPicPr>
        <p:blipFill>
          <a:blip r:embed="rId3"/>
          <a:stretch>
            <a:fillRect/>
          </a:stretch>
        </p:blipFill>
        <p:spPr>
          <a:xfrm>
            <a:off x="9457580" y="-51541"/>
            <a:ext cx="2731245" cy="1536325"/>
          </a:xfrm>
          <a:prstGeom prst="rect">
            <a:avLst/>
          </a:prstGeom>
        </p:spPr>
      </p:pic>
    </p:spTree>
    <p:extLst>
      <p:ext uri="{BB962C8B-B14F-4D97-AF65-F5344CB8AC3E}">
        <p14:creationId xmlns:p14="http://schemas.microsoft.com/office/powerpoint/2010/main" val="20420944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7828" y="0"/>
            <a:ext cx="10360501" cy="603275"/>
          </a:xfrm>
        </p:spPr>
        <p:txBody>
          <a:bodyPr rtlCol="0">
            <a:normAutofit fontScale="90000"/>
          </a:bodyPr>
          <a:lstStyle/>
          <a:p>
            <a:pPr rtl="0"/>
            <a:r>
              <a:rPr lang="fr-FR" dirty="0"/>
              <a:t>Les usages et les bénéfices des sites SharePoint</a:t>
            </a:r>
          </a:p>
        </p:txBody>
      </p:sp>
      <p:sp>
        <p:nvSpPr>
          <p:cNvPr id="10" name="Espace réservé du contenu 9"/>
          <p:cNvSpPr>
            <a:spLocks noGrp="1"/>
          </p:cNvSpPr>
          <p:nvPr>
            <p:ph sz="half" idx="2"/>
          </p:nvPr>
        </p:nvSpPr>
        <p:spPr>
          <a:xfrm>
            <a:off x="530790" y="836712"/>
            <a:ext cx="11683388" cy="5487376"/>
          </a:xfrm>
        </p:spPr>
        <p:txBody>
          <a:bodyPr rtlCol="0"/>
          <a:lstStyle/>
          <a:p>
            <a:pPr algn="just"/>
            <a:r>
              <a:rPr lang="fr-FR" sz="1800" b="1" dirty="0"/>
              <a:t>1. Portail d'Entreprise :</a:t>
            </a:r>
            <a:endParaRPr lang="fr-FR" sz="1800" dirty="0"/>
          </a:p>
          <a:p>
            <a:pPr algn="just"/>
            <a:r>
              <a:rPr lang="fr-FR" sz="1800" i="1" dirty="0"/>
              <a:t>Bénéfices :</a:t>
            </a:r>
            <a:r>
              <a:rPr lang="fr-FR" sz="1800" dirty="0"/>
              <a:t> Page d'accueil centralisée pour l'organisation.</a:t>
            </a:r>
          </a:p>
          <a:p>
            <a:pPr algn="just"/>
            <a:r>
              <a:rPr lang="fr-FR" sz="1800" dirty="0"/>
              <a:t>Accès rapide aux informations essentielles.</a:t>
            </a:r>
          </a:p>
          <a:p>
            <a:pPr algn="just"/>
            <a:r>
              <a:rPr lang="fr-FR" sz="1800" dirty="0"/>
              <a:t>Amélioration de la communication interne et renforcement de l'identité de l'entreprise.</a:t>
            </a:r>
          </a:p>
          <a:p>
            <a:pPr algn="just"/>
            <a:endParaRPr lang="fr-FR" sz="1800" dirty="0"/>
          </a:p>
          <a:p>
            <a:pPr algn="just"/>
            <a:r>
              <a:rPr lang="fr-FR" sz="1800" b="1" dirty="0"/>
              <a:t>2. Gestion de Documents :</a:t>
            </a:r>
            <a:endParaRPr lang="fr-FR" sz="1800" dirty="0"/>
          </a:p>
          <a:p>
            <a:pPr algn="just"/>
            <a:r>
              <a:rPr lang="fr-FR" sz="1800" i="1" dirty="0"/>
              <a:t>Bénéfices :</a:t>
            </a:r>
            <a:r>
              <a:rPr lang="fr-FR" sz="1800" dirty="0"/>
              <a:t> Stockage, gestion et partage sécurisés de documents.</a:t>
            </a:r>
          </a:p>
          <a:p>
            <a:pPr algn="just"/>
            <a:r>
              <a:rPr lang="fr-FR" sz="1800" dirty="0"/>
              <a:t>Contrôle version, recherche améliorée, collaboration en temps réel.</a:t>
            </a:r>
          </a:p>
          <a:p>
            <a:pPr algn="just"/>
            <a:endParaRPr lang="fr-FR" sz="1800" dirty="0"/>
          </a:p>
          <a:p>
            <a:pPr algn="just"/>
            <a:r>
              <a:rPr lang="fr-FR" sz="1800" b="1" dirty="0"/>
              <a:t>3. Collaboration d'Équipe :</a:t>
            </a:r>
            <a:endParaRPr lang="fr-FR" sz="1800" dirty="0"/>
          </a:p>
          <a:p>
            <a:pPr algn="just"/>
            <a:r>
              <a:rPr lang="fr-FR" sz="1800" i="1" dirty="0"/>
              <a:t>Bénéfices :</a:t>
            </a:r>
            <a:r>
              <a:rPr lang="fr-FR" sz="1800" dirty="0"/>
              <a:t> Espaces dédiés pour partager idées, documents, et tâches.</a:t>
            </a:r>
          </a:p>
          <a:p>
            <a:pPr algn="just"/>
            <a:r>
              <a:rPr lang="fr-FR" sz="1800" dirty="0"/>
              <a:t>Amélioration de la productivité, facilitation de la communication et coordination des projets.</a:t>
            </a:r>
          </a:p>
        </p:txBody>
      </p:sp>
    </p:spTree>
    <p:extLst>
      <p:ext uri="{BB962C8B-B14F-4D97-AF65-F5344CB8AC3E}">
        <p14:creationId xmlns:p14="http://schemas.microsoft.com/office/powerpoint/2010/main" val="15868873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7" end="7"/>
                                            </p:txEl>
                                          </p:spTgt>
                                        </p:tgtEl>
                                        <p:attrNameLst>
                                          <p:attrName>style.visibility</p:attrName>
                                        </p:attrNameLst>
                                      </p:cBhvr>
                                      <p:to>
                                        <p:strVal val="visible"/>
                                      </p:to>
                                    </p:set>
                                    <p:animEffect transition="in" filter="wipe(down)">
                                      <p:cBhvr>
                                        <p:cTn id="115" dur="580">
                                          <p:stCondLst>
                                            <p:cond delay="0"/>
                                          </p:stCondLst>
                                        </p:cTn>
                                        <p:tgtEl>
                                          <p:spTgt spid="10">
                                            <p:txEl>
                                              <p:pRg st="7" end="7"/>
                                            </p:txEl>
                                          </p:spTgt>
                                        </p:tgtEl>
                                      </p:cBhvr>
                                    </p:animEffect>
                                    <p:anim calcmode="lin" valueType="num">
                                      <p:cBhvr>
                                        <p:cTn id="116"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7" end="7"/>
                                            </p:txEl>
                                          </p:spTgt>
                                        </p:tgtEl>
                                      </p:cBhvr>
                                      <p:to x="100000" y="60000"/>
                                    </p:animScale>
                                    <p:animScale>
                                      <p:cBhvr>
                                        <p:cTn id="122" dur="166" decel="50000">
                                          <p:stCondLst>
                                            <p:cond delay="676"/>
                                          </p:stCondLst>
                                        </p:cTn>
                                        <p:tgtEl>
                                          <p:spTgt spid="10">
                                            <p:txEl>
                                              <p:pRg st="7" end="7"/>
                                            </p:txEl>
                                          </p:spTgt>
                                        </p:tgtEl>
                                      </p:cBhvr>
                                      <p:to x="100000" y="100000"/>
                                    </p:animScale>
                                    <p:animScale>
                                      <p:cBhvr>
                                        <p:cTn id="123" dur="26">
                                          <p:stCondLst>
                                            <p:cond delay="1312"/>
                                          </p:stCondLst>
                                        </p:cTn>
                                        <p:tgtEl>
                                          <p:spTgt spid="10">
                                            <p:txEl>
                                              <p:pRg st="7" end="7"/>
                                            </p:txEl>
                                          </p:spTgt>
                                        </p:tgtEl>
                                      </p:cBhvr>
                                      <p:to x="100000" y="80000"/>
                                    </p:animScale>
                                    <p:animScale>
                                      <p:cBhvr>
                                        <p:cTn id="124" dur="166" decel="50000">
                                          <p:stCondLst>
                                            <p:cond delay="1338"/>
                                          </p:stCondLst>
                                        </p:cTn>
                                        <p:tgtEl>
                                          <p:spTgt spid="10">
                                            <p:txEl>
                                              <p:pRg st="7" end="7"/>
                                            </p:txEl>
                                          </p:spTgt>
                                        </p:tgtEl>
                                      </p:cBhvr>
                                      <p:to x="100000" y="100000"/>
                                    </p:animScale>
                                    <p:animScale>
                                      <p:cBhvr>
                                        <p:cTn id="125" dur="26">
                                          <p:stCondLst>
                                            <p:cond delay="1642"/>
                                          </p:stCondLst>
                                        </p:cTn>
                                        <p:tgtEl>
                                          <p:spTgt spid="10">
                                            <p:txEl>
                                              <p:pRg st="7" end="7"/>
                                            </p:txEl>
                                          </p:spTgt>
                                        </p:tgtEl>
                                      </p:cBhvr>
                                      <p:to x="100000" y="90000"/>
                                    </p:animScale>
                                    <p:animScale>
                                      <p:cBhvr>
                                        <p:cTn id="126" dur="166" decel="50000">
                                          <p:stCondLst>
                                            <p:cond delay="1668"/>
                                          </p:stCondLst>
                                        </p:cTn>
                                        <p:tgtEl>
                                          <p:spTgt spid="10">
                                            <p:txEl>
                                              <p:pRg st="7" end="7"/>
                                            </p:txEl>
                                          </p:spTgt>
                                        </p:tgtEl>
                                      </p:cBhvr>
                                      <p:to x="100000" y="100000"/>
                                    </p:animScale>
                                    <p:animScale>
                                      <p:cBhvr>
                                        <p:cTn id="127" dur="26">
                                          <p:stCondLst>
                                            <p:cond delay="1808"/>
                                          </p:stCondLst>
                                        </p:cTn>
                                        <p:tgtEl>
                                          <p:spTgt spid="10">
                                            <p:txEl>
                                              <p:pRg st="7" end="7"/>
                                            </p:txEl>
                                          </p:spTgt>
                                        </p:tgtEl>
                                      </p:cBhvr>
                                      <p:to x="100000" y="95000"/>
                                    </p:animScale>
                                    <p:animScale>
                                      <p:cBhvr>
                                        <p:cTn id="128" dur="166" decel="50000">
                                          <p:stCondLst>
                                            <p:cond delay="1834"/>
                                          </p:stCondLst>
                                        </p:cTn>
                                        <p:tgtEl>
                                          <p:spTgt spid="10">
                                            <p:txEl>
                                              <p:pRg st="7" end="7"/>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9" end="9"/>
                                            </p:txEl>
                                          </p:spTgt>
                                        </p:tgtEl>
                                        <p:attrNameLst>
                                          <p:attrName>style.visibility</p:attrName>
                                        </p:attrNameLst>
                                      </p:cBhvr>
                                      <p:to>
                                        <p:strVal val="visible"/>
                                      </p:to>
                                    </p:set>
                                    <p:animEffect transition="in" filter="wipe(down)">
                                      <p:cBhvr>
                                        <p:cTn id="133" dur="580">
                                          <p:stCondLst>
                                            <p:cond delay="0"/>
                                          </p:stCondLst>
                                        </p:cTn>
                                        <p:tgtEl>
                                          <p:spTgt spid="10">
                                            <p:txEl>
                                              <p:pRg st="9" end="9"/>
                                            </p:txEl>
                                          </p:spTgt>
                                        </p:tgtEl>
                                      </p:cBhvr>
                                    </p:animEffect>
                                    <p:anim calcmode="lin" valueType="num">
                                      <p:cBhvr>
                                        <p:cTn id="134" dur="1822" tmFilter="0,0; 0.14,0.36; 0.43,0.73; 0.71,0.91; 1.0,1.0">
                                          <p:stCondLst>
                                            <p:cond delay="0"/>
                                          </p:stCondLst>
                                        </p:cTn>
                                        <p:tgtEl>
                                          <p:spTgt spid="10">
                                            <p:txEl>
                                              <p:pRg st="9" end="9"/>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9" end="9"/>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9" end="9"/>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9" end="9"/>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9" end="9"/>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9" end="9"/>
                                            </p:txEl>
                                          </p:spTgt>
                                        </p:tgtEl>
                                      </p:cBhvr>
                                      <p:to x="100000" y="60000"/>
                                    </p:animScale>
                                    <p:animScale>
                                      <p:cBhvr>
                                        <p:cTn id="140" dur="166" decel="50000">
                                          <p:stCondLst>
                                            <p:cond delay="676"/>
                                          </p:stCondLst>
                                        </p:cTn>
                                        <p:tgtEl>
                                          <p:spTgt spid="10">
                                            <p:txEl>
                                              <p:pRg st="9" end="9"/>
                                            </p:txEl>
                                          </p:spTgt>
                                        </p:tgtEl>
                                      </p:cBhvr>
                                      <p:to x="100000" y="100000"/>
                                    </p:animScale>
                                    <p:animScale>
                                      <p:cBhvr>
                                        <p:cTn id="141" dur="26">
                                          <p:stCondLst>
                                            <p:cond delay="1312"/>
                                          </p:stCondLst>
                                        </p:cTn>
                                        <p:tgtEl>
                                          <p:spTgt spid="10">
                                            <p:txEl>
                                              <p:pRg st="9" end="9"/>
                                            </p:txEl>
                                          </p:spTgt>
                                        </p:tgtEl>
                                      </p:cBhvr>
                                      <p:to x="100000" y="80000"/>
                                    </p:animScale>
                                    <p:animScale>
                                      <p:cBhvr>
                                        <p:cTn id="142" dur="166" decel="50000">
                                          <p:stCondLst>
                                            <p:cond delay="1338"/>
                                          </p:stCondLst>
                                        </p:cTn>
                                        <p:tgtEl>
                                          <p:spTgt spid="10">
                                            <p:txEl>
                                              <p:pRg st="9" end="9"/>
                                            </p:txEl>
                                          </p:spTgt>
                                        </p:tgtEl>
                                      </p:cBhvr>
                                      <p:to x="100000" y="100000"/>
                                    </p:animScale>
                                    <p:animScale>
                                      <p:cBhvr>
                                        <p:cTn id="143" dur="26">
                                          <p:stCondLst>
                                            <p:cond delay="1642"/>
                                          </p:stCondLst>
                                        </p:cTn>
                                        <p:tgtEl>
                                          <p:spTgt spid="10">
                                            <p:txEl>
                                              <p:pRg st="9" end="9"/>
                                            </p:txEl>
                                          </p:spTgt>
                                        </p:tgtEl>
                                      </p:cBhvr>
                                      <p:to x="100000" y="90000"/>
                                    </p:animScale>
                                    <p:animScale>
                                      <p:cBhvr>
                                        <p:cTn id="144" dur="166" decel="50000">
                                          <p:stCondLst>
                                            <p:cond delay="1668"/>
                                          </p:stCondLst>
                                        </p:cTn>
                                        <p:tgtEl>
                                          <p:spTgt spid="10">
                                            <p:txEl>
                                              <p:pRg st="9" end="9"/>
                                            </p:txEl>
                                          </p:spTgt>
                                        </p:tgtEl>
                                      </p:cBhvr>
                                      <p:to x="100000" y="100000"/>
                                    </p:animScale>
                                    <p:animScale>
                                      <p:cBhvr>
                                        <p:cTn id="145" dur="26">
                                          <p:stCondLst>
                                            <p:cond delay="1808"/>
                                          </p:stCondLst>
                                        </p:cTn>
                                        <p:tgtEl>
                                          <p:spTgt spid="10">
                                            <p:txEl>
                                              <p:pRg st="9" end="9"/>
                                            </p:txEl>
                                          </p:spTgt>
                                        </p:tgtEl>
                                      </p:cBhvr>
                                      <p:to x="100000" y="95000"/>
                                    </p:animScale>
                                    <p:animScale>
                                      <p:cBhvr>
                                        <p:cTn id="146" dur="166" decel="50000">
                                          <p:stCondLst>
                                            <p:cond delay="1834"/>
                                          </p:stCondLst>
                                        </p:cTn>
                                        <p:tgtEl>
                                          <p:spTgt spid="10">
                                            <p:txEl>
                                              <p:pRg st="9" end="9"/>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10" end="10"/>
                                            </p:txEl>
                                          </p:spTgt>
                                        </p:tgtEl>
                                        <p:attrNameLst>
                                          <p:attrName>style.visibility</p:attrName>
                                        </p:attrNameLst>
                                      </p:cBhvr>
                                      <p:to>
                                        <p:strVal val="visible"/>
                                      </p:to>
                                    </p:set>
                                    <p:animEffect transition="in" filter="wipe(down)">
                                      <p:cBhvr>
                                        <p:cTn id="151" dur="580">
                                          <p:stCondLst>
                                            <p:cond delay="0"/>
                                          </p:stCondLst>
                                        </p:cTn>
                                        <p:tgtEl>
                                          <p:spTgt spid="10">
                                            <p:txEl>
                                              <p:pRg st="10" end="10"/>
                                            </p:txEl>
                                          </p:spTgt>
                                        </p:tgtEl>
                                      </p:cBhvr>
                                    </p:animEffect>
                                    <p:anim calcmode="lin" valueType="num">
                                      <p:cBhvr>
                                        <p:cTn id="152" dur="1822" tmFilter="0,0; 0.14,0.36; 0.43,0.73; 0.71,0.91; 1.0,1.0">
                                          <p:stCondLst>
                                            <p:cond delay="0"/>
                                          </p:stCondLst>
                                        </p:cTn>
                                        <p:tgtEl>
                                          <p:spTgt spid="10">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10" end="10"/>
                                            </p:txEl>
                                          </p:spTgt>
                                        </p:tgtEl>
                                      </p:cBhvr>
                                      <p:to x="100000" y="60000"/>
                                    </p:animScale>
                                    <p:animScale>
                                      <p:cBhvr>
                                        <p:cTn id="158" dur="166" decel="50000">
                                          <p:stCondLst>
                                            <p:cond delay="676"/>
                                          </p:stCondLst>
                                        </p:cTn>
                                        <p:tgtEl>
                                          <p:spTgt spid="10">
                                            <p:txEl>
                                              <p:pRg st="10" end="10"/>
                                            </p:txEl>
                                          </p:spTgt>
                                        </p:tgtEl>
                                      </p:cBhvr>
                                      <p:to x="100000" y="100000"/>
                                    </p:animScale>
                                    <p:animScale>
                                      <p:cBhvr>
                                        <p:cTn id="159" dur="26">
                                          <p:stCondLst>
                                            <p:cond delay="1312"/>
                                          </p:stCondLst>
                                        </p:cTn>
                                        <p:tgtEl>
                                          <p:spTgt spid="10">
                                            <p:txEl>
                                              <p:pRg st="10" end="10"/>
                                            </p:txEl>
                                          </p:spTgt>
                                        </p:tgtEl>
                                      </p:cBhvr>
                                      <p:to x="100000" y="80000"/>
                                    </p:animScale>
                                    <p:animScale>
                                      <p:cBhvr>
                                        <p:cTn id="160" dur="166" decel="50000">
                                          <p:stCondLst>
                                            <p:cond delay="1338"/>
                                          </p:stCondLst>
                                        </p:cTn>
                                        <p:tgtEl>
                                          <p:spTgt spid="10">
                                            <p:txEl>
                                              <p:pRg st="10" end="10"/>
                                            </p:txEl>
                                          </p:spTgt>
                                        </p:tgtEl>
                                      </p:cBhvr>
                                      <p:to x="100000" y="100000"/>
                                    </p:animScale>
                                    <p:animScale>
                                      <p:cBhvr>
                                        <p:cTn id="161" dur="26">
                                          <p:stCondLst>
                                            <p:cond delay="1642"/>
                                          </p:stCondLst>
                                        </p:cTn>
                                        <p:tgtEl>
                                          <p:spTgt spid="10">
                                            <p:txEl>
                                              <p:pRg st="10" end="10"/>
                                            </p:txEl>
                                          </p:spTgt>
                                        </p:tgtEl>
                                      </p:cBhvr>
                                      <p:to x="100000" y="90000"/>
                                    </p:animScale>
                                    <p:animScale>
                                      <p:cBhvr>
                                        <p:cTn id="162" dur="166" decel="50000">
                                          <p:stCondLst>
                                            <p:cond delay="1668"/>
                                          </p:stCondLst>
                                        </p:cTn>
                                        <p:tgtEl>
                                          <p:spTgt spid="10">
                                            <p:txEl>
                                              <p:pRg st="10" end="10"/>
                                            </p:txEl>
                                          </p:spTgt>
                                        </p:tgtEl>
                                      </p:cBhvr>
                                      <p:to x="100000" y="100000"/>
                                    </p:animScale>
                                    <p:animScale>
                                      <p:cBhvr>
                                        <p:cTn id="163" dur="26">
                                          <p:stCondLst>
                                            <p:cond delay="1808"/>
                                          </p:stCondLst>
                                        </p:cTn>
                                        <p:tgtEl>
                                          <p:spTgt spid="10">
                                            <p:txEl>
                                              <p:pRg st="10" end="10"/>
                                            </p:txEl>
                                          </p:spTgt>
                                        </p:tgtEl>
                                      </p:cBhvr>
                                      <p:to x="100000" y="95000"/>
                                    </p:animScale>
                                    <p:animScale>
                                      <p:cBhvr>
                                        <p:cTn id="164" dur="166" decel="50000">
                                          <p:stCondLst>
                                            <p:cond delay="1834"/>
                                          </p:stCondLst>
                                        </p:cTn>
                                        <p:tgtEl>
                                          <p:spTgt spid="10">
                                            <p:txEl>
                                              <p:pRg st="10" end="10"/>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10">
                                            <p:txEl>
                                              <p:pRg st="11" end="11"/>
                                            </p:txEl>
                                          </p:spTgt>
                                        </p:tgtEl>
                                        <p:attrNameLst>
                                          <p:attrName>style.visibility</p:attrName>
                                        </p:attrNameLst>
                                      </p:cBhvr>
                                      <p:to>
                                        <p:strVal val="visible"/>
                                      </p:to>
                                    </p:set>
                                    <p:animEffect transition="in" filter="wipe(down)">
                                      <p:cBhvr>
                                        <p:cTn id="169" dur="580">
                                          <p:stCondLst>
                                            <p:cond delay="0"/>
                                          </p:stCondLst>
                                        </p:cTn>
                                        <p:tgtEl>
                                          <p:spTgt spid="10">
                                            <p:txEl>
                                              <p:pRg st="11" end="11"/>
                                            </p:txEl>
                                          </p:spTgt>
                                        </p:tgtEl>
                                      </p:cBhvr>
                                    </p:animEffect>
                                    <p:anim calcmode="lin" valueType="num">
                                      <p:cBhvr>
                                        <p:cTn id="170" dur="1822" tmFilter="0,0; 0.14,0.36; 0.43,0.73; 0.71,0.91; 1.0,1.0">
                                          <p:stCondLst>
                                            <p:cond delay="0"/>
                                          </p:stCondLst>
                                        </p:cTn>
                                        <p:tgtEl>
                                          <p:spTgt spid="10">
                                            <p:txEl>
                                              <p:pRg st="11" end="11"/>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10">
                                            <p:txEl>
                                              <p:pRg st="11" end="11"/>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10">
                                            <p:txEl>
                                              <p:pRg st="11" end="11"/>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10">
                                            <p:txEl>
                                              <p:pRg st="11" end="11"/>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10">
                                            <p:txEl>
                                              <p:pRg st="11" end="11"/>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10">
                                            <p:txEl>
                                              <p:pRg st="11" end="11"/>
                                            </p:txEl>
                                          </p:spTgt>
                                        </p:tgtEl>
                                      </p:cBhvr>
                                      <p:to x="100000" y="60000"/>
                                    </p:animScale>
                                    <p:animScale>
                                      <p:cBhvr>
                                        <p:cTn id="176" dur="166" decel="50000">
                                          <p:stCondLst>
                                            <p:cond delay="676"/>
                                          </p:stCondLst>
                                        </p:cTn>
                                        <p:tgtEl>
                                          <p:spTgt spid="10">
                                            <p:txEl>
                                              <p:pRg st="11" end="11"/>
                                            </p:txEl>
                                          </p:spTgt>
                                        </p:tgtEl>
                                      </p:cBhvr>
                                      <p:to x="100000" y="100000"/>
                                    </p:animScale>
                                    <p:animScale>
                                      <p:cBhvr>
                                        <p:cTn id="177" dur="26">
                                          <p:stCondLst>
                                            <p:cond delay="1312"/>
                                          </p:stCondLst>
                                        </p:cTn>
                                        <p:tgtEl>
                                          <p:spTgt spid="10">
                                            <p:txEl>
                                              <p:pRg st="11" end="11"/>
                                            </p:txEl>
                                          </p:spTgt>
                                        </p:tgtEl>
                                      </p:cBhvr>
                                      <p:to x="100000" y="80000"/>
                                    </p:animScale>
                                    <p:animScale>
                                      <p:cBhvr>
                                        <p:cTn id="178" dur="166" decel="50000">
                                          <p:stCondLst>
                                            <p:cond delay="1338"/>
                                          </p:stCondLst>
                                        </p:cTn>
                                        <p:tgtEl>
                                          <p:spTgt spid="10">
                                            <p:txEl>
                                              <p:pRg st="11" end="11"/>
                                            </p:txEl>
                                          </p:spTgt>
                                        </p:tgtEl>
                                      </p:cBhvr>
                                      <p:to x="100000" y="100000"/>
                                    </p:animScale>
                                    <p:animScale>
                                      <p:cBhvr>
                                        <p:cTn id="179" dur="26">
                                          <p:stCondLst>
                                            <p:cond delay="1642"/>
                                          </p:stCondLst>
                                        </p:cTn>
                                        <p:tgtEl>
                                          <p:spTgt spid="10">
                                            <p:txEl>
                                              <p:pRg st="11" end="11"/>
                                            </p:txEl>
                                          </p:spTgt>
                                        </p:tgtEl>
                                      </p:cBhvr>
                                      <p:to x="100000" y="90000"/>
                                    </p:animScale>
                                    <p:animScale>
                                      <p:cBhvr>
                                        <p:cTn id="180" dur="166" decel="50000">
                                          <p:stCondLst>
                                            <p:cond delay="1668"/>
                                          </p:stCondLst>
                                        </p:cTn>
                                        <p:tgtEl>
                                          <p:spTgt spid="10">
                                            <p:txEl>
                                              <p:pRg st="11" end="11"/>
                                            </p:txEl>
                                          </p:spTgt>
                                        </p:tgtEl>
                                      </p:cBhvr>
                                      <p:to x="100000" y="100000"/>
                                    </p:animScale>
                                    <p:animScale>
                                      <p:cBhvr>
                                        <p:cTn id="181" dur="26">
                                          <p:stCondLst>
                                            <p:cond delay="1808"/>
                                          </p:stCondLst>
                                        </p:cTn>
                                        <p:tgtEl>
                                          <p:spTgt spid="10">
                                            <p:txEl>
                                              <p:pRg st="11" end="11"/>
                                            </p:txEl>
                                          </p:spTgt>
                                        </p:tgtEl>
                                      </p:cBhvr>
                                      <p:to x="100000" y="95000"/>
                                    </p:animScale>
                                    <p:animScale>
                                      <p:cBhvr>
                                        <p:cTn id="182" dur="166" decel="50000">
                                          <p:stCondLst>
                                            <p:cond delay="1834"/>
                                          </p:stCondLst>
                                        </p:cTn>
                                        <p:tgtEl>
                                          <p:spTgt spid="10">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half" idx="2"/>
          </p:nvPr>
        </p:nvSpPr>
        <p:spPr>
          <a:xfrm>
            <a:off x="505437" y="836712"/>
            <a:ext cx="11683388" cy="4797152"/>
          </a:xfrm>
        </p:spPr>
        <p:txBody>
          <a:bodyPr rtlCol="0"/>
          <a:lstStyle/>
          <a:p>
            <a:pPr algn="just"/>
            <a:r>
              <a:rPr lang="fr-FR" sz="1800" b="1" dirty="0"/>
              <a:t>4. Gestion des Processus Métier :</a:t>
            </a:r>
          </a:p>
          <a:p>
            <a:pPr algn="just"/>
            <a:r>
              <a:rPr lang="fr-FR" sz="1800" b="1" dirty="0"/>
              <a:t>Bénéfices : Automatisation des processus grâce à des workflows.</a:t>
            </a:r>
          </a:p>
          <a:p>
            <a:pPr algn="just"/>
            <a:r>
              <a:rPr lang="fr-FR" sz="1800" b="1" dirty="0"/>
              <a:t>Amélioration de l'efficacité opérationnelle, réduction des erreurs manuelles.</a:t>
            </a:r>
          </a:p>
          <a:p>
            <a:pPr algn="just"/>
            <a:endParaRPr lang="fr-FR" sz="1800" b="1" dirty="0"/>
          </a:p>
          <a:p>
            <a:pPr algn="just"/>
            <a:r>
              <a:rPr lang="fr-FR" sz="1800" b="1" dirty="0"/>
              <a:t>5. Tableaux de Bords et Rapports :</a:t>
            </a:r>
          </a:p>
          <a:p>
            <a:pPr algn="just"/>
            <a:r>
              <a:rPr lang="fr-FR" sz="1800" b="1" dirty="0"/>
              <a:t>Bénéfices : Création de tableaux de bord interactifs et rapports en temps réel.</a:t>
            </a:r>
          </a:p>
          <a:p>
            <a:pPr algn="just"/>
            <a:r>
              <a:rPr lang="fr-FR" sz="1800" b="1" dirty="0"/>
              <a:t>Favorisation de la transparence et visibilité des données organisationnelles.</a:t>
            </a:r>
          </a:p>
          <a:p>
            <a:pPr marL="0" indent="0" algn="just">
              <a:buNone/>
            </a:pPr>
            <a:endParaRPr lang="fr-FR" sz="1800" b="1" dirty="0"/>
          </a:p>
        </p:txBody>
      </p:sp>
    </p:spTree>
    <p:extLst>
      <p:ext uri="{BB962C8B-B14F-4D97-AF65-F5344CB8AC3E}">
        <p14:creationId xmlns:p14="http://schemas.microsoft.com/office/powerpoint/2010/main" val="313249752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animEffect transition="in" filter="wipe(down)">
                                      <p:cBhvr>
                                        <p:cTn id="61" dur="580">
                                          <p:stCondLst>
                                            <p:cond delay="0"/>
                                          </p:stCondLst>
                                        </p:cTn>
                                        <p:tgtEl>
                                          <p:spTgt spid="10">
                                            <p:txEl>
                                              <p:pRg st="4" end="4"/>
                                            </p:txEl>
                                          </p:spTgt>
                                        </p:tgtEl>
                                      </p:cBhvr>
                                    </p:animEffect>
                                    <p:anim calcmode="lin" valueType="num">
                                      <p:cBhvr>
                                        <p:cTn id="6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4" end="4"/>
                                            </p:txEl>
                                          </p:spTgt>
                                        </p:tgtEl>
                                      </p:cBhvr>
                                      <p:to x="100000" y="60000"/>
                                    </p:animScale>
                                    <p:animScale>
                                      <p:cBhvr>
                                        <p:cTn id="68" dur="166" decel="50000">
                                          <p:stCondLst>
                                            <p:cond delay="676"/>
                                          </p:stCondLst>
                                        </p:cTn>
                                        <p:tgtEl>
                                          <p:spTgt spid="10">
                                            <p:txEl>
                                              <p:pRg st="4" end="4"/>
                                            </p:txEl>
                                          </p:spTgt>
                                        </p:tgtEl>
                                      </p:cBhvr>
                                      <p:to x="100000" y="100000"/>
                                    </p:animScale>
                                    <p:animScale>
                                      <p:cBhvr>
                                        <p:cTn id="69" dur="26">
                                          <p:stCondLst>
                                            <p:cond delay="1312"/>
                                          </p:stCondLst>
                                        </p:cTn>
                                        <p:tgtEl>
                                          <p:spTgt spid="10">
                                            <p:txEl>
                                              <p:pRg st="4" end="4"/>
                                            </p:txEl>
                                          </p:spTgt>
                                        </p:tgtEl>
                                      </p:cBhvr>
                                      <p:to x="100000" y="80000"/>
                                    </p:animScale>
                                    <p:animScale>
                                      <p:cBhvr>
                                        <p:cTn id="70" dur="166" decel="50000">
                                          <p:stCondLst>
                                            <p:cond delay="1338"/>
                                          </p:stCondLst>
                                        </p:cTn>
                                        <p:tgtEl>
                                          <p:spTgt spid="10">
                                            <p:txEl>
                                              <p:pRg st="4" end="4"/>
                                            </p:txEl>
                                          </p:spTgt>
                                        </p:tgtEl>
                                      </p:cBhvr>
                                      <p:to x="100000" y="100000"/>
                                    </p:animScale>
                                    <p:animScale>
                                      <p:cBhvr>
                                        <p:cTn id="71" dur="26">
                                          <p:stCondLst>
                                            <p:cond delay="1642"/>
                                          </p:stCondLst>
                                        </p:cTn>
                                        <p:tgtEl>
                                          <p:spTgt spid="10">
                                            <p:txEl>
                                              <p:pRg st="4" end="4"/>
                                            </p:txEl>
                                          </p:spTgt>
                                        </p:tgtEl>
                                      </p:cBhvr>
                                      <p:to x="100000" y="90000"/>
                                    </p:animScale>
                                    <p:animScale>
                                      <p:cBhvr>
                                        <p:cTn id="72" dur="166" decel="50000">
                                          <p:stCondLst>
                                            <p:cond delay="1668"/>
                                          </p:stCondLst>
                                        </p:cTn>
                                        <p:tgtEl>
                                          <p:spTgt spid="10">
                                            <p:txEl>
                                              <p:pRg st="4" end="4"/>
                                            </p:txEl>
                                          </p:spTgt>
                                        </p:tgtEl>
                                      </p:cBhvr>
                                      <p:to x="100000" y="100000"/>
                                    </p:animScale>
                                    <p:animScale>
                                      <p:cBhvr>
                                        <p:cTn id="73" dur="26">
                                          <p:stCondLst>
                                            <p:cond delay="1808"/>
                                          </p:stCondLst>
                                        </p:cTn>
                                        <p:tgtEl>
                                          <p:spTgt spid="10">
                                            <p:txEl>
                                              <p:pRg st="4" end="4"/>
                                            </p:txEl>
                                          </p:spTgt>
                                        </p:tgtEl>
                                      </p:cBhvr>
                                      <p:to x="100000" y="95000"/>
                                    </p:animScale>
                                    <p:animScale>
                                      <p:cBhvr>
                                        <p:cTn id="74" dur="166" decel="50000">
                                          <p:stCondLst>
                                            <p:cond delay="1834"/>
                                          </p:stCondLst>
                                        </p:cTn>
                                        <p:tgtEl>
                                          <p:spTgt spid="10">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half" idx="2"/>
          </p:nvPr>
        </p:nvSpPr>
        <p:spPr>
          <a:xfrm>
            <a:off x="505437" y="1030424"/>
            <a:ext cx="11683388" cy="4797152"/>
          </a:xfrm>
        </p:spPr>
        <p:txBody>
          <a:bodyPr rtlCol="0"/>
          <a:lstStyle/>
          <a:p>
            <a:pPr algn="just"/>
            <a:r>
              <a:rPr lang="fr-FR" sz="1800" b="1" dirty="0"/>
              <a:t>6. Gestion de Projets :</a:t>
            </a:r>
          </a:p>
          <a:p>
            <a:pPr algn="just"/>
            <a:r>
              <a:rPr lang="fr-FR" sz="1800" b="1" dirty="0"/>
              <a:t>Bénéfices : Facilitation de la planification, du suivi et de la collaboration sur les projets.</a:t>
            </a:r>
          </a:p>
          <a:p>
            <a:pPr algn="just"/>
            <a:r>
              <a:rPr lang="fr-FR" sz="1800" b="1" dirty="0"/>
              <a:t>Amélioration de la gestion des ressources, communication des équipes, documentation des progrès.</a:t>
            </a:r>
          </a:p>
          <a:p>
            <a:pPr algn="just"/>
            <a:endParaRPr lang="fr-FR" sz="1800" b="1" dirty="0"/>
          </a:p>
          <a:p>
            <a:pPr algn="just"/>
            <a:r>
              <a:rPr lang="fr-FR" sz="1800" b="1" dirty="0"/>
              <a:t>7. Gestion des Connaissances :</a:t>
            </a:r>
          </a:p>
          <a:p>
            <a:pPr algn="just"/>
            <a:r>
              <a:rPr lang="fr-FR" sz="1800" b="1" dirty="0"/>
              <a:t>Bénéfices : Création d'une base de connaissances centralisée.</a:t>
            </a:r>
          </a:p>
          <a:p>
            <a:pPr algn="just"/>
            <a:r>
              <a:rPr lang="fr-FR" sz="1800" b="1" dirty="0"/>
              <a:t>Partage et conservation des connaissances, facilitation de la recherche et de l'accès à l'expertise interne.</a:t>
            </a:r>
          </a:p>
        </p:txBody>
      </p:sp>
    </p:spTree>
    <p:extLst>
      <p:ext uri="{BB962C8B-B14F-4D97-AF65-F5344CB8AC3E}">
        <p14:creationId xmlns:p14="http://schemas.microsoft.com/office/powerpoint/2010/main" val="30930717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animEffect transition="in" filter="wipe(down)">
                                      <p:cBhvr>
                                        <p:cTn id="61" dur="580">
                                          <p:stCondLst>
                                            <p:cond delay="0"/>
                                          </p:stCondLst>
                                        </p:cTn>
                                        <p:tgtEl>
                                          <p:spTgt spid="10">
                                            <p:txEl>
                                              <p:pRg st="4" end="4"/>
                                            </p:txEl>
                                          </p:spTgt>
                                        </p:tgtEl>
                                      </p:cBhvr>
                                    </p:animEffect>
                                    <p:anim calcmode="lin" valueType="num">
                                      <p:cBhvr>
                                        <p:cTn id="6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4" end="4"/>
                                            </p:txEl>
                                          </p:spTgt>
                                        </p:tgtEl>
                                      </p:cBhvr>
                                      <p:to x="100000" y="60000"/>
                                    </p:animScale>
                                    <p:animScale>
                                      <p:cBhvr>
                                        <p:cTn id="68" dur="166" decel="50000">
                                          <p:stCondLst>
                                            <p:cond delay="676"/>
                                          </p:stCondLst>
                                        </p:cTn>
                                        <p:tgtEl>
                                          <p:spTgt spid="10">
                                            <p:txEl>
                                              <p:pRg st="4" end="4"/>
                                            </p:txEl>
                                          </p:spTgt>
                                        </p:tgtEl>
                                      </p:cBhvr>
                                      <p:to x="100000" y="100000"/>
                                    </p:animScale>
                                    <p:animScale>
                                      <p:cBhvr>
                                        <p:cTn id="69" dur="26">
                                          <p:stCondLst>
                                            <p:cond delay="1312"/>
                                          </p:stCondLst>
                                        </p:cTn>
                                        <p:tgtEl>
                                          <p:spTgt spid="10">
                                            <p:txEl>
                                              <p:pRg st="4" end="4"/>
                                            </p:txEl>
                                          </p:spTgt>
                                        </p:tgtEl>
                                      </p:cBhvr>
                                      <p:to x="100000" y="80000"/>
                                    </p:animScale>
                                    <p:animScale>
                                      <p:cBhvr>
                                        <p:cTn id="70" dur="166" decel="50000">
                                          <p:stCondLst>
                                            <p:cond delay="1338"/>
                                          </p:stCondLst>
                                        </p:cTn>
                                        <p:tgtEl>
                                          <p:spTgt spid="10">
                                            <p:txEl>
                                              <p:pRg st="4" end="4"/>
                                            </p:txEl>
                                          </p:spTgt>
                                        </p:tgtEl>
                                      </p:cBhvr>
                                      <p:to x="100000" y="100000"/>
                                    </p:animScale>
                                    <p:animScale>
                                      <p:cBhvr>
                                        <p:cTn id="71" dur="26">
                                          <p:stCondLst>
                                            <p:cond delay="1642"/>
                                          </p:stCondLst>
                                        </p:cTn>
                                        <p:tgtEl>
                                          <p:spTgt spid="10">
                                            <p:txEl>
                                              <p:pRg st="4" end="4"/>
                                            </p:txEl>
                                          </p:spTgt>
                                        </p:tgtEl>
                                      </p:cBhvr>
                                      <p:to x="100000" y="90000"/>
                                    </p:animScale>
                                    <p:animScale>
                                      <p:cBhvr>
                                        <p:cTn id="72" dur="166" decel="50000">
                                          <p:stCondLst>
                                            <p:cond delay="1668"/>
                                          </p:stCondLst>
                                        </p:cTn>
                                        <p:tgtEl>
                                          <p:spTgt spid="10">
                                            <p:txEl>
                                              <p:pRg st="4" end="4"/>
                                            </p:txEl>
                                          </p:spTgt>
                                        </p:tgtEl>
                                      </p:cBhvr>
                                      <p:to x="100000" y="100000"/>
                                    </p:animScale>
                                    <p:animScale>
                                      <p:cBhvr>
                                        <p:cTn id="73" dur="26">
                                          <p:stCondLst>
                                            <p:cond delay="1808"/>
                                          </p:stCondLst>
                                        </p:cTn>
                                        <p:tgtEl>
                                          <p:spTgt spid="10">
                                            <p:txEl>
                                              <p:pRg st="4" end="4"/>
                                            </p:txEl>
                                          </p:spTgt>
                                        </p:tgtEl>
                                      </p:cBhvr>
                                      <p:to x="100000" y="95000"/>
                                    </p:animScale>
                                    <p:animScale>
                                      <p:cBhvr>
                                        <p:cTn id="74" dur="166" decel="50000">
                                          <p:stCondLst>
                                            <p:cond delay="1834"/>
                                          </p:stCondLst>
                                        </p:cTn>
                                        <p:tgtEl>
                                          <p:spTgt spid="10">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half" idx="2"/>
          </p:nvPr>
        </p:nvSpPr>
        <p:spPr>
          <a:xfrm>
            <a:off x="549796" y="692696"/>
            <a:ext cx="11855053" cy="5904656"/>
          </a:xfrm>
        </p:spPr>
        <p:txBody>
          <a:bodyPr rtlCol="0"/>
          <a:lstStyle/>
          <a:p>
            <a:pPr algn="just"/>
            <a:r>
              <a:rPr lang="fr-FR" sz="1800" b="1" dirty="0"/>
              <a:t>8. Sites de Formation et d'Apprentissage :</a:t>
            </a:r>
          </a:p>
          <a:p>
            <a:pPr algn="just"/>
            <a:r>
              <a:rPr lang="fr-FR" sz="1800" b="1" dirty="0"/>
              <a:t>Bénéfices : Environnements dédiés à la formation et au développement des employés.</a:t>
            </a:r>
          </a:p>
          <a:p>
            <a:pPr algn="just"/>
            <a:r>
              <a:rPr lang="fr-FR" sz="1800" b="1" dirty="0"/>
              <a:t>Facilitation de la création de cours, suivi des progrès, accès aux ressources éducatives.</a:t>
            </a:r>
          </a:p>
          <a:p>
            <a:pPr algn="just"/>
            <a:endParaRPr lang="fr-FR" sz="1800" b="1" dirty="0"/>
          </a:p>
          <a:p>
            <a:pPr algn="just"/>
            <a:r>
              <a:rPr lang="fr-FR" sz="1800" b="1" dirty="0"/>
              <a:t>9. Forums et Blogs d'Entreprise :</a:t>
            </a:r>
          </a:p>
          <a:p>
            <a:pPr algn="just"/>
            <a:r>
              <a:rPr lang="fr-FR" sz="1800" b="1" dirty="0"/>
              <a:t>Bénéfices : Encouragement de la communication informelle.</a:t>
            </a:r>
          </a:p>
          <a:p>
            <a:pPr algn="just"/>
            <a:r>
              <a:rPr lang="fr-FR" sz="1800" b="1" dirty="0"/>
              <a:t>Partage interactif d'idées, d'informations et d'opinions entre les employés.</a:t>
            </a:r>
          </a:p>
          <a:p>
            <a:pPr algn="just"/>
            <a:endParaRPr lang="fr-FR" sz="1800" b="1" dirty="0"/>
          </a:p>
          <a:p>
            <a:pPr algn="just"/>
            <a:r>
              <a:rPr lang="fr-FR" sz="1800" b="1" dirty="0"/>
              <a:t>10. Gestion des Contacts et des Calendriers :</a:t>
            </a:r>
          </a:p>
          <a:p>
            <a:pPr algn="just"/>
            <a:r>
              <a:rPr lang="fr-FR" sz="1800" b="1" dirty="0"/>
              <a:t>Bénéfices : Facilitation de la gestion centralisée des contacts et calendriers.</a:t>
            </a:r>
          </a:p>
          <a:p>
            <a:pPr algn="just"/>
            <a:r>
              <a:rPr lang="fr-FR" sz="1800" b="1" dirty="0"/>
              <a:t>Coordination des rendez-vous et des événements au sein de l'équipe.</a:t>
            </a:r>
          </a:p>
        </p:txBody>
      </p:sp>
    </p:spTree>
    <p:extLst>
      <p:ext uri="{BB962C8B-B14F-4D97-AF65-F5344CB8AC3E}">
        <p14:creationId xmlns:p14="http://schemas.microsoft.com/office/powerpoint/2010/main" val="15163702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animEffect transition="in" filter="wipe(down)">
                                      <p:cBhvr>
                                        <p:cTn id="61" dur="580">
                                          <p:stCondLst>
                                            <p:cond delay="0"/>
                                          </p:stCondLst>
                                        </p:cTn>
                                        <p:tgtEl>
                                          <p:spTgt spid="10">
                                            <p:txEl>
                                              <p:pRg st="4" end="4"/>
                                            </p:txEl>
                                          </p:spTgt>
                                        </p:tgtEl>
                                      </p:cBhvr>
                                    </p:animEffect>
                                    <p:anim calcmode="lin" valueType="num">
                                      <p:cBhvr>
                                        <p:cTn id="6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4" end="4"/>
                                            </p:txEl>
                                          </p:spTgt>
                                        </p:tgtEl>
                                      </p:cBhvr>
                                      <p:to x="100000" y="60000"/>
                                    </p:animScale>
                                    <p:animScale>
                                      <p:cBhvr>
                                        <p:cTn id="68" dur="166" decel="50000">
                                          <p:stCondLst>
                                            <p:cond delay="676"/>
                                          </p:stCondLst>
                                        </p:cTn>
                                        <p:tgtEl>
                                          <p:spTgt spid="10">
                                            <p:txEl>
                                              <p:pRg st="4" end="4"/>
                                            </p:txEl>
                                          </p:spTgt>
                                        </p:tgtEl>
                                      </p:cBhvr>
                                      <p:to x="100000" y="100000"/>
                                    </p:animScale>
                                    <p:animScale>
                                      <p:cBhvr>
                                        <p:cTn id="69" dur="26">
                                          <p:stCondLst>
                                            <p:cond delay="1312"/>
                                          </p:stCondLst>
                                        </p:cTn>
                                        <p:tgtEl>
                                          <p:spTgt spid="10">
                                            <p:txEl>
                                              <p:pRg st="4" end="4"/>
                                            </p:txEl>
                                          </p:spTgt>
                                        </p:tgtEl>
                                      </p:cBhvr>
                                      <p:to x="100000" y="80000"/>
                                    </p:animScale>
                                    <p:animScale>
                                      <p:cBhvr>
                                        <p:cTn id="70" dur="166" decel="50000">
                                          <p:stCondLst>
                                            <p:cond delay="1338"/>
                                          </p:stCondLst>
                                        </p:cTn>
                                        <p:tgtEl>
                                          <p:spTgt spid="10">
                                            <p:txEl>
                                              <p:pRg st="4" end="4"/>
                                            </p:txEl>
                                          </p:spTgt>
                                        </p:tgtEl>
                                      </p:cBhvr>
                                      <p:to x="100000" y="100000"/>
                                    </p:animScale>
                                    <p:animScale>
                                      <p:cBhvr>
                                        <p:cTn id="71" dur="26">
                                          <p:stCondLst>
                                            <p:cond delay="1642"/>
                                          </p:stCondLst>
                                        </p:cTn>
                                        <p:tgtEl>
                                          <p:spTgt spid="10">
                                            <p:txEl>
                                              <p:pRg st="4" end="4"/>
                                            </p:txEl>
                                          </p:spTgt>
                                        </p:tgtEl>
                                      </p:cBhvr>
                                      <p:to x="100000" y="90000"/>
                                    </p:animScale>
                                    <p:animScale>
                                      <p:cBhvr>
                                        <p:cTn id="72" dur="166" decel="50000">
                                          <p:stCondLst>
                                            <p:cond delay="1668"/>
                                          </p:stCondLst>
                                        </p:cTn>
                                        <p:tgtEl>
                                          <p:spTgt spid="10">
                                            <p:txEl>
                                              <p:pRg st="4" end="4"/>
                                            </p:txEl>
                                          </p:spTgt>
                                        </p:tgtEl>
                                      </p:cBhvr>
                                      <p:to x="100000" y="100000"/>
                                    </p:animScale>
                                    <p:animScale>
                                      <p:cBhvr>
                                        <p:cTn id="73" dur="26">
                                          <p:stCondLst>
                                            <p:cond delay="1808"/>
                                          </p:stCondLst>
                                        </p:cTn>
                                        <p:tgtEl>
                                          <p:spTgt spid="10">
                                            <p:txEl>
                                              <p:pRg st="4" end="4"/>
                                            </p:txEl>
                                          </p:spTgt>
                                        </p:tgtEl>
                                      </p:cBhvr>
                                      <p:to x="100000" y="95000"/>
                                    </p:animScale>
                                    <p:animScale>
                                      <p:cBhvr>
                                        <p:cTn id="74" dur="166" decel="50000">
                                          <p:stCondLst>
                                            <p:cond delay="1834"/>
                                          </p:stCondLst>
                                        </p:cTn>
                                        <p:tgtEl>
                                          <p:spTgt spid="10">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8" end="8"/>
                                            </p:txEl>
                                          </p:spTgt>
                                        </p:tgtEl>
                                        <p:attrNameLst>
                                          <p:attrName>style.visibility</p:attrName>
                                        </p:attrNameLst>
                                      </p:cBhvr>
                                      <p:to>
                                        <p:strVal val="visible"/>
                                      </p:to>
                                    </p:set>
                                    <p:animEffect transition="in" filter="wipe(down)">
                                      <p:cBhvr>
                                        <p:cTn id="115" dur="580">
                                          <p:stCondLst>
                                            <p:cond delay="0"/>
                                          </p:stCondLst>
                                        </p:cTn>
                                        <p:tgtEl>
                                          <p:spTgt spid="10">
                                            <p:txEl>
                                              <p:pRg st="8" end="8"/>
                                            </p:txEl>
                                          </p:spTgt>
                                        </p:tgtEl>
                                      </p:cBhvr>
                                    </p:animEffect>
                                    <p:anim calcmode="lin" valueType="num">
                                      <p:cBhvr>
                                        <p:cTn id="116" dur="1822" tmFilter="0,0; 0.14,0.36; 0.43,0.73; 0.71,0.91; 1.0,1.0">
                                          <p:stCondLst>
                                            <p:cond delay="0"/>
                                          </p:stCondLst>
                                        </p:cTn>
                                        <p:tgtEl>
                                          <p:spTgt spid="10">
                                            <p:txEl>
                                              <p:pRg st="8" end="8"/>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8" end="8"/>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8" end="8"/>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8" end="8"/>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8" end="8"/>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8" end="8"/>
                                            </p:txEl>
                                          </p:spTgt>
                                        </p:tgtEl>
                                      </p:cBhvr>
                                      <p:to x="100000" y="60000"/>
                                    </p:animScale>
                                    <p:animScale>
                                      <p:cBhvr>
                                        <p:cTn id="122" dur="166" decel="50000">
                                          <p:stCondLst>
                                            <p:cond delay="676"/>
                                          </p:stCondLst>
                                        </p:cTn>
                                        <p:tgtEl>
                                          <p:spTgt spid="10">
                                            <p:txEl>
                                              <p:pRg st="8" end="8"/>
                                            </p:txEl>
                                          </p:spTgt>
                                        </p:tgtEl>
                                      </p:cBhvr>
                                      <p:to x="100000" y="100000"/>
                                    </p:animScale>
                                    <p:animScale>
                                      <p:cBhvr>
                                        <p:cTn id="123" dur="26">
                                          <p:stCondLst>
                                            <p:cond delay="1312"/>
                                          </p:stCondLst>
                                        </p:cTn>
                                        <p:tgtEl>
                                          <p:spTgt spid="10">
                                            <p:txEl>
                                              <p:pRg st="8" end="8"/>
                                            </p:txEl>
                                          </p:spTgt>
                                        </p:tgtEl>
                                      </p:cBhvr>
                                      <p:to x="100000" y="80000"/>
                                    </p:animScale>
                                    <p:animScale>
                                      <p:cBhvr>
                                        <p:cTn id="124" dur="166" decel="50000">
                                          <p:stCondLst>
                                            <p:cond delay="1338"/>
                                          </p:stCondLst>
                                        </p:cTn>
                                        <p:tgtEl>
                                          <p:spTgt spid="10">
                                            <p:txEl>
                                              <p:pRg st="8" end="8"/>
                                            </p:txEl>
                                          </p:spTgt>
                                        </p:tgtEl>
                                      </p:cBhvr>
                                      <p:to x="100000" y="100000"/>
                                    </p:animScale>
                                    <p:animScale>
                                      <p:cBhvr>
                                        <p:cTn id="125" dur="26">
                                          <p:stCondLst>
                                            <p:cond delay="1642"/>
                                          </p:stCondLst>
                                        </p:cTn>
                                        <p:tgtEl>
                                          <p:spTgt spid="10">
                                            <p:txEl>
                                              <p:pRg st="8" end="8"/>
                                            </p:txEl>
                                          </p:spTgt>
                                        </p:tgtEl>
                                      </p:cBhvr>
                                      <p:to x="100000" y="90000"/>
                                    </p:animScale>
                                    <p:animScale>
                                      <p:cBhvr>
                                        <p:cTn id="126" dur="166" decel="50000">
                                          <p:stCondLst>
                                            <p:cond delay="1668"/>
                                          </p:stCondLst>
                                        </p:cTn>
                                        <p:tgtEl>
                                          <p:spTgt spid="10">
                                            <p:txEl>
                                              <p:pRg st="8" end="8"/>
                                            </p:txEl>
                                          </p:spTgt>
                                        </p:tgtEl>
                                      </p:cBhvr>
                                      <p:to x="100000" y="100000"/>
                                    </p:animScale>
                                    <p:animScale>
                                      <p:cBhvr>
                                        <p:cTn id="127" dur="26">
                                          <p:stCondLst>
                                            <p:cond delay="1808"/>
                                          </p:stCondLst>
                                        </p:cTn>
                                        <p:tgtEl>
                                          <p:spTgt spid="10">
                                            <p:txEl>
                                              <p:pRg st="8" end="8"/>
                                            </p:txEl>
                                          </p:spTgt>
                                        </p:tgtEl>
                                      </p:cBhvr>
                                      <p:to x="100000" y="95000"/>
                                    </p:animScale>
                                    <p:animScale>
                                      <p:cBhvr>
                                        <p:cTn id="128" dur="166" decel="50000">
                                          <p:stCondLst>
                                            <p:cond delay="1834"/>
                                          </p:stCondLst>
                                        </p:cTn>
                                        <p:tgtEl>
                                          <p:spTgt spid="10">
                                            <p:txEl>
                                              <p:pRg st="8" end="8"/>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9" end="9"/>
                                            </p:txEl>
                                          </p:spTgt>
                                        </p:tgtEl>
                                        <p:attrNameLst>
                                          <p:attrName>style.visibility</p:attrName>
                                        </p:attrNameLst>
                                      </p:cBhvr>
                                      <p:to>
                                        <p:strVal val="visible"/>
                                      </p:to>
                                    </p:set>
                                    <p:animEffect transition="in" filter="wipe(down)">
                                      <p:cBhvr>
                                        <p:cTn id="133" dur="580">
                                          <p:stCondLst>
                                            <p:cond delay="0"/>
                                          </p:stCondLst>
                                        </p:cTn>
                                        <p:tgtEl>
                                          <p:spTgt spid="10">
                                            <p:txEl>
                                              <p:pRg st="9" end="9"/>
                                            </p:txEl>
                                          </p:spTgt>
                                        </p:tgtEl>
                                      </p:cBhvr>
                                    </p:animEffect>
                                    <p:anim calcmode="lin" valueType="num">
                                      <p:cBhvr>
                                        <p:cTn id="134" dur="1822" tmFilter="0,0; 0.14,0.36; 0.43,0.73; 0.71,0.91; 1.0,1.0">
                                          <p:stCondLst>
                                            <p:cond delay="0"/>
                                          </p:stCondLst>
                                        </p:cTn>
                                        <p:tgtEl>
                                          <p:spTgt spid="10">
                                            <p:txEl>
                                              <p:pRg st="9" end="9"/>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9" end="9"/>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9" end="9"/>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9" end="9"/>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9" end="9"/>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9" end="9"/>
                                            </p:txEl>
                                          </p:spTgt>
                                        </p:tgtEl>
                                      </p:cBhvr>
                                      <p:to x="100000" y="60000"/>
                                    </p:animScale>
                                    <p:animScale>
                                      <p:cBhvr>
                                        <p:cTn id="140" dur="166" decel="50000">
                                          <p:stCondLst>
                                            <p:cond delay="676"/>
                                          </p:stCondLst>
                                        </p:cTn>
                                        <p:tgtEl>
                                          <p:spTgt spid="10">
                                            <p:txEl>
                                              <p:pRg st="9" end="9"/>
                                            </p:txEl>
                                          </p:spTgt>
                                        </p:tgtEl>
                                      </p:cBhvr>
                                      <p:to x="100000" y="100000"/>
                                    </p:animScale>
                                    <p:animScale>
                                      <p:cBhvr>
                                        <p:cTn id="141" dur="26">
                                          <p:stCondLst>
                                            <p:cond delay="1312"/>
                                          </p:stCondLst>
                                        </p:cTn>
                                        <p:tgtEl>
                                          <p:spTgt spid="10">
                                            <p:txEl>
                                              <p:pRg st="9" end="9"/>
                                            </p:txEl>
                                          </p:spTgt>
                                        </p:tgtEl>
                                      </p:cBhvr>
                                      <p:to x="100000" y="80000"/>
                                    </p:animScale>
                                    <p:animScale>
                                      <p:cBhvr>
                                        <p:cTn id="142" dur="166" decel="50000">
                                          <p:stCondLst>
                                            <p:cond delay="1338"/>
                                          </p:stCondLst>
                                        </p:cTn>
                                        <p:tgtEl>
                                          <p:spTgt spid="10">
                                            <p:txEl>
                                              <p:pRg st="9" end="9"/>
                                            </p:txEl>
                                          </p:spTgt>
                                        </p:tgtEl>
                                      </p:cBhvr>
                                      <p:to x="100000" y="100000"/>
                                    </p:animScale>
                                    <p:animScale>
                                      <p:cBhvr>
                                        <p:cTn id="143" dur="26">
                                          <p:stCondLst>
                                            <p:cond delay="1642"/>
                                          </p:stCondLst>
                                        </p:cTn>
                                        <p:tgtEl>
                                          <p:spTgt spid="10">
                                            <p:txEl>
                                              <p:pRg st="9" end="9"/>
                                            </p:txEl>
                                          </p:spTgt>
                                        </p:tgtEl>
                                      </p:cBhvr>
                                      <p:to x="100000" y="90000"/>
                                    </p:animScale>
                                    <p:animScale>
                                      <p:cBhvr>
                                        <p:cTn id="144" dur="166" decel="50000">
                                          <p:stCondLst>
                                            <p:cond delay="1668"/>
                                          </p:stCondLst>
                                        </p:cTn>
                                        <p:tgtEl>
                                          <p:spTgt spid="10">
                                            <p:txEl>
                                              <p:pRg st="9" end="9"/>
                                            </p:txEl>
                                          </p:spTgt>
                                        </p:tgtEl>
                                      </p:cBhvr>
                                      <p:to x="100000" y="100000"/>
                                    </p:animScale>
                                    <p:animScale>
                                      <p:cBhvr>
                                        <p:cTn id="145" dur="26">
                                          <p:stCondLst>
                                            <p:cond delay="1808"/>
                                          </p:stCondLst>
                                        </p:cTn>
                                        <p:tgtEl>
                                          <p:spTgt spid="10">
                                            <p:txEl>
                                              <p:pRg st="9" end="9"/>
                                            </p:txEl>
                                          </p:spTgt>
                                        </p:tgtEl>
                                      </p:cBhvr>
                                      <p:to x="100000" y="95000"/>
                                    </p:animScale>
                                    <p:animScale>
                                      <p:cBhvr>
                                        <p:cTn id="146" dur="166" decel="50000">
                                          <p:stCondLst>
                                            <p:cond delay="1834"/>
                                          </p:stCondLst>
                                        </p:cTn>
                                        <p:tgtEl>
                                          <p:spTgt spid="10">
                                            <p:txEl>
                                              <p:pRg st="9" end="9"/>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10" end="10"/>
                                            </p:txEl>
                                          </p:spTgt>
                                        </p:tgtEl>
                                        <p:attrNameLst>
                                          <p:attrName>style.visibility</p:attrName>
                                        </p:attrNameLst>
                                      </p:cBhvr>
                                      <p:to>
                                        <p:strVal val="visible"/>
                                      </p:to>
                                    </p:set>
                                    <p:animEffect transition="in" filter="wipe(down)">
                                      <p:cBhvr>
                                        <p:cTn id="151" dur="580">
                                          <p:stCondLst>
                                            <p:cond delay="0"/>
                                          </p:stCondLst>
                                        </p:cTn>
                                        <p:tgtEl>
                                          <p:spTgt spid="10">
                                            <p:txEl>
                                              <p:pRg st="10" end="10"/>
                                            </p:txEl>
                                          </p:spTgt>
                                        </p:tgtEl>
                                      </p:cBhvr>
                                    </p:animEffect>
                                    <p:anim calcmode="lin" valueType="num">
                                      <p:cBhvr>
                                        <p:cTn id="152" dur="1822" tmFilter="0,0; 0.14,0.36; 0.43,0.73; 0.71,0.91; 1.0,1.0">
                                          <p:stCondLst>
                                            <p:cond delay="0"/>
                                          </p:stCondLst>
                                        </p:cTn>
                                        <p:tgtEl>
                                          <p:spTgt spid="10">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10" end="10"/>
                                            </p:txEl>
                                          </p:spTgt>
                                        </p:tgtEl>
                                      </p:cBhvr>
                                      <p:to x="100000" y="60000"/>
                                    </p:animScale>
                                    <p:animScale>
                                      <p:cBhvr>
                                        <p:cTn id="158" dur="166" decel="50000">
                                          <p:stCondLst>
                                            <p:cond delay="676"/>
                                          </p:stCondLst>
                                        </p:cTn>
                                        <p:tgtEl>
                                          <p:spTgt spid="10">
                                            <p:txEl>
                                              <p:pRg st="10" end="10"/>
                                            </p:txEl>
                                          </p:spTgt>
                                        </p:tgtEl>
                                      </p:cBhvr>
                                      <p:to x="100000" y="100000"/>
                                    </p:animScale>
                                    <p:animScale>
                                      <p:cBhvr>
                                        <p:cTn id="159" dur="26">
                                          <p:stCondLst>
                                            <p:cond delay="1312"/>
                                          </p:stCondLst>
                                        </p:cTn>
                                        <p:tgtEl>
                                          <p:spTgt spid="10">
                                            <p:txEl>
                                              <p:pRg st="10" end="10"/>
                                            </p:txEl>
                                          </p:spTgt>
                                        </p:tgtEl>
                                      </p:cBhvr>
                                      <p:to x="100000" y="80000"/>
                                    </p:animScale>
                                    <p:animScale>
                                      <p:cBhvr>
                                        <p:cTn id="160" dur="166" decel="50000">
                                          <p:stCondLst>
                                            <p:cond delay="1338"/>
                                          </p:stCondLst>
                                        </p:cTn>
                                        <p:tgtEl>
                                          <p:spTgt spid="10">
                                            <p:txEl>
                                              <p:pRg st="10" end="10"/>
                                            </p:txEl>
                                          </p:spTgt>
                                        </p:tgtEl>
                                      </p:cBhvr>
                                      <p:to x="100000" y="100000"/>
                                    </p:animScale>
                                    <p:animScale>
                                      <p:cBhvr>
                                        <p:cTn id="161" dur="26">
                                          <p:stCondLst>
                                            <p:cond delay="1642"/>
                                          </p:stCondLst>
                                        </p:cTn>
                                        <p:tgtEl>
                                          <p:spTgt spid="10">
                                            <p:txEl>
                                              <p:pRg st="10" end="10"/>
                                            </p:txEl>
                                          </p:spTgt>
                                        </p:tgtEl>
                                      </p:cBhvr>
                                      <p:to x="100000" y="90000"/>
                                    </p:animScale>
                                    <p:animScale>
                                      <p:cBhvr>
                                        <p:cTn id="162" dur="166" decel="50000">
                                          <p:stCondLst>
                                            <p:cond delay="1668"/>
                                          </p:stCondLst>
                                        </p:cTn>
                                        <p:tgtEl>
                                          <p:spTgt spid="10">
                                            <p:txEl>
                                              <p:pRg st="10" end="10"/>
                                            </p:txEl>
                                          </p:spTgt>
                                        </p:tgtEl>
                                      </p:cBhvr>
                                      <p:to x="100000" y="100000"/>
                                    </p:animScale>
                                    <p:animScale>
                                      <p:cBhvr>
                                        <p:cTn id="163" dur="26">
                                          <p:stCondLst>
                                            <p:cond delay="1808"/>
                                          </p:stCondLst>
                                        </p:cTn>
                                        <p:tgtEl>
                                          <p:spTgt spid="10">
                                            <p:txEl>
                                              <p:pRg st="10" end="10"/>
                                            </p:txEl>
                                          </p:spTgt>
                                        </p:tgtEl>
                                      </p:cBhvr>
                                      <p:to x="100000" y="95000"/>
                                    </p:animScale>
                                    <p:animScale>
                                      <p:cBhvr>
                                        <p:cTn id="164" dur="166" decel="50000">
                                          <p:stCondLst>
                                            <p:cond delay="1834"/>
                                          </p:stCondLst>
                                        </p:cTn>
                                        <p:tgtEl>
                                          <p:spTgt spid="10">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Installation de SharePoint</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17719594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Pratique Guidée</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Prérequis :</a:t>
            </a:r>
          </a:p>
          <a:p>
            <a:r>
              <a:rPr lang="fr-FR" dirty="0"/>
              <a:t>Installer VirtualBox et ouvrir le fichier </a:t>
            </a:r>
            <a:r>
              <a:rPr lang="fr-FR" dirty="0" err="1"/>
              <a:t>WindowsServeur_sharepoint</a:t>
            </a:r>
            <a:endParaRPr lang="fr-FR" dirty="0"/>
          </a:p>
          <a:p>
            <a:pPr marL="0" indent="0" rtl="0">
              <a:buNone/>
            </a:pPr>
            <a:endParaRPr lang="fr-FR" dirty="0"/>
          </a:p>
        </p:txBody>
      </p:sp>
    </p:spTree>
    <p:extLst>
      <p:ext uri="{BB962C8B-B14F-4D97-AF65-F5344CB8AC3E}">
        <p14:creationId xmlns:p14="http://schemas.microsoft.com/office/powerpoint/2010/main" val="22492508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Pratique Guidée</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Installer VirtualBox et ouvrir le fichier </a:t>
            </a:r>
            <a:r>
              <a:rPr lang="fr-FR" dirty="0" err="1"/>
              <a:t>WindowsServeur_sharepoint</a:t>
            </a:r>
            <a:endParaRPr lang="fr-FR" dirty="0"/>
          </a:p>
          <a:p>
            <a:r>
              <a:rPr lang="fr-FR" dirty="0"/>
              <a:t>Machine virtuelle sous Windows serveur 2022 (avec les services Active Directory, SQL)</a:t>
            </a:r>
          </a:p>
          <a:p>
            <a:pPr marL="0" indent="0" rtl="0">
              <a:buNone/>
            </a:pPr>
            <a:endParaRPr lang="fr-FR" dirty="0"/>
          </a:p>
        </p:txBody>
      </p:sp>
    </p:spTree>
    <p:extLst>
      <p:ext uri="{BB962C8B-B14F-4D97-AF65-F5344CB8AC3E}">
        <p14:creationId xmlns:p14="http://schemas.microsoft.com/office/powerpoint/2010/main" val="28385341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95642" y="-585516"/>
            <a:ext cx="10597540" cy="1223963"/>
          </a:xfrm>
        </p:spPr>
        <p:txBody>
          <a:bodyPr rtlCol="0"/>
          <a:lstStyle/>
          <a:p>
            <a:pPr rtl="0"/>
            <a:r>
              <a:rPr lang="fr-FR" dirty="0"/>
              <a:t>Pratique Guidée</a:t>
            </a:r>
          </a:p>
        </p:txBody>
      </p:sp>
      <p:pic>
        <p:nvPicPr>
          <p:cNvPr id="5" name="Espace réservé du contenu 4" descr="Une image contenant capture d’écran, diagramme, conception&#10;&#10;Description générée automatiquement">
            <a:extLst>
              <a:ext uri="{FF2B5EF4-FFF2-40B4-BE49-F238E27FC236}">
                <a16:creationId xmlns:a16="http://schemas.microsoft.com/office/drawing/2014/main" id="{648598C9-52B6-75B2-FC60-8ADAAD739E6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92083" y="1498600"/>
            <a:ext cx="9577063" cy="5332934"/>
          </a:xfrm>
        </p:spPr>
      </p:pic>
    </p:spTree>
    <p:extLst>
      <p:ext uri="{BB962C8B-B14F-4D97-AF65-F5344CB8AC3E}">
        <p14:creationId xmlns:p14="http://schemas.microsoft.com/office/powerpoint/2010/main" val="2737578303"/>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Création d’un site d’équipe</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14624595"/>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Résumé</a:t>
            </a:r>
          </a:p>
        </p:txBody>
      </p:sp>
      <p:sp>
        <p:nvSpPr>
          <p:cNvPr id="14" name="Espace réservé du contenu 13"/>
          <p:cNvSpPr>
            <a:spLocks noGrp="1"/>
          </p:cNvSpPr>
          <p:nvPr>
            <p:ph idx="1"/>
          </p:nvPr>
        </p:nvSpPr>
        <p:spPr>
          <a:xfrm>
            <a:off x="981845" y="1701797"/>
            <a:ext cx="10597540" cy="4462272"/>
          </a:xfrm>
        </p:spPr>
        <p:txBody>
          <a:bodyPr rtlCol="0">
            <a:normAutofit/>
          </a:bodyPr>
          <a:lstStyle/>
          <a:p>
            <a:pPr rtl="0"/>
            <a:r>
              <a:rPr lang="fr-FR" dirty="0"/>
              <a:t>Qu’est-ce que SharePoint</a:t>
            </a:r>
          </a:p>
          <a:p>
            <a:pPr rtl="0"/>
            <a:r>
              <a:rPr lang="fr-FR" dirty="0"/>
              <a:t>Installer </a:t>
            </a:r>
            <a:r>
              <a:rPr lang="fr-FR" dirty="0" err="1"/>
              <a:t>Sharepoint</a:t>
            </a:r>
            <a:endParaRPr lang="fr-FR" dirty="0"/>
          </a:p>
          <a:p>
            <a:r>
              <a:rPr lang="fr-FR" dirty="0"/>
              <a:t>Création d’un site d’équipe et d’un site de communication </a:t>
            </a:r>
          </a:p>
          <a:p>
            <a:pPr rtl="0"/>
            <a:r>
              <a:rPr lang="fr-FR" dirty="0"/>
              <a:t>Personnaliser un site</a:t>
            </a:r>
          </a:p>
          <a:p>
            <a:pPr rtl="0"/>
            <a:r>
              <a:rPr lang="fr-FR" dirty="0"/>
              <a:t>Gérer la sécurité</a:t>
            </a:r>
          </a:p>
        </p:txBody>
      </p:sp>
    </p:spTree>
    <p:extLst>
      <p:ext uri="{BB962C8B-B14F-4D97-AF65-F5344CB8AC3E}">
        <p14:creationId xmlns:p14="http://schemas.microsoft.com/office/powerpoint/2010/main" val="35291143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80">
                                          <p:stCondLst>
                                            <p:cond delay="0"/>
                                          </p:stCondLst>
                                        </p:cTn>
                                        <p:tgtEl>
                                          <p:spTgt spid="14">
                                            <p:txEl>
                                              <p:pRg st="0" end="0"/>
                                            </p:txEl>
                                          </p:spTgt>
                                        </p:tgtEl>
                                      </p:cBhvr>
                                    </p:animEffect>
                                    <p:anim calcmode="lin" valueType="num">
                                      <p:cBhvr>
                                        <p:cTn id="8" dur="1822" tmFilter="0,0; 0.14,0.36; 0.43,0.73; 0.71,0.91; 1.0,1.0">
                                          <p:stCondLst>
                                            <p:cond delay="0"/>
                                          </p:stCondLst>
                                        </p:cTn>
                                        <p:tgtEl>
                                          <p:spTgt spid="1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xEl>
                                              <p:pRg st="0" end="0"/>
                                            </p:txEl>
                                          </p:spTgt>
                                        </p:tgtEl>
                                      </p:cBhvr>
                                      <p:to x="100000" y="60000"/>
                                    </p:animScale>
                                    <p:animScale>
                                      <p:cBhvr>
                                        <p:cTn id="14" dur="166" decel="50000">
                                          <p:stCondLst>
                                            <p:cond delay="676"/>
                                          </p:stCondLst>
                                        </p:cTn>
                                        <p:tgtEl>
                                          <p:spTgt spid="14">
                                            <p:txEl>
                                              <p:pRg st="0" end="0"/>
                                            </p:txEl>
                                          </p:spTgt>
                                        </p:tgtEl>
                                      </p:cBhvr>
                                      <p:to x="100000" y="100000"/>
                                    </p:animScale>
                                    <p:animScale>
                                      <p:cBhvr>
                                        <p:cTn id="15" dur="26">
                                          <p:stCondLst>
                                            <p:cond delay="1312"/>
                                          </p:stCondLst>
                                        </p:cTn>
                                        <p:tgtEl>
                                          <p:spTgt spid="14">
                                            <p:txEl>
                                              <p:pRg st="0" end="0"/>
                                            </p:txEl>
                                          </p:spTgt>
                                        </p:tgtEl>
                                      </p:cBhvr>
                                      <p:to x="100000" y="80000"/>
                                    </p:animScale>
                                    <p:animScale>
                                      <p:cBhvr>
                                        <p:cTn id="16" dur="166" decel="50000">
                                          <p:stCondLst>
                                            <p:cond delay="1338"/>
                                          </p:stCondLst>
                                        </p:cTn>
                                        <p:tgtEl>
                                          <p:spTgt spid="14">
                                            <p:txEl>
                                              <p:pRg st="0" end="0"/>
                                            </p:txEl>
                                          </p:spTgt>
                                        </p:tgtEl>
                                      </p:cBhvr>
                                      <p:to x="100000" y="100000"/>
                                    </p:animScale>
                                    <p:animScale>
                                      <p:cBhvr>
                                        <p:cTn id="17" dur="26">
                                          <p:stCondLst>
                                            <p:cond delay="1642"/>
                                          </p:stCondLst>
                                        </p:cTn>
                                        <p:tgtEl>
                                          <p:spTgt spid="14">
                                            <p:txEl>
                                              <p:pRg st="0" end="0"/>
                                            </p:txEl>
                                          </p:spTgt>
                                        </p:tgtEl>
                                      </p:cBhvr>
                                      <p:to x="100000" y="90000"/>
                                    </p:animScale>
                                    <p:animScale>
                                      <p:cBhvr>
                                        <p:cTn id="18" dur="166" decel="50000">
                                          <p:stCondLst>
                                            <p:cond delay="1668"/>
                                          </p:stCondLst>
                                        </p:cTn>
                                        <p:tgtEl>
                                          <p:spTgt spid="14">
                                            <p:txEl>
                                              <p:pRg st="0" end="0"/>
                                            </p:txEl>
                                          </p:spTgt>
                                        </p:tgtEl>
                                      </p:cBhvr>
                                      <p:to x="100000" y="100000"/>
                                    </p:animScale>
                                    <p:animScale>
                                      <p:cBhvr>
                                        <p:cTn id="19" dur="26">
                                          <p:stCondLst>
                                            <p:cond delay="1808"/>
                                          </p:stCondLst>
                                        </p:cTn>
                                        <p:tgtEl>
                                          <p:spTgt spid="14">
                                            <p:txEl>
                                              <p:pRg st="0" end="0"/>
                                            </p:txEl>
                                          </p:spTgt>
                                        </p:tgtEl>
                                      </p:cBhvr>
                                      <p:to x="100000" y="95000"/>
                                    </p:animScale>
                                    <p:animScale>
                                      <p:cBhvr>
                                        <p:cTn id="20" dur="166" decel="50000">
                                          <p:stCondLst>
                                            <p:cond delay="1834"/>
                                          </p:stCondLst>
                                        </p:cTn>
                                        <p:tgtEl>
                                          <p:spTgt spid="1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Effect transition="in" filter="wipe(down)">
                                      <p:cBhvr>
                                        <p:cTn id="25" dur="580">
                                          <p:stCondLst>
                                            <p:cond delay="0"/>
                                          </p:stCondLst>
                                        </p:cTn>
                                        <p:tgtEl>
                                          <p:spTgt spid="14">
                                            <p:txEl>
                                              <p:pRg st="1" end="1"/>
                                            </p:txEl>
                                          </p:spTgt>
                                        </p:tgtEl>
                                      </p:cBhvr>
                                    </p:animEffect>
                                    <p:anim calcmode="lin" valueType="num">
                                      <p:cBhvr>
                                        <p:cTn id="26" dur="1822" tmFilter="0,0; 0.14,0.36; 0.43,0.73; 0.71,0.91; 1.0,1.0">
                                          <p:stCondLst>
                                            <p:cond delay="0"/>
                                          </p:stCondLst>
                                        </p:cTn>
                                        <p:tgtEl>
                                          <p:spTgt spid="1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
                                            <p:txEl>
                                              <p:pRg st="1" end="1"/>
                                            </p:txEl>
                                          </p:spTgt>
                                        </p:tgtEl>
                                      </p:cBhvr>
                                      <p:to x="100000" y="60000"/>
                                    </p:animScale>
                                    <p:animScale>
                                      <p:cBhvr>
                                        <p:cTn id="32" dur="166" decel="50000">
                                          <p:stCondLst>
                                            <p:cond delay="676"/>
                                          </p:stCondLst>
                                        </p:cTn>
                                        <p:tgtEl>
                                          <p:spTgt spid="14">
                                            <p:txEl>
                                              <p:pRg st="1" end="1"/>
                                            </p:txEl>
                                          </p:spTgt>
                                        </p:tgtEl>
                                      </p:cBhvr>
                                      <p:to x="100000" y="100000"/>
                                    </p:animScale>
                                    <p:animScale>
                                      <p:cBhvr>
                                        <p:cTn id="33" dur="26">
                                          <p:stCondLst>
                                            <p:cond delay="1312"/>
                                          </p:stCondLst>
                                        </p:cTn>
                                        <p:tgtEl>
                                          <p:spTgt spid="14">
                                            <p:txEl>
                                              <p:pRg st="1" end="1"/>
                                            </p:txEl>
                                          </p:spTgt>
                                        </p:tgtEl>
                                      </p:cBhvr>
                                      <p:to x="100000" y="80000"/>
                                    </p:animScale>
                                    <p:animScale>
                                      <p:cBhvr>
                                        <p:cTn id="34" dur="166" decel="50000">
                                          <p:stCondLst>
                                            <p:cond delay="1338"/>
                                          </p:stCondLst>
                                        </p:cTn>
                                        <p:tgtEl>
                                          <p:spTgt spid="14">
                                            <p:txEl>
                                              <p:pRg st="1" end="1"/>
                                            </p:txEl>
                                          </p:spTgt>
                                        </p:tgtEl>
                                      </p:cBhvr>
                                      <p:to x="100000" y="100000"/>
                                    </p:animScale>
                                    <p:animScale>
                                      <p:cBhvr>
                                        <p:cTn id="35" dur="26">
                                          <p:stCondLst>
                                            <p:cond delay="1642"/>
                                          </p:stCondLst>
                                        </p:cTn>
                                        <p:tgtEl>
                                          <p:spTgt spid="14">
                                            <p:txEl>
                                              <p:pRg st="1" end="1"/>
                                            </p:txEl>
                                          </p:spTgt>
                                        </p:tgtEl>
                                      </p:cBhvr>
                                      <p:to x="100000" y="90000"/>
                                    </p:animScale>
                                    <p:animScale>
                                      <p:cBhvr>
                                        <p:cTn id="36" dur="166" decel="50000">
                                          <p:stCondLst>
                                            <p:cond delay="1668"/>
                                          </p:stCondLst>
                                        </p:cTn>
                                        <p:tgtEl>
                                          <p:spTgt spid="14">
                                            <p:txEl>
                                              <p:pRg st="1" end="1"/>
                                            </p:txEl>
                                          </p:spTgt>
                                        </p:tgtEl>
                                      </p:cBhvr>
                                      <p:to x="100000" y="100000"/>
                                    </p:animScale>
                                    <p:animScale>
                                      <p:cBhvr>
                                        <p:cTn id="37" dur="26">
                                          <p:stCondLst>
                                            <p:cond delay="1808"/>
                                          </p:stCondLst>
                                        </p:cTn>
                                        <p:tgtEl>
                                          <p:spTgt spid="14">
                                            <p:txEl>
                                              <p:pRg st="1" end="1"/>
                                            </p:txEl>
                                          </p:spTgt>
                                        </p:tgtEl>
                                      </p:cBhvr>
                                      <p:to x="100000" y="95000"/>
                                    </p:animScale>
                                    <p:animScale>
                                      <p:cBhvr>
                                        <p:cTn id="38" dur="166" decel="50000">
                                          <p:stCondLst>
                                            <p:cond delay="1834"/>
                                          </p:stCondLst>
                                        </p:cTn>
                                        <p:tgtEl>
                                          <p:spTgt spid="14">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animEffect transition="in" filter="wipe(down)">
                                      <p:cBhvr>
                                        <p:cTn id="43" dur="580">
                                          <p:stCondLst>
                                            <p:cond delay="0"/>
                                          </p:stCondLst>
                                        </p:cTn>
                                        <p:tgtEl>
                                          <p:spTgt spid="14">
                                            <p:txEl>
                                              <p:pRg st="2" end="2"/>
                                            </p:txEl>
                                          </p:spTgt>
                                        </p:tgtEl>
                                      </p:cBhvr>
                                    </p:animEffect>
                                    <p:anim calcmode="lin" valueType="num">
                                      <p:cBhvr>
                                        <p:cTn id="44" dur="1822" tmFilter="0,0; 0.14,0.36; 0.43,0.73; 0.71,0.91; 1.0,1.0">
                                          <p:stCondLst>
                                            <p:cond delay="0"/>
                                          </p:stCondLst>
                                        </p:cTn>
                                        <p:tgtEl>
                                          <p:spTgt spid="14">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
                                            <p:txEl>
                                              <p:pRg st="2" end="2"/>
                                            </p:txEl>
                                          </p:spTgt>
                                        </p:tgtEl>
                                      </p:cBhvr>
                                      <p:to x="100000" y="60000"/>
                                    </p:animScale>
                                    <p:animScale>
                                      <p:cBhvr>
                                        <p:cTn id="50" dur="166" decel="50000">
                                          <p:stCondLst>
                                            <p:cond delay="676"/>
                                          </p:stCondLst>
                                        </p:cTn>
                                        <p:tgtEl>
                                          <p:spTgt spid="14">
                                            <p:txEl>
                                              <p:pRg st="2" end="2"/>
                                            </p:txEl>
                                          </p:spTgt>
                                        </p:tgtEl>
                                      </p:cBhvr>
                                      <p:to x="100000" y="100000"/>
                                    </p:animScale>
                                    <p:animScale>
                                      <p:cBhvr>
                                        <p:cTn id="51" dur="26">
                                          <p:stCondLst>
                                            <p:cond delay="1312"/>
                                          </p:stCondLst>
                                        </p:cTn>
                                        <p:tgtEl>
                                          <p:spTgt spid="14">
                                            <p:txEl>
                                              <p:pRg st="2" end="2"/>
                                            </p:txEl>
                                          </p:spTgt>
                                        </p:tgtEl>
                                      </p:cBhvr>
                                      <p:to x="100000" y="80000"/>
                                    </p:animScale>
                                    <p:animScale>
                                      <p:cBhvr>
                                        <p:cTn id="52" dur="166" decel="50000">
                                          <p:stCondLst>
                                            <p:cond delay="1338"/>
                                          </p:stCondLst>
                                        </p:cTn>
                                        <p:tgtEl>
                                          <p:spTgt spid="14">
                                            <p:txEl>
                                              <p:pRg st="2" end="2"/>
                                            </p:txEl>
                                          </p:spTgt>
                                        </p:tgtEl>
                                      </p:cBhvr>
                                      <p:to x="100000" y="100000"/>
                                    </p:animScale>
                                    <p:animScale>
                                      <p:cBhvr>
                                        <p:cTn id="53" dur="26">
                                          <p:stCondLst>
                                            <p:cond delay="1642"/>
                                          </p:stCondLst>
                                        </p:cTn>
                                        <p:tgtEl>
                                          <p:spTgt spid="14">
                                            <p:txEl>
                                              <p:pRg st="2" end="2"/>
                                            </p:txEl>
                                          </p:spTgt>
                                        </p:tgtEl>
                                      </p:cBhvr>
                                      <p:to x="100000" y="90000"/>
                                    </p:animScale>
                                    <p:animScale>
                                      <p:cBhvr>
                                        <p:cTn id="54" dur="166" decel="50000">
                                          <p:stCondLst>
                                            <p:cond delay="1668"/>
                                          </p:stCondLst>
                                        </p:cTn>
                                        <p:tgtEl>
                                          <p:spTgt spid="14">
                                            <p:txEl>
                                              <p:pRg st="2" end="2"/>
                                            </p:txEl>
                                          </p:spTgt>
                                        </p:tgtEl>
                                      </p:cBhvr>
                                      <p:to x="100000" y="100000"/>
                                    </p:animScale>
                                    <p:animScale>
                                      <p:cBhvr>
                                        <p:cTn id="55" dur="26">
                                          <p:stCondLst>
                                            <p:cond delay="1808"/>
                                          </p:stCondLst>
                                        </p:cTn>
                                        <p:tgtEl>
                                          <p:spTgt spid="14">
                                            <p:txEl>
                                              <p:pRg st="2" end="2"/>
                                            </p:txEl>
                                          </p:spTgt>
                                        </p:tgtEl>
                                      </p:cBhvr>
                                      <p:to x="100000" y="95000"/>
                                    </p:animScale>
                                    <p:animScale>
                                      <p:cBhvr>
                                        <p:cTn id="56" dur="166" decel="50000">
                                          <p:stCondLst>
                                            <p:cond delay="1834"/>
                                          </p:stCondLst>
                                        </p:cTn>
                                        <p:tgtEl>
                                          <p:spTgt spid="14">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4">
                                            <p:txEl>
                                              <p:pRg st="3" end="3"/>
                                            </p:txEl>
                                          </p:spTgt>
                                        </p:tgtEl>
                                        <p:attrNameLst>
                                          <p:attrName>style.visibility</p:attrName>
                                        </p:attrNameLst>
                                      </p:cBhvr>
                                      <p:to>
                                        <p:strVal val="visible"/>
                                      </p:to>
                                    </p:set>
                                    <p:animEffect transition="in" filter="wipe(down)">
                                      <p:cBhvr>
                                        <p:cTn id="61" dur="580">
                                          <p:stCondLst>
                                            <p:cond delay="0"/>
                                          </p:stCondLst>
                                        </p:cTn>
                                        <p:tgtEl>
                                          <p:spTgt spid="14">
                                            <p:txEl>
                                              <p:pRg st="3" end="3"/>
                                            </p:txEl>
                                          </p:spTgt>
                                        </p:tgtEl>
                                      </p:cBhvr>
                                    </p:animEffect>
                                    <p:anim calcmode="lin" valueType="num">
                                      <p:cBhvr>
                                        <p:cTn id="62" dur="1822" tmFilter="0,0; 0.14,0.36; 0.43,0.73; 0.71,0.91; 1.0,1.0">
                                          <p:stCondLst>
                                            <p:cond delay="0"/>
                                          </p:stCondLst>
                                        </p:cTn>
                                        <p:tgtEl>
                                          <p:spTgt spid="14">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4">
                                            <p:txEl>
                                              <p:pRg st="3" end="3"/>
                                            </p:txEl>
                                          </p:spTgt>
                                        </p:tgtEl>
                                      </p:cBhvr>
                                      <p:to x="100000" y="60000"/>
                                    </p:animScale>
                                    <p:animScale>
                                      <p:cBhvr>
                                        <p:cTn id="68" dur="166" decel="50000">
                                          <p:stCondLst>
                                            <p:cond delay="676"/>
                                          </p:stCondLst>
                                        </p:cTn>
                                        <p:tgtEl>
                                          <p:spTgt spid="14">
                                            <p:txEl>
                                              <p:pRg st="3" end="3"/>
                                            </p:txEl>
                                          </p:spTgt>
                                        </p:tgtEl>
                                      </p:cBhvr>
                                      <p:to x="100000" y="100000"/>
                                    </p:animScale>
                                    <p:animScale>
                                      <p:cBhvr>
                                        <p:cTn id="69" dur="26">
                                          <p:stCondLst>
                                            <p:cond delay="1312"/>
                                          </p:stCondLst>
                                        </p:cTn>
                                        <p:tgtEl>
                                          <p:spTgt spid="14">
                                            <p:txEl>
                                              <p:pRg st="3" end="3"/>
                                            </p:txEl>
                                          </p:spTgt>
                                        </p:tgtEl>
                                      </p:cBhvr>
                                      <p:to x="100000" y="80000"/>
                                    </p:animScale>
                                    <p:animScale>
                                      <p:cBhvr>
                                        <p:cTn id="70" dur="166" decel="50000">
                                          <p:stCondLst>
                                            <p:cond delay="1338"/>
                                          </p:stCondLst>
                                        </p:cTn>
                                        <p:tgtEl>
                                          <p:spTgt spid="14">
                                            <p:txEl>
                                              <p:pRg st="3" end="3"/>
                                            </p:txEl>
                                          </p:spTgt>
                                        </p:tgtEl>
                                      </p:cBhvr>
                                      <p:to x="100000" y="100000"/>
                                    </p:animScale>
                                    <p:animScale>
                                      <p:cBhvr>
                                        <p:cTn id="71" dur="26">
                                          <p:stCondLst>
                                            <p:cond delay="1642"/>
                                          </p:stCondLst>
                                        </p:cTn>
                                        <p:tgtEl>
                                          <p:spTgt spid="14">
                                            <p:txEl>
                                              <p:pRg st="3" end="3"/>
                                            </p:txEl>
                                          </p:spTgt>
                                        </p:tgtEl>
                                      </p:cBhvr>
                                      <p:to x="100000" y="90000"/>
                                    </p:animScale>
                                    <p:animScale>
                                      <p:cBhvr>
                                        <p:cTn id="72" dur="166" decel="50000">
                                          <p:stCondLst>
                                            <p:cond delay="1668"/>
                                          </p:stCondLst>
                                        </p:cTn>
                                        <p:tgtEl>
                                          <p:spTgt spid="14">
                                            <p:txEl>
                                              <p:pRg st="3" end="3"/>
                                            </p:txEl>
                                          </p:spTgt>
                                        </p:tgtEl>
                                      </p:cBhvr>
                                      <p:to x="100000" y="100000"/>
                                    </p:animScale>
                                    <p:animScale>
                                      <p:cBhvr>
                                        <p:cTn id="73" dur="26">
                                          <p:stCondLst>
                                            <p:cond delay="1808"/>
                                          </p:stCondLst>
                                        </p:cTn>
                                        <p:tgtEl>
                                          <p:spTgt spid="14">
                                            <p:txEl>
                                              <p:pRg st="3" end="3"/>
                                            </p:txEl>
                                          </p:spTgt>
                                        </p:tgtEl>
                                      </p:cBhvr>
                                      <p:to x="100000" y="95000"/>
                                    </p:animScale>
                                    <p:animScale>
                                      <p:cBhvr>
                                        <p:cTn id="74" dur="166" decel="50000">
                                          <p:stCondLst>
                                            <p:cond delay="1834"/>
                                          </p:stCondLst>
                                        </p:cTn>
                                        <p:tgtEl>
                                          <p:spTgt spid="14">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4">
                                            <p:txEl>
                                              <p:pRg st="4" end="4"/>
                                            </p:txEl>
                                          </p:spTgt>
                                        </p:tgtEl>
                                        <p:attrNameLst>
                                          <p:attrName>style.visibility</p:attrName>
                                        </p:attrNameLst>
                                      </p:cBhvr>
                                      <p:to>
                                        <p:strVal val="visible"/>
                                      </p:to>
                                    </p:set>
                                    <p:animEffect transition="in" filter="wipe(down)">
                                      <p:cBhvr>
                                        <p:cTn id="79" dur="580">
                                          <p:stCondLst>
                                            <p:cond delay="0"/>
                                          </p:stCondLst>
                                        </p:cTn>
                                        <p:tgtEl>
                                          <p:spTgt spid="14">
                                            <p:txEl>
                                              <p:pRg st="4" end="4"/>
                                            </p:txEl>
                                          </p:spTgt>
                                        </p:tgtEl>
                                      </p:cBhvr>
                                    </p:animEffect>
                                    <p:anim calcmode="lin" valueType="num">
                                      <p:cBhvr>
                                        <p:cTn id="80" dur="1822" tmFilter="0,0; 0.14,0.36; 0.43,0.73; 0.71,0.91; 1.0,1.0">
                                          <p:stCondLst>
                                            <p:cond delay="0"/>
                                          </p:stCondLst>
                                        </p:cTn>
                                        <p:tgtEl>
                                          <p:spTgt spid="14">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4">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4">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4">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4">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4">
                                            <p:txEl>
                                              <p:pRg st="4" end="4"/>
                                            </p:txEl>
                                          </p:spTgt>
                                        </p:tgtEl>
                                      </p:cBhvr>
                                      <p:to x="100000" y="60000"/>
                                    </p:animScale>
                                    <p:animScale>
                                      <p:cBhvr>
                                        <p:cTn id="86" dur="166" decel="50000">
                                          <p:stCondLst>
                                            <p:cond delay="676"/>
                                          </p:stCondLst>
                                        </p:cTn>
                                        <p:tgtEl>
                                          <p:spTgt spid="14">
                                            <p:txEl>
                                              <p:pRg st="4" end="4"/>
                                            </p:txEl>
                                          </p:spTgt>
                                        </p:tgtEl>
                                      </p:cBhvr>
                                      <p:to x="100000" y="100000"/>
                                    </p:animScale>
                                    <p:animScale>
                                      <p:cBhvr>
                                        <p:cTn id="87" dur="26">
                                          <p:stCondLst>
                                            <p:cond delay="1312"/>
                                          </p:stCondLst>
                                        </p:cTn>
                                        <p:tgtEl>
                                          <p:spTgt spid="14">
                                            <p:txEl>
                                              <p:pRg st="4" end="4"/>
                                            </p:txEl>
                                          </p:spTgt>
                                        </p:tgtEl>
                                      </p:cBhvr>
                                      <p:to x="100000" y="80000"/>
                                    </p:animScale>
                                    <p:animScale>
                                      <p:cBhvr>
                                        <p:cTn id="88" dur="166" decel="50000">
                                          <p:stCondLst>
                                            <p:cond delay="1338"/>
                                          </p:stCondLst>
                                        </p:cTn>
                                        <p:tgtEl>
                                          <p:spTgt spid="14">
                                            <p:txEl>
                                              <p:pRg st="4" end="4"/>
                                            </p:txEl>
                                          </p:spTgt>
                                        </p:tgtEl>
                                      </p:cBhvr>
                                      <p:to x="100000" y="100000"/>
                                    </p:animScale>
                                    <p:animScale>
                                      <p:cBhvr>
                                        <p:cTn id="89" dur="26">
                                          <p:stCondLst>
                                            <p:cond delay="1642"/>
                                          </p:stCondLst>
                                        </p:cTn>
                                        <p:tgtEl>
                                          <p:spTgt spid="14">
                                            <p:txEl>
                                              <p:pRg st="4" end="4"/>
                                            </p:txEl>
                                          </p:spTgt>
                                        </p:tgtEl>
                                      </p:cBhvr>
                                      <p:to x="100000" y="90000"/>
                                    </p:animScale>
                                    <p:animScale>
                                      <p:cBhvr>
                                        <p:cTn id="90" dur="166" decel="50000">
                                          <p:stCondLst>
                                            <p:cond delay="1668"/>
                                          </p:stCondLst>
                                        </p:cTn>
                                        <p:tgtEl>
                                          <p:spTgt spid="14">
                                            <p:txEl>
                                              <p:pRg st="4" end="4"/>
                                            </p:txEl>
                                          </p:spTgt>
                                        </p:tgtEl>
                                      </p:cBhvr>
                                      <p:to x="100000" y="100000"/>
                                    </p:animScale>
                                    <p:animScale>
                                      <p:cBhvr>
                                        <p:cTn id="91" dur="26">
                                          <p:stCondLst>
                                            <p:cond delay="1808"/>
                                          </p:stCondLst>
                                        </p:cTn>
                                        <p:tgtEl>
                                          <p:spTgt spid="14">
                                            <p:txEl>
                                              <p:pRg st="4" end="4"/>
                                            </p:txEl>
                                          </p:spTgt>
                                        </p:tgtEl>
                                      </p:cBhvr>
                                      <p:to x="100000" y="95000"/>
                                    </p:animScale>
                                    <p:animScale>
                                      <p:cBhvr>
                                        <p:cTn id="92" dur="166" decel="50000">
                                          <p:stCondLst>
                                            <p:cond delay="1834"/>
                                          </p:stCondLst>
                                        </p:cTn>
                                        <p:tgtEl>
                                          <p:spTgt spid="14">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Késako un site d’équipe ?</a:t>
            </a:r>
          </a:p>
        </p:txBody>
      </p:sp>
      <p:sp>
        <p:nvSpPr>
          <p:cNvPr id="10" name="Espace réservé du contenu 9"/>
          <p:cNvSpPr>
            <a:spLocks noGrp="1"/>
          </p:cNvSpPr>
          <p:nvPr>
            <p:ph sz="half" idx="2"/>
          </p:nvPr>
        </p:nvSpPr>
        <p:spPr>
          <a:xfrm>
            <a:off x="1125860" y="2060848"/>
            <a:ext cx="10891300" cy="3454400"/>
          </a:xfrm>
        </p:spPr>
        <p:txBody>
          <a:bodyPr rtlCol="0"/>
          <a:lstStyle/>
          <a:p>
            <a:pPr marL="0" indent="0" algn="just">
              <a:buNone/>
            </a:pPr>
            <a:r>
              <a:rPr lang="fr-FR" dirty="0"/>
              <a:t>Un site d'équipe sur SharePoint est un espace collaboratif dédié à un groupe spécifique au sein d'une organisation. Il facilite le partage de documents, la communication en temps réel et la coordination des tâches, améliorant ainsi la productivité et la collaboration au sein de l'équipe. Les fonctionnalités incluent le stockage sécurisé, les calendriers partagés et les outils de discussion.</a:t>
            </a:r>
          </a:p>
        </p:txBody>
      </p:sp>
    </p:spTree>
    <p:extLst>
      <p:ext uri="{BB962C8B-B14F-4D97-AF65-F5344CB8AC3E}">
        <p14:creationId xmlns:p14="http://schemas.microsoft.com/office/powerpoint/2010/main" val="1938720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Pratique Guidée</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Création d’un site d’équipe</a:t>
            </a:r>
          </a:p>
          <a:p>
            <a:pPr marL="0" indent="0" rtl="0">
              <a:buNone/>
            </a:pPr>
            <a:endParaRPr lang="fr-FR" dirty="0"/>
          </a:p>
        </p:txBody>
      </p:sp>
    </p:spTree>
    <p:extLst>
      <p:ext uri="{BB962C8B-B14F-4D97-AF65-F5344CB8AC3E}">
        <p14:creationId xmlns:p14="http://schemas.microsoft.com/office/powerpoint/2010/main" val="37654402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Création d’un site de communication</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760853471"/>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Késako un site de communication ?</a:t>
            </a:r>
          </a:p>
        </p:txBody>
      </p:sp>
      <p:sp>
        <p:nvSpPr>
          <p:cNvPr id="10" name="Espace réservé du contenu 9"/>
          <p:cNvSpPr>
            <a:spLocks noGrp="1"/>
          </p:cNvSpPr>
          <p:nvPr>
            <p:ph sz="half" idx="2"/>
          </p:nvPr>
        </p:nvSpPr>
        <p:spPr>
          <a:xfrm>
            <a:off x="1125860" y="2060848"/>
            <a:ext cx="10891300" cy="3454400"/>
          </a:xfrm>
        </p:spPr>
        <p:txBody>
          <a:bodyPr rtlCol="0"/>
          <a:lstStyle/>
          <a:p>
            <a:pPr marL="0" indent="0" algn="just">
              <a:buNone/>
            </a:pPr>
            <a:r>
              <a:rPr lang="fr-FR" dirty="0"/>
              <a:t>Un site de communication sur SharePoint est une plateforme conçue pour diffuser des informations à large audience au sein d'une organisation. Il offre une présentation visuelle attrayante, des fonctionnalités de contenu dynamique et des outils de collaboration pour favoriser une communication efficace. Ces sites sont idéaux pour les annonces, actualités et rapports destinés à un public étendu.</a:t>
            </a:r>
          </a:p>
        </p:txBody>
      </p:sp>
    </p:spTree>
    <p:extLst>
      <p:ext uri="{BB962C8B-B14F-4D97-AF65-F5344CB8AC3E}">
        <p14:creationId xmlns:p14="http://schemas.microsoft.com/office/powerpoint/2010/main" val="28643647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Pratique Guidée</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Création d’un site de communication</a:t>
            </a:r>
          </a:p>
          <a:p>
            <a:pPr marL="0" indent="0" rtl="0">
              <a:buNone/>
            </a:pPr>
            <a:endParaRPr lang="fr-FR" dirty="0"/>
          </a:p>
        </p:txBody>
      </p:sp>
    </p:spTree>
    <p:extLst>
      <p:ext uri="{BB962C8B-B14F-4D97-AF65-F5344CB8AC3E}">
        <p14:creationId xmlns:p14="http://schemas.microsoft.com/office/powerpoint/2010/main" val="29268581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Personnaliser un site</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571377967"/>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half" idx="2"/>
          </p:nvPr>
        </p:nvSpPr>
        <p:spPr>
          <a:xfrm>
            <a:off x="1125860" y="2060848"/>
            <a:ext cx="10891300" cy="3454400"/>
          </a:xfrm>
        </p:spPr>
        <p:txBody>
          <a:bodyPr rtlCol="0"/>
          <a:lstStyle/>
          <a:p>
            <a:r>
              <a:rPr lang="fr-FR" dirty="0"/>
              <a:t>La personnalisation d'un site sur SharePoint consiste à adapter l'apparence, les fonctionnalités et le contenu d'un site en fonction des besoins spécifiques de l'utilisateur ou du groupe. Cela inclut la modification du design, l'ajout de composants personnalisés et la configuration d'options pour optimiser l'expérience utilisateur et répondre aux exigences particulières de l'organisation. </a:t>
            </a:r>
          </a:p>
        </p:txBody>
      </p:sp>
      <p:sp>
        <p:nvSpPr>
          <p:cNvPr id="3" name="Titre 2">
            <a:extLst>
              <a:ext uri="{FF2B5EF4-FFF2-40B4-BE49-F238E27FC236}">
                <a16:creationId xmlns:a16="http://schemas.microsoft.com/office/drawing/2014/main" id="{92250A98-2B6E-EC72-1A4C-E3B0C748C735}"/>
              </a:ext>
            </a:extLst>
          </p:cNvPr>
          <p:cNvSpPr>
            <a:spLocks noGrp="1"/>
          </p:cNvSpPr>
          <p:nvPr>
            <p:ph type="title"/>
          </p:nvPr>
        </p:nvSpPr>
        <p:spPr/>
        <p:txBody>
          <a:bodyPr/>
          <a:lstStyle/>
          <a:p>
            <a:r>
              <a:rPr lang="fr-FR" dirty="0"/>
              <a:t>Késako personnaliser un site</a:t>
            </a:r>
          </a:p>
        </p:txBody>
      </p:sp>
    </p:spTree>
    <p:extLst>
      <p:ext uri="{BB962C8B-B14F-4D97-AF65-F5344CB8AC3E}">
        <p14:creationId xmlns:p14="http://schemas.microsoft.com/office/powerpoint/2010/main" val="22855829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Pratique Guidée</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Modification d’un site</a:t>
            </a:r>
          </a:p>
        </p:txBody>
      </p:sp>
    </p:spTree>
    <p:extLst>
      <p:ext uri="{BB962C8B-B14F-4D97-AF65-F5344CB8AC3E}">
        <p14:creationId xmlns:p14="http://schemas.microsoft.com/office/powerpoint/2010/main" val="4509099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Gérer la sécurité</a:t>
            </a:r>
          </a:p>
        </p:txBody>
      </p:sp>
      <p:sp>
        <p:nvSpPr>
          <p:cNvPr id="5" name="Espace réservé du texte 4"/>
          <p:cNvSpPr>
            <a:spLocks noGrp="1"/>
          </p:cNvSpPr>
          <p:nvPr>
            <p:ph type="body" idx="1"/>
          </p:nvPr>
        </p:nvSpPr>
        <p:spPr/>
        <p:txBody>
          <a:bodyPr rtlCol="0"/>
          <a:lstStyle/>
          <a:p>
            <a:pPr rtl="0"/>
            <a:endParaRPr lang="fr-FR" dirty="0"/>
          </a:p>
        </p:txBody>
      </p:sp>
      <p:pic>
        <p:nvPicPr>
          <p:cNvPr id="3" name="Image 2" descr="Une image contenant objets en métal, verrouiller&#10;&#10;Description générée automatiquement">
            <a:extLst>
              <a:ext uri="{FF2B5EF4-FFF2-40B4-BE49-F238E27FC236}">
                <a16:creationId xmlns:a16="http://schemas.microsoft.com/office/drawing/2014/main" id="{034FFEC0-9C5A-4E4A-13BE-CB8D0C098AD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614692" y="1700808"/>
            <a:ext cx="2276872" cy="2276872"/>
          </a:xfrm>
          <a:prstGeom prst="rect">
            <a:avLst/>
          </a:prstGeom>
        </p:spPr>
      </p:pic>
    </p:spTree>
    <p:extLst>
      <p:ext uri="{BB962C8B-B14F-4D97-AF65-F5344CB8AC3E}">
        <p14:creationId xmlns:p14="http://schemas.microsoft.com/office/powerpoint/2010/main" val="1329399116"/>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116632"/>
            <a:ext cx="10360501" cy="517872"/>
          </a:xfrm>
        </p:spPr>
        <p:txBody>
          <a:bodyPr rtlCol="0">
            <a:normAutofit fontScale="90000"/>
          </a:bodyPr>
          <a:lstStyle/>
          <a:p>
            <a:pPr rtl="0"/>
            <a:r>
              <a:rPr lang="fr-FR" dirty="0"/>
              <a:t>Bonnes pratiques</a:t>
            </a:r>
          </a:p>
        </p:txBody>
      </p:sp>
      <p:sp>
        <p:nvSpPr>
          <p:cNvPr id="10" name="Espace réservé du contenu 9"/>
          <p:cNvSpPr>
            <a:spLocks noGrp="1"/>
          </p:cNvSpPr>
          <p:nvPr>
            <p:ph sz="half" idx="2"/>
          </p:nvPr>
        </p:nvSpPr>
        <p:spPr>
          <a:xfrm>
            <a:off x="477788" y="764704"/>
            <a:ext cx="11539372" cy="5184576"/>
          </a:xfrm>
        </p:spPr>
        <p:txBody>
          <a:bodyPr rtlCol="0"/>
          <a:lstStyle/>
          <a:p>
            <a:r>
              <a:rPr lang="fr-FR" sz="2400" dirty="0"/>
              <a:t>Pour sécuriser efficacement SharePoint Server, il est crucial de :</a:t>
            </a:r>
          </a:p>
          <a:p>
            <a:r>
              <a:rPr lang="fr-FR" sz="2400" b="1" dirty="0"/>
              <a:t>Gestion des Autorisations :</a:t>
            </a:r>
            <a:r>
              <a:rPr lang="fr-FR" sz="2400" dirty="0"/>
              <a:t> Définir des autorisations précises pour les utilisateurs et les groupes, en limitant l'accès aux informations sensibles uniquement aux parties concernées.</a:t>
            </a:r>
          </a:p>
          <a:p>
            <a:r>
              <a:rPr lang="fr-FR" sz="2400" b="1" dirty="0"/>
              <a:t>Cryptage des Données :</a:t>
            </a:r>
            <a:r>
              <a:rPr lang="fr-FR" sz="2400" dirty="0"/>
              <a:t> Appliquer le cryptage des données pour protéger les informations lors du stockage et du transfert, garantissant ainsi la confidentialité des données.</a:t>
            </a:r>
          </a:p>
          <a:p>
            <a:r>
              <a:rPr lang="fr-FR" sz="2400" b="1" dirty="0"/>
              <a:t>Mises à Jour Régulières :</a:t>
            </a:r>
            <a:r>
              <a:rPr lang="fr-FR" sz="2400" dirty="0"/>
              <a:t> Effectuer des mises à jour fréquentes de SharePoint Server pour bénéficier des correctifs de sécurité et des dernières améliorations.</a:t>
            </a:r>
          </a:p>
          <a:p>
            <a:r>
              <a:rPr lang="fr-FR" sz="2400" b="1" dirty="0"/>
              <a:t>Surveillance et Audit :</a:t>
            </a:r>
            <a:r>
              <a:rPr lang="fr-FR" sz="2400" dirty="0"/>
              <a:t> Mettre en place des mécanismes de surveillance en temps réel et des audits réguliers pour détecter les activités suspectes, assurant ainsi une réponse rapide aux menaces potentielles.</a:t>
            </a:r>
          </a:p>
        </p:txBody>
      </p:sp>
    </p:spTree>
    <p:extLst>
      <p:ext uri="{BB962C8B-B14F-4D97-AF65-F5344CB8AC3E}">
        <p14:creationId xmlns:p14="http://schemas.microsoft.com/office/powerpoint/2010/main" val="2171703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Qu’est-ce que SharePoint ?</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4264977537"/>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116632"/>
            <a:ext cx="10360501" cy="517872"/>
          </a:xfrm>
        </p:spPr>
        <p:txBody>
          <a:bodyPr rtlCol="0">
            <a:normAutofit fontScale="90000"/>
          </a:bodyPr>
          <a:lstStyle/>
          <a:p>
            <a:pPr rtl="0"/>
            <a:r>
              <a:rPr lang="fr-FR" dirty="0"/>
              <a:t>Bonnes pratiques</a:t>
            </a:r>
          </a:p>
        </p:txBody>
      </p:sp>
      <p:sp>
        <p:nvSpPr>
          <p:cNvPr id="10" name="Espace réservé du contenu 9"/>
          <p:cNvSpPr>
            <a:spLocks noGrp="1"/>
          </p:cNvSpPr>
          <p:nvPr>
            <p:ph sz="half" idx="2"/>
          </p:nvPr>
        </p:nvSpPr>
        <p:spPr>
          <a:xfrm>
            <a:off x="477788" y="764704"/>
            <a:ext cx="11539372" cy="5184576"/>
          </a:xfrm>
        </p:spPr>
        <p:txBody>
          <a:bodyPr rtlCol="0"/>
          <a:lstStyle/>
          <a:p>
            <a:r>
              <a:rPr lang="fr-FR" sz="2400" dirty="0"/>
              <a:t>Pour sécuriser efficacement SharePoint Server, il est crucial de :</a:t>
            </a:r>
          </a:p>
          <a:p>
            <a:r>
              <a:rPr lang="fr-FR" sz="2400" b="1" dirty="0"/>
              <a:t>Gestion des utilisateurs : </a:t>
            </a:r>
            <a:r>
              <a:rPr lang="fr-FR" sz="2400" dirty="0"/>
              <a:t>Si un salarié quitte l’entreprise, désactiver son compte Active Directory au lieu de le supprimer</a:t>
            </a:r>
          </a:p>
          <a:p>
            <a:r>
              <a:rPr lang="fr-FR" b="1" dirty="0"/>
              <a:t>Politiques de Gestion des Données :</a:t>
            </a:r>
            <a:r>
              <a:rPr lang="fr-FR" dirty="0"/>
              <a:t> Établir des politiques de gestion des données pour déterminer qui peut créer, modifier, ou supprimer des données, et comment elles sont archivées.</a:t>
            </a:r>
          </a:p>
          <a:p>
            <a:r>
              <a:rPr lang="fr-FR" b="1" dirty="0"/>
              <a:t>Formation de la Sécurité des Utilisateurs :</a:t>
            </a:r>
            <a:r>
              <a:rPr lang="fr-FR" dirty="0"/>
              <a:t> Sensibiliser les utilisateurs aux meilleures pratiques de sécurité, notamment en matière de gestion des mots de passe et de manipulation des documents.</a:t>
            </a:r>
          </a:p>
          <a:p>
            <a:r>
              <a:rPr lang="fr-FR" b="1" dirty="0"/>
              <a:t>Plan de Reprise d'Activité (PRA) :</a:t>
            </a:r>
            <a:r>
              <a:rPr lang="fr-FR" dirty="0"/>
              <a:t> Élaborer et tester un plan de reprise d'activité pour minimiser l'impact des incidents de sécurité et assurer une récupération efficace des données.</a:t>
            </a:r>
          </a:p>
          <a:p>
            <a:endParaRPr lang="fr-FR" sz="2400" dirty="0"/>
          </a:p>
        </p:txBody>
      </p:sp>
    </p:spTree>
    <p:extLst>
      <p:ext uri="{BB962C8B-B14F-4D97-AF65-F5344CB8AC3E}">
        <p14:creationId xmlns:p14="http://schemas.microsoft.com/office/powerpoint/2010/main" val="14184392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218882" y="1701800"/>
            <a:ext cx="5883642" cy="2438400"/>
          </a:xfrm>
        </p:spPr>
        <p:txBody>
          <a:bodyPr rtlCol="0"/>
          <a:lstStyle/>
          <a:p>
            <a:pPr rtl="0"/>
            <a:r>
              <a:rPr lang="fr-FR" dirty="0"/>
              <a:t>Avez-vous des questions ?</a:t>
            </a:r>
            <a:br>
              <a:rPr lang="fr-FR" dirty="0"/>
            </a:br>
            <a:br>
              <a:rPr lang="fr-FR" dirty="0"/>
            </a:br>
            <a:r>
              <a:rPr lang="fr-FR" dirty="0"/>
              <a:t>Avez-vous des demandes particulières ?</a:t>
            </a:r>
          </a:p>
        </p:txBody>
      </p:sp>
    </p:spTree>
    <p:extLst>
      <p:ext uri="{BB962C8B-B14F-4D97-AF65-F5344CB8AC3E}">
        <p14:creationId xmlns:p14="http://schemas.microsoft.com/office/powerpoint/2010/main" val="3480339974"/>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Késako SharePoint ?</a:t>
            </a:r>
          </a:p>
        </p:txBody>
      </p:sp>
      <p:sp>
        <p:nvSpPr>
          <p:cNvPr id="10" name="Espace réservé du contenu 9"/>
          <p:cNvSpPr>
            <a:spLocks noGrp="1"/>
          </p:cNvSpPr>
          <p:nvPr>
            <p:ph sz="half" idx="2"/>
          </p:nvPr>
        </p:nvSpPr>
        <p:spPr>
          <a:xfrm>
            <a:off x="914160" y="1196752"/>
            <a:ext cx="10868883" cy="4392488"/>
          </a:xfrm>
        </p:spPr>
        <p:txBody>
          <a:bodyPr rtlCol="0"/>
          <a:lstStyle/>
          <a:p>
            <a:pPr marL="0" indent="0" algn="just">
              <a:buNone/>
            </a:pPr>
            <a:r>
              <a:rPr lang="fr-FR" dirty="0"/>
              <a:t>SharePoint est un logiciel édité par Microsoft et facilite la collaboration en fournissant des outils pour stocker, organiser et partager des informations au sein d'une organisation. </a:t>
            </a:r>
          </a:p>
          <a:p>
            <a:pPr algn="just"/>
            <a:endParaRPr lang="fr-FR" dirty="0"/>
          </a:p>
          <a:p>
            <a:pPr marL="0" indent="0" algn="just">
              <a:buNone/>
            </a:pPr>
            <a:r>
              <a:rPr lang="fr-FR" dirty="0"/>
              <a:t>Il offre des fonctionnalités de personnalisation, de sécurité avancée et des capacités d'automatisation des processus métier. La plateforme favorise l'efficacité opérationnelle en unifiant les ressources et en améliorant la communication au sein des équipes.</a:t>
            </a:r>
            <a:endParaRPr lang="fr-FR" sz="2000" b="1" dirty="0"/>
          </a:p>
        </p:txBody>
      </p:sp>
    </p:spTree>
    <p:extLst>
      <p:ext uri="{BB962C8B-B14F-4D97-AF65-F5344CB8AC3E}">
        <p14:creationId xmlns:p14="http://schemas.microsoft.com/office/powerpoint/2010/main" val="41717604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wipe(down)">
                                      <p:cBhvr>
                                        <p:cTn id="25" dur="580">
                                          <p:stCondLst>
                                            <p:cond delay="0"/>
                                          </p:stCondLst>
                                        </p:cTn>
                                        <p:tgtEl>
                                          <p:spTgt spid="10">
                                            <p:txEl>
                                              <p:pRg st="2" end="2"/>
                                            </p:txEl>
                                          </p:spTgt>
                                        </p:tgtEl>
                                      </p:cBhvr>
                                    </p:animEffect>
                                    <p:anim calcmode="lin" valueType="num">
                                      <p:cBhvr>
                                        <p:cTn id="26"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2" end="2"/>
                                            </p:txEl>
                                          </p:spTgt>
                                        </p:tgtEl>
                                      </p:cBhvr>
                                      <p:to x="100000" y="60000"/>
                                    </p:animScale>
                                    <p:animScale>
                                      <p:cBhvr>
                                        <p:cTn id="32" dur="166" decel="50000">
                                          <p:stCondLst>
                                            <p:cond delay="676"/>
                                          </p:stCondLst>
                                        </p:cTn>
                                        <p:tgtEl>
                                          <p:spTgt spid="10">
                                            <p:txEl>
                                              <p:pRg st="2" end="2"/>
                                            </p:txEl>
                                          </p:spTgt>
                                        </p:tgtEl>
                                      </p:cBhvr>
                                      <p:to x="100000" y="100000"/>
                                    </p:animScale>
                                    <p:animScale>
                                      <p:cBhvr>
                                        <p:cTn id="33" dur="26">
                                          <p:stCondLst>
                                            <p:cond delay="1312"/>
                                          </p:stCondLst>
                                        </p:cTn>
                                        <p:tgtEl>
                                          <p:spTgt spid="10">
                                            <p:txEl>
                                              <p:pRg st="2" end="2"/>
                                            </p:txEl>
                                          </p:spTgt>
                                        </p:tgtEl>
                                      </p:cBhvr>
                                      <p:to x="100000" y="80000"/>
                                    </p:animScale>
                                    <p:animScale>
                                      <p:cBhvr>
                                        <p:cTn id="34" dur="166" decel="50000">
                                          <p:stCondLst>
                                            <p:cond delay="1338"/>
                                          </p:stCondLst>
                                        </p:cTn>
                                        <p:tgtEl>
                                          <p:spTgt spid="10">
                                            <p:txEl>
                                              <p:pRg st="2" end="2"/>
                                            </p:txEl>
                                          </p:spTgt>
                                        </p:tgtEl>
                                      </p:cBhvr>
                                      <p:to x="100000" y="100000"/>
                                    </p:animScale>
                                    <p:animScale>
                                      <p:cBhvr>
                                        <p:cTn id="35" dur="26">
                                          <p:stCondLst>
                                            <p:cond delay="1642"/>
                                          </p:stCondLst>
                                        </p:cTn>
                                        <p:tgtEl>
                                          <p:spTgt spid="10">
                                            <p:txEl>
                                              <p:pRg st="2" end="2"/>
                                            </p:txEl>
                                          </p:spTgt>
                                        </p:tgtEl>
                                      </p:cBhvr>
                                      <p:to x="100000" y="90000"/>
                                    </p:animScale>
                                    <p:animScale>
                                      <p:cBhvr>
                                        <p:cTn id="36" dur="166" decel="50000">
                                          <p:stCondLst>
                                            <p:cond delay="1668"/>
                                          </p:stCondLst>
                                        </p:cTn>
                                        <p:tgtEl>
                                          <p:spTgt spid="10">
                                            <p:txEl>
                                              <p:pRg st="2" end="2"/>
                                            </p:txEl>
                                          </p:spTgt>
                                        </p:tgtEl>
                                      </p:cBhvr>
                                      <p:to x="100000" y="100000"/>
                                    </p:animScale>
                                    <p:animScale>
                                      <p:cBhvr>
                                        <p:cTn id="37" dur="26">
                                          <p:stCondLst>
                                            <p:cond delay="1808"/>
                                          </p:stCondLst>
                                        </p:cTn>
                                        <p:tgtEl>
                                          <p:spTgt spid="10">
                                            <p:txEl>
                                              <p:pRg st="2" end="2"/>
                                            </p:txEl>
                                          </p:spTgt>
                                        </p:tgtEl>
                                      </p:cBhvr>
                                      <p:to x="100000" y="95000"/>
                                    </p:animScale>
                                    <p:animScale>
                                      <p:cBhvr>
                                        <p:cTn id="38"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448644"/>
            <a:ext cx="10360501" cy="1223963"/>
          </a:xfrm>
        </p:spPr>
        <p:txBody>
          <a:bodyPr rtlCol="0"/>
          <a:lstStyle/>
          <a:p>
            <a:pPr rtl="0"/>
            <a:r>
              <a:rPr lang="fr-FR" dirty="0"/>
              <a:t>Historique de </a:t>
            </a:r>
            <a:r>
              <a:rPr lang="fr-FR" dirty="0" err="1"/>
              <a:t>Sharepoint</a:t>
            </a:r>
            <a:endParaRPr lang="fr-FR" dirty="0"/>
          </a:p>
        </p:txBody>
      </p:sp>
      <p:sp>
        <p:nvSpPr>
          <p:cNvPr id="10" name="Espace réservé du contenu 9"/>
          <p:cNvSpPr>
            <a:spLocks noGrp="1"/>
          </p:cNvSpPr>
          <p:nvPr>
            <p:ph sz="half" idx="2"/>
          </p:nvPr>
        </p:nvSpPr>
        <p:spPr>
          <a:xfrm>
            <a:off x="1125860" y="1692804"/>
            <a:ext cx="10360502" cy="3886448"/>
          </a:xfrm>
        </p:spPr>
        <p:txBody>
          <a:bodyPr rtlCol="0"/>
          <a:lstStyle/>
          <a:p>
            <a:pPr algn="just"/>
            <a:r>
              <a:rPr lang="fr-FR" sz="2000" b="1" dirty="0" err="1"/>
              <a:t>Sharepoint</a:t>
            </a:r>
            <a:r>
              <a:rPr lang="fr-FR" sz="2000" b="1" dirty="0"/>
              <a:t> Portal Server 2001</a:t>
            </a:r>
          </a:p>
          <a:p>
            <a:pPr algn="just"/>
            <a:r>
              <a:rPr lang="fr-FR" sz="2000" b="1" dirty="0"/>
              <a:t>SharePoint Portal Server 2003</a:t>
            </a:r>
          </a:p>
          <a:p>
            <a:pPr algn="just"/>
            <a:r>
              <a:rPr lang="en-US" sz="2000" b="1" dirty="0"/>
              <a:t>Microsoft Office SharePoint Server (MOSS) 2007</a:t>
            </a:r>
            <a:endParaRPr lang="fr-FR" sz="2000" b="1" dirty="0"/>
          </a:p>
          <a:p>
            <a:pPr algn="just"/>
            <a:r>
              <a:rPr lang="fr-FR" sz="2000" b="1" dirty="0"/>
              <a:t>SharePoint Server 2010</a:t>
            </a:r>
          </a:p>
          <a:p>
            <a:pPr algn="just"/>
            <a:r>
              <a:rPr lang="fr-FR" sz="2000" b="1" dirty="0"/>
              <a:t>SharePoint Server 2013</a:t>
            </a:r>
          </a:p>
          <a:p>
            <a:pPr algn="just"/>
            <a:r>
              <a:rPr lang="fr-FR" sz="2000" b="1" dirty="0"/>
              <a:t>SharePoint Server 2016</a:t>
            </a:r>
          </a:p>
          <a:p>
            <a:pPr algn="just"/>
            <a:r>
              <a:rPr lang="fr-FR" sz="2000" b="1" dirty="0"/>
              <a:t>SharePoint Server 2019</a:t>
            </a:r>
          </a:p>
        </p:txBody>
      </p:sp>
    </p:spTree>
    <p:extLst>
      <p:ext uri="{BB962C8B-B14F-4D97-AF65-F5344CB8AC3E}">
        <p14:creationId xmlns:p14="http://schemas.microsoft.com/office/powerpoint/2010/main" val="26894645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5" end="5"/>
                                            </p:txEl>
                                          </p:spTgt>
                                        </p:tgtEl>
                                        <p:attrNameLst>
                                          <p:attrName>style.visibility</p:attrName>
                                        </p:attrNameLst>
                                      </p:cBhvr>
                                      <p:to>
                                        <p:strVal val="visible"/>
                                      </p:to>
                                    </p:set>
                                    <p:animEffect transition="in" filter="wipe(down)">
                                      <p:cBhvr>
                                        <p:cTn id="97" dur="580">
                                          <p:stCondLst>
                                            <p:cond delay="0"/>
                                          </p:stCondLst>
                                        </p:cTn>
                                        <p:tgtEl>
                                          <p:spTgt spid="10">
                                            <p:txEl>
                                              <p:pRg st="5" end="5"/>
                                            </p:txEl>
                                          </p:spTgt>
                                        </p:tgtEl>
                                      </p:cBhvr>
                                    </p:animEffect>
                                    <p:anim calcmode="lin" valueType="num">
                                      <p:cBhvr>
                                        <p:cTn id="9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5" end="5"/>
                                            </p:txEl>
                                          </p:spTgt>
                                        </p:tgtEl>
                                      </p:cBhvr>
                                      <p:to x="100000" y="60000"/>
                                    </p:animScale>
                                    <p:animScale>
                                      <p:cBhvr>
                                        <p:cTn id="104" dur="166" decel="50000">
                                          <p:stCondLst>
                                            <p:cond delay="676"/>
                                          </p:stCondLst>
                                        </p:cTn>
                                        <p:tgtEl>
                                          <p:spTgt spid="10">
                                            <p:txEl>
                                              <p:pRg st="5" end="5"/>
                                            </p:txEl>
                                          </p:spTgt>
                                        </p:tgtEl>
                                      </p:cBhvr>
                                      <p:to x="100000" y="100000"/>
                                    </p:animScale>
                                    <p:animScale>
                                      <p:cBhvr>
                                        <p:cTn id="105" dur="26">
                                          <p:stCondLst>
                                            <p:cond delay="1312"/>
                                          </p:stCondLst>
                                        </p:cTn>
                                        <p:tgtEl>
                                          <p:spTgt spid="10">
                                            <p:txEl>
                                              <p:pRg st="5" end="5"/>
                                            </p:txEl>
                                          </p:spTgt>
                                        </p:tgtEl>
                                      </p:cBhvr>
                                      <p:to x="100000" y="80000"/>
                                    </p:animScale>
                                    <p:animScale>
                                      <p:cBhvr>
                                        <p:cTn id="106" dur="166" decel="50000">
                                          <p:stCondLst>
                                            <p:cond delay="1338"/>
                                          </p:stCondLst>
                                        </p:cTn>
                                        <p:tgtEl>
                                          <p:spTgt spid="10">
                                            <p:txEl>
                                              <p:pRg st="5" end="5"/>
                                            </p:txEl>
                                          </p:spTgt>
                                        </p:tgtEl>
                                      </p:cBhvr>
                                      <p:to x="100000" y="100000"/>
                                    </p:animScale>
                                    <p:animScale>
                                      <p:cBhvr>
                                        <p:cTn id="107" dur="26">
                                          <p:stCondLst>
                                            <p:cond delay="1642"/>
                                          </p:stCondLst>
                                        </p:cTn>
                                        <p:tgtEl>
                                          <p:spTgt spid="10">
                                            <p:txEl>
                                              <p:pRg st="5" end="5"/>
                                            </p:txEl>
                                          </p:spTgt>
                                        </p:tgtEl>
                                      </p:cBhvr>
                                      <p:to x="100000" y="90000"/>
                                    </p:animScale>
                                    <p:animScale>
                                      <p:cBhvr>
                                        <p:cTn id="108" dur="166" decel="50000">
                                          <p:stCondLst>
                                            <p:cond delay="1668"/>
                                          </p:stCondLst>
                                        </p:cTn>
                                        <p:tgtEl>
                                          <p:spTgt spid="10">
                                            <p:txEl>
                                              <p:pRg st="5" end="5"/>
                                            </p:txEl>
                                          </p:spTgt>
                                        </p:tgtEl>
                                      </p:cBhvr>
                                      <p:to x="100000" y="100000"/>
                                    </p:animScale>
                                    <p:animScale>
                                      <p:cBhvr>
                                        <p:cTn id="109" dur="26">
                                          <p:stCondLst>
                                            <p:cond delay="1808"/>
                                          </p:stCondLst>
                                        </p:cTn>
                                        <p:tgtEl>
                                          <p:spTgt spid="10">
                                            <p:txEl>
                                              <p:pRg st="5" end="5"/>
                                            </p:txEl>
                                          </p:spTgt>
                                        </p:tgtEl>
                                      </p:cBhvr>
                                      <p:to x="100000" y="95000"/>
                                    </p:animScale>
                                    <p:animScale>
                                      <p:cBhvr>
                                        <p:cTn id="110" dur="166" decel="50000">
                                          <p:stCondLst>
                                            <p:cond delay="1834"/>
                                          </p:stCondLst>
                                        </p:cTn>
                                        <p:tgtEl>
                                          <p:spTgt spid="10">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animEffect transition="in" filter="wipe(down)">
                                      <p:cBhvr>
                                        <p:cTn id="115" dur="580">
                                          <p:stCondLst>
                                            <p:cond delay="0"/>
                                          </p:stCondLst>
                                        </p:cTn>
                                        <p:tgtEl>
                                          <p:spTgt spid="10">
                                            <p:txEl>
                                              <p:pRg st="6" end="6"/>
                                            </p:txEl>
                                          </p:spTgt>
                                        </p:tgtEl>
                                      </p:cBhvr>
                                    </p:animEffect>
                                    <p:anim calcmode="lin" valueType="num">
                                      <p:cBhvr>
                                        <p:cTn id="116"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6" end="6"/>
                                            </p:txEl>
                                          </p:spTgt>
                                        </p:tgtEl>
                                      </p:cBhvr>
                                      <p:to x="100000" y="60000"/>
                                    </p:animScale>
                                    <p:animScale>
                                      <p:cBhvr>
                                        <p:cTn id="122" dur="166" decel="50000">
                                          <p:stCondLst>
                                            <p:cond delay="676"/>
                                          </p:stCondLst>
                                        </p:cTn>
                                        <p:tgtEl>
                                          <p:spTgt spid="10">
                                            <p:txEl>
                                              <p:pRg st="6" end="6"/>
                                            </p:txEl>
                                          </p:spTgt>
                                        </p:tgtEl>
                                      </p:cBhvr>
                                      <p:to x="100000" y="100000"/>
                                    </p:animScale>
                                    <p:animScale>
                                      <p:cBhvr>
                                        <p:cTn id="123" dur="26">
                                          <p:stCondLst>
                                            <p:cond delay="1312"/>
                                          </p:stCondLst>
                                        </p:cTn>
                                        <p:tgtEl>
                                          <p:spTgt spid="10">
                                            <p:txEl>
                                              <p:pRg st="6" end="6"/>
                                            </p:txEl>
                                          </p:spTgt>
                                        </p:tgtEl>
                                      </p:cBhvr>
                                      <p:to x="100000" y="80000"/>
                                    </p:animScale>
                                    <p:animScale>
                                      <p:cBhvr>
                                        <p:cTn id="124" dur="166" decel="50000">
                                          <p:stCondLst>
                                            <p:cond delay="1338"/>
                                          </p:stCondLst>
                                        </p:cTn>
                                        <p:tgtEl>
                                          <p:spTgt spid="10">
                                            <p:txEl>
                                              <p:pRg st="6" end="6"/>
                                            </p:txEl>
                                          </p:spTgt>
                                        </p:tgtEl>
                                      </p:cBhvr>
                                      <p:to x="100000" y="100000"/>
                                    </p:animScale>
                                    <p:animScale>
                                      <p:cBhvr>
                                        <p:cTn id="125" dur="26">
                                          <p:stCondLst>
                                            <p:cond delay="1642"/>
                                          </p:stCondLst>
                                        </p:cTn>
                                        <p:tgtEl>
                                          <p:spTgt spid="10">
                                            <p:txEl>
                                              <p:pRg st="6" end="6"/>
                                            </p:txEl>
                                          </p:spTgt>
                                        </p:tgtEl>
                                      </p:cBhvr>
                                      <p:to x="100000" y="90000"/>
                                    </p:animScale>
                                    <p:animScale>
                                      <p:cBhvr>
                                        <p:cTn id="126" dur="166" decel="50000">
                                          <p:stCondLst>
                                            <p:cond delay="1668"/>
                                          </p:stCondLst>
                                        </p:cTn>
                                        <p:tgtEl>
                                          <p:spTgt spid="10">
                                            <p:txEl>
                                              <p:pRg st="6" end="6"/>
                                            </p:txEl>
                                          </p:spTgt>
                                        </p:tgtEl>
                                      </p:cBhvr>
                                      <p:to x="100000" y="100000"/>
                                    </p:animScale>
                                    <p:animScale>
                                      <p:cBhvr>
                                        <p:cTn id="127" dur="26">
                                          <p:stCondLst>
                                            <p:cond delay="1808"/>
                                          </p:stCondLst>
                                        </p:cTn>
                                        <p:tgtEl>
                                          <p:spTgt spid="10">
                                            <p:txEl>
                                              <p:pRg st="6" end="6"/>
                                            </p:txEl>
                                          </p:spTgt>
                                        </p:tgtEl>
                                      </p:cBhvr>
                                      <p:to x="100000" y="95000"/>
                                    </p:animScale>
                                    <p:animScale>
                                      <p:cBhvr>
                                        <p:cTn id="128" dur="166" decel="50000">
                                          <p:stCondLst>
                                            <p:cond delay="1834"/>
                                          </p:stCondLst>
                                        </p:cTn>
                                        <p:tgtEl>
                                          <p:spTgt spid="10">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Dernières fonctionnalités des version récentes de </a:t>
            </a:r>
            <a:r>
              <a:rPr lang="fr-FR" dirty="0" err="1"/>
              <a:t>Sharepoint</a:t>
            </a:r>
            <a:endParaRPr lang="fr-FR" dirty="0"/>
          </a:p>
        </p:txBody>
      </p:sp>
      <p:sp>
        <p:nvSpPr>
          <p:cNvPr id="10" name="Espace réservé du contenu 9"/>
          <p:cNvSpPr>
            <a:spLocks noGrp="1"/>
          </p:cNvSpPr>
          <p:nvPr>
            <p:ph sz="half" idx="2"/>
          </p:nvPr>
        </p:nvSpPr>
        <p:spPr>
          <a:xfrm>
            <a:off x="914160" y="1196752"/>
            <a:ext cx="11012900" cy="4320480"/>
          </a:xfrm>
        </p:spPr>
        <p:txBody>
          <a:bodyPr rtlCol="0"/>
          <a:lstStyle/>
          <a:p>
            <a:pPr algn="just"/>
            <a:r>
              <a:rPr lang="fr-FR" i="1" dirty="0"/>
              <a:t>Changements dans SharePoint 2010</a:t>
            </a:r>
            <a:endParaRPr lang="fr-FR" dirty="0"/>
          </a:p>
          <a:p>
            <a:pPr lvl="1" algn="just"/>
            <a:r>
              <a:rPr lang="fr-FR" dirty="0"/>
              <a:t>Nouvelle interface utilisateur et ruban Fluent.</a:t>
            </a:r>
          </a:p>
          <a:p>
            <a:pPr lvl="1" algn="just"/>
            <a:r>
              <a:rPr lang="fr-FR" dirty="0"/>
              <a:t>Utilisation de pages wiki au lieu de "pages de composant web".</a:t>
            </a:r>
          </a:p>
          <a:p>
            <a:pPr lvl="1" algn="just"/>
            <a:r>
              <a:rPr lang="fr-FR" dirty="0"/>
              <a:t>Prise en charge multi-navigateur.</a:t>
            </a:r>
          </a:p>
          <a:p>
            <a:pPr lvl="1" algn="just"/>
            <a:r>
              <a:rPr lang="fr-FR" dirty="0"/>
              <a:t>Profils sociaux et premières fonctionnalités de réseau social.</a:t>
            </a:r>
          </a:p>
          <a:p>
            <a:pPr lvl="1" algn="just"/>
            <a:r>
              <a:rPr lang="fr-FR" dirty="0"/>
              <a:t>Restructuration de l'administration centrale.</a:t>
            </a:r>
          </a:p>
          <a:p>
            <a:pPr lvl="1" algn="just"/>
            <a:r>
              <a:rPr lang="fr-FR" dirty="0"/>
              <a:t>Introduction du modèle SOA "Service Applications".</a:t>
            </a:r>
          </a:p>
          <a:p>
            <a:pPr lvl="1" algn="just"/>
            <a:r>
              <a:rPr lang="fr-FR" dirty="0"/>
              <a:t>Solutions isolées et API côté client.</a:t>
            </a:r>
            <a:endParaRPr lang="fr-FR" sz="2000" b="1" dirty="0"/>
          </a:p>
        </p:txBody>
      </p:sp>
    </p:spTree>
    <p:extLst>
      <p:ext uri="{BB962C8B-B14F-4D97-AF65-F5344CB8AC3E}">
        <p14:creationId xmlns:p14="http://schemas.microsoft.com/office/powerpoint/2010/main" val="203659102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80">
                                          <p:stCondLst>
                                            <p:cond delay="0"/>
                                          </p:stCondLst>
                                        </p:cTn>
                                        <p:tgtEl>
                                          <p:spTgt spid="10">
                                            <p:txEl>
                                              <p:pRg st="1" end="1"/>
                                            </p:txEl>
                                          </p:spTgt>
                                        </p:tgtEl>
                                      </p:cBhvr>
                                    </p:animEffect>
                                    <p:anim calcmode="lin" valueType="num">
                                      <p:cBhvr>
                                        <p:cTn id="24"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xEl>
                                              <p:pRg st="1" end="1"/>
                                            </p:txEl>
                                          </p:spTgt>
                                        </p:tgtEl>
                                      </p:cBhvr>
                                      <p:to x="100000" y="60000"/>
                                    </p:animScale>
                                    <p:animScale>
                                      <p:cBhvr>
                                        <p:cTn id="30" dur="166" decel="50000">
                                          <p:stCondLst>
                                            <p:cond delay="676"/>
                                          </p:stCondLst>
                                        </p:cTn>
                                        <p:tgtEl>
                                          <p:spTgt spid="10">
                                            <p:txEl>
                                              <p:pRg st="1" end="1"/>
                                            </p:txEl>
                                          </p:spTgt>
                                        </p:tgtEl>
                                      </p:cBhvr>
                                      <p:to x="100000" y="100000"/>
                                    </p:animScale>
                                    <p:animScale>
                                      <p:cBhvr>
                                        <p:cTn id="31" dur="26">
                                          <p:stCondLst>
                                            <p:cond delay="1312"/>
                                          </p:stCondLst>
                                        </p:cTn>
                                        <p:tgtEl>
                                          <p:spTgt spid="10">
                                            <p:txEl>
                                              <p:pRg st="1" end="1"/>
                                            </p:txEl>
                                          </p:spTgt>
                                        </p:tgtEl>
                                      </p:cBhvr>
                                      <p:to x="100000" y="80000"/>
                                    </p:animScale>
                                    <p:animScale>
                                      <p:cBhvr>
                                        <p:cTn id="32" dur="166" decel="50000">
                                          <p:stCondLst>
                                            <p:cond delay="1338"/>
                                          </p:stCondLst>
                                        </p:cTn>
                                        <p:tgtEl>
                                          <p:spTgt spid="10">
                                            <p:txEl>
                                              <p:pRg st="1" end="1"/>
                                            </p:txEl>
                                          </p:spTgt>
                                        </p:tgtEl>
                                      </p:cBhvr>
                                      <p:to x="100000" y="100000"/>
                                    </p:animScale>
                                    <p:animScale>
                                      <p:cBhvr>
                                        <p:cTn id="33" dur="26">
                                          <p:stCondLst>
                                            <p:cond delay="1642"/>
                                          </p:stCondLst>
                                        </p:cTn>
                                        <p:tgtEl>
                                          <p:spTgt spid="10">
                                            <p:txEl>
                                              <p:pRg st="1" end="1"/>
                                            </p:txEl>
                                          </p:spTgt>
                                        </p:tgtEl>
                                      </p:cBhvr>
                                      <p:to x="100000" y="90000"/>
                                    </p:animScale>
                                    <p:animScale>
                                      <p:cBhvr>
                                        <p:cTn id="34" dur="166" decel="50000">
                                          <p:stCondLst>
                                            <p:cond delay="1668"/>
                                          </p:stCondLst>
                                        </p:cTn>
                                        <p:tgtEl>
                                          <p:spTgt spid="10">
                                            <p:txEl>
                                              <p:pRg st="1" end="1"/>
                                            </p:txEl>
                                          </p:spTgt>
                                        </p:tgtEl>
                                      </p:cBhvr>
                                      <p:to x="100000" y="100000"/>
                                    </p:animScale>
                                    <p:animScale>
                                      <p:cBhvr>
                                        <p:cTn id="35" dur="26">
                                          <p:stCondLst>
                                            <p:cond delay="1808"/>
                                          </p:stCondLst>
                                        </p:cTn>
                                        <p:tgtEl>
                                          <p:spTgt spid="10">
                                            <p:txEl>
                                              <p:pRg st="1" end="1"/>
                                            </p:txEl>
                                          </p:spTgt>
                                        </p:tgtEl>
                                      </p:cBhvr>
                                      <p:to x="100000" y="95000"/>
                                    </p:animScale>
                                    <p:animScale>
                                      <p:cBhvr>
                                        <p:cTn id="36" dur="166" decel="50000">
                                          <p:stCondLst>
                                            <p:cond delay="1834"/>
                                          </p:stCondLst>
                                        </p:cTn>
                                        <p:tgtEl>
                                          <p:spTgt spid="10">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wipe(down)">
                                      <p:cBhvr>
                                        <p:cTn id="39" dur="580">
                                          <p:stCondLst>
                                            <p:cond delay="0"/>
                                          </p:stCondLst>
                                        </p:cTn>
                                        <p:tgtEl>
                                          <p:spTgt spid="10">
                                            <p:txEl>
                                              <p:pRg st="2" end="2"/>
                                            </p:txEl>
                                          </p:spTgt>
                                        </p:tgtEl>
                                      </p:cBhvr>
                                    </p:animEffect>
                                    <p:anim calcmode="lin" valueType="num">
                                      <p:cBhvr>
                                        <p:cTn id="40"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0">
                                            <p:txEl>
                                              <p:pRg st="2" end="2"/>
                                            </p:txEl>
                                          </p:spTgt>
                                        </p:tgtEl>
                                      </p:cBhvr>
                                      <p:to x="100000" y="60000"/>
                                    </p:animScale>
                                    <p:animScale>
                                      <p:cBhvr>
                                        <p:cTn id="46" dur="166" decel="50000">
                                          <p:stCondLst>
                                            <p:cond delay="676"/>
                                          </p:stCondLst>
                                        </p:cTn>
                                        <p:tgtEl>
                                          <p:spTgt spid="10">
                                            <p:txEl>
                                              <p:pRg st="2" end="2"/>
                                            </p:txEl>
                                          </p:spTgt>
                                        </p:tgtEl>
                                      </p:cBhvr>
                                      <p:to x="100000" y="100000"/>
                                    </p:animScale>
                                    <p:animScale>
                                      <p:cBhvr>
                                        <p:cTn id="47" dur="26">
                                          <p:stCondLst>
                                            <p:cond delay="1312"/>
                                          </p:stCondLst>
                                        </p:cTn>
                                        <p:tgtEl>
                                          <p:spTgt spid="10">
                                            <p:txEl>
                                              <p:pRg st="2" end="2"/>
                                            </p:txEl>
                                          </p:spTgt>
                                        </p:tgtEl>
                                      </p:cBhvr>
                                      <p:to x="100000" y="80000"/>
                                    </p:animScale>
                                    <p:animScale>
                                      <p:cBhvr>
                                        <p:cTn id="48" dur="166" decel="50000">
                                          <p:stCondLst>
                                            <p:cond delay="1338"/>
                                          </p:stCondLst>
                                        </p:cTn>
                                        <p:tgtEl>
                                          <p:spTgt spid="10">
                                            <p:txEl>
                                              <p:pRg st="2" end="2"/>
                                            </p:txEl>
                                          </p:spTgt>
                                        </p:tgtEl>
                                      </p:cBhvr>
                                      <p:to x="100000" y="100000"/>
                                    </p:animScale>
                                    <p:animScale>
                                      <p:cBhvr>
                                        <p:cTn id="49" dur="26">
                                          <p:stCondLst>
                                            <p:cond delay="1642"/>
                                          </p:stCondLst>
                                        </p:cTn>
                                        <p:tgtEl>
                                          <p:spTgt spid="10">
                                            <p:txEl>
                                              <p:pRg st="2" end="2"/>
                                            </p:txEl>
                                          </p:spTgt>
                                        </p:tgtEl>
                                      </p:cBhvr>
                                      <p:to x="100000" y="90000"/>
                                    </p:animScale>
                                    <p:animScale>
                                      <p:cBhvr>
                                        <p:cTn id="50" dur="166" decel="50000">
                                          <p:stCondLst>
                                            <p:cond delay="1668"/>
                                          </p:stCondLst>
                                        </p:cTn>
                                        <p:tgtEl>
                                          <p:spTgt spid="10">
                                            <p:txEl>
                                              <p:pRg st="2" end="2"/>
                                            </p:txEl>
                                          </p:spTgt>
                                        </p:tgtEl>
                                      </p:cBhvr>
                                      <p:to x="100000" y="100000"/>
                                    </p:animScale>
                                    <p:animScale>
                                      <p:cBhvr>
                                        <p:cTn id="51" dur="26">
                                          <p:stCondLst>
                                            <p:cond delay="1808"/>
                                          </p:stCondLst>
                                        </p:cTn>
                                        <p:tgtEl>
                                          <p:spTgt spid="10">
                                            <p:txEl>
                                              <p:pRg st="2" end="2"/>
                                            </p:txEl>
                                          </p:spTgt>
                                        </p:tgtEl>
                                      </p:cBhvr>
                                      <p:to x="100000" y="95000"/>
                                    </p:animScale>
                                    <p:animScale>
                                      <p:cBhvr>
                                        <p:cTn id="52" dur="166" decel="50000">
                                          <p:stCondLst>
                                            <p:cond delay="1834"/>
                                          </p:stCondLst>
                                        </p:cTn>
                                        <p:tgtEl>
                                          <p:spTgt spid="10">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Effect transition="in" filter="wipe(down)">
                                      <p:cBhvr>
                                        <p:cTn id="55" dur="580">
                                          <p:stCondLst>
                                            <p:cond delay="0"/>
                                          </p:stCondLst>
                                        </p:cTn>
                                        <p:tgtEl>
                                          <p:spTgt spid="10">
                                            <p:txEl>
                                              <p:pRg st="3" end="3"/>
                                            </p:txEl>
                                          </p:spTgt>
                                        </p:tgtEl>
                                      </p:cBhvr>
                                    </p:animEffect>
                                    <p:anim calcmode="lin" valueType="num">
                                      <p:cBhvr>
                                        <p:cTn id="56"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xEl>
                                              <p:pRg st="3" end="3"/>
                                            </p:txEl>
                                          </p:spTgt>
                                        </p:tgtEl>
                                      </p:cBhvr>
                                      <p:to x="100000" y="60000"/>
                                    </p:animScale>
                                    <p:animScale>
                                      <p:cBhvr>
                                        <p:cTn id="62" dur="166" decel="50000">
                                          <p:stCondLst>
                                            <p:cond delay="676"/>
                                          </p:stCondLst>
                                        </p:cTn>
                                        <p:tgtEl>
                                          <p:spTgt spid="10">
                                            <p:txEl>
                                              <p:pRg st="3" end="3"/>
                                            </p:txEl>
                                          </p:spTgt>
                                        </p:tgtEl>
                                      </p:cBhvr>
                                      <p:to x="100000" y="100000"/>
                                    </p:animScale>
                                    <p:animScale>
                                      <p:cBhvr>
                                        <p:cTn id="63" dur="26">
                                          <p:stCondLst>
                                            <p:cond delay="1312"/>
                                          </p:stCondLst>
                                        </p:cTn>
                                        <p:tgtEl>
                                          <p:spTgt spid="10">
                                            <p:txEl>
                                              <p:pRg st="3" end="3"/>
                                            </p:txEl>
                                          </p:spTgt>
                                        </p:tgtEl>
                                      </p:cBhvr>
                                      <p:to x="100000" y="80000"/>
                                    </p:animScale>
                                    <p:animScale>
                                      <p:cBhvr>
                                        <p:cTn id="64" dur="166" decel="50000">
                                          <p:stCondLst>
                                            <p:cond delay="1338"/>
                                          </p:stCondLst>
                                        </p:cTn>
                                        <p:tgtEl>
                                          <p:spTgt spid="10">
                                            <p:txEl>
                                              <p:pRg st="3" end="3"/>
                                            </p:txEl>
                                          </p:spTgt>
                                        </p:tgtEl>
                                      </p:cBhvr>
                                      <p:to x="100000" y="100000"/>
                                    </p:animScale>
                                    <p:animScale>
                                      <p:cBhvr>
                                        <p:cTn id="65" dur="26">
                                          <p:stCondLst>
                                            <p:cond delay="1642"/>
                                          </p:stCondLst>
                                        </p:cTn>
                                        <p:tgtEl>
                                          <p:spTgt spid="10">
                                            <p:txEl>
                                              <p:pRg st="3" end="3"/>
                                            </p:txEl>
                                          </p:spTgt>
                                        </p:tgtEl>
                                      </p:cBhvr>
                                      <p:to x="100000" y="90000"/>
                                    </p:animScale>
                                    <p:animScale>
                                      <p:cBhvr>
                                        <p:cTn id="66" dur="166" decel="50000">
                                          <p:stCondLst>
                                            <p:cond delay="1668"/>
                                          </p:stCondLst>
                                        </p:cTn>
                                        <p:tgtEl>
                                          <p:spTgt spid="10">
                                            <p:txEl>
                                              <p:pRg st="3" end="3"/>
                                            </p:txEl>
                                          </p:spTgt>
                                        </p:tgtEl>
                                      </p:cBhvr>
                                      <p:to x="100000" y="100000"/>
                                    </p:animScale>
                                    <p:animScale>
                                      <p:cBhvr>
                                        <p:cTn id="67" dur="26">
                                          <p:stCondLst>
                                            <p:cond delay="1808"/>
                                          </p:stCondLst>
                                        </p:cTn>
                                        <p:tgtEl>
                                          <p:spTgt spid="10">
                                            <p:txEl>
                                              <p:pRg st="3" end="3"/>
                                            </p:txEl>
                                          </p:spTgt>
                                        </p:tgtEl>
                                      </p:cBhvr>
                                      <p:to x="100000" y="95000"/>
                                    </p:animScale>
                                    <p:animScale>
                                      <p:cBhvr>
                                        <p:cTn id="68" dur="166" decel="50000">
                                          <p:stCondLst>
                                            <p:cond delay="1834"/>
                                          </p:stCondLst>
                                        </p:cTn>
                                        <p:tgtEl>
                                          <p:spTgt spid="10">
                                            <p:txEl>
                                              <p:pRg st="3" end="3"/>
                                            </p:txEl>
                                          </p:spTgt>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animEffect transition="in" filter="wipe(down)">
                                      <p:cBhvr>
                                        <p:cTn id="71" dur="580">
                                          <p:stCondLst>
                                            <p:cond delay="0"/>
                                          </p:stCondLst>
                                        </p:cTn>
                                        <p:tgtEl>
                                          <p:spTgt spid="10">
                                            <p:txEl>
                                              <p:pRg st="4" end="4"/>
                                            </p:txEl>
                                          </p:spTgt>
                                        </p:tgtEl>
                                      </p:cBhvr>
                                    </p:animEffect>
                                    <p:anim calcmode="lin" valueType="num">
                                      <p:cBhvr>
                                        <p:cTn id="7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0">
                                            <p:txEl>
                                              <p:pRg st="4" end="4"/>
                                            </p:txEl>
                                          </p:spTgt>
                                        </p:tgtEl>
                                      </p:cBhvr>
                                      <p:to x="100000" y="60000"/>
                                    </p:animScale>
                                    <p:animScale>
                                      <p:cBhvr>
                                        <p:cTn id="78" dur="166" decel="50000">
                                          <p:stCondLst>
                                            <p:cond delay="676"/>
                                          </p:stCondLst>
                                        </p:cTn>
                                        <p:tgtEl>
                                          <p:spTgt spid="10">
                                            <p:txEl>
                                              <p:pRg st="4" end="4"/>
                                            </p:txEl>
                                          </p:spTgt>
                                        </p:tgtEl>
                                      </p:cBhvr>
                                      <p:to x="100000" y="100000"/>
                                    </p:animScale>
                                    <p:animScale>
                                      <p:cBhvr>
                                        <p:cTn id="79" dur="26">
                                          <p:stCondLst>
                                            <p:cond delay="1312"/>
                                          </p:stCondLst>
                                        </p:cTn>
                                        <p:tgtEl>
                                          <p:spTgt spid="10">
                                            <p:txEl>
                                              <p:pRg st="4" end="4"/>
                                            </p:txEl>
                                          </p:spTgt>
                                        </p:tgtEl>
                                      </p:cBhvr>
                                      <p:to x="100000" y="80000"/>
                                    </p:animScale>
                                    <p:animScale>
                                      <p:cBhvr>
                                        <p:cTn id="80" dur="166" decel="50000">
                                          <p:stCondLst>
                                            <p:cond delay="1338"/>
                                          </p:stCondLst>
                                        </p:cTn>
                                        <p:tgtEl>
                                          <p:spTgt spid="10">
                                            <p:txEl>
                                              <p:pRg st="4" end="4"/>
                                            </p:txEl>
                                          </p:spTgt>
                                        </p:tgtEl>
                                      </p:cBhvr>
                                      <p:to x="100000" y="100000"/>
                                    </p:animScale>
                                    <p:animScale>
                                      <p:cBhvr>
                                        <p:cTn id="81" dur="26">
                                          <p:stCondLst>
                                            <p:cond delay="1642"/>
                                          </p:stCondLst>
                                        </p:cTn>
                                        <p:tgtEl>
                                          <p:spTgt spid="10">
                                            <p:txEl>
                                              <p:pRg st="4" end="4"/>
                                            </p:txEl>
                                          </p:spTgt>
                                        </p:tgtEl>
                                      </p:cBhvr>
                                      <p:to x="100000" y="90000"/>
                                    </p:animScale>
                                    <p:animScale>
                                      <p:cBhvr>
                                        <p:cTn id="82" dur="166" decel="50000">
                                          <p:stCondLst>
                                            <p:cond delay="1668"/>
                                          </p:stCondLst>
                                        </p:cTn>
                                        <p:tgtEl>
                                          <p:spTgt spid="10">
                                            <p:txEl>
                                              <p:pRg st="4" end="4"/>
                                            </p:txEl>
                                          </p:spTgt>
                                        </p:tgtEl>
                                      </p:cBhvr>
                                      <p:to x="100000" y="100000"/>
                                    </p:animScale>
                                    <p:animScale>
                                      <p:cBhvr>
                                        <p:cTn id="83" dur="26">
                                          <p:stCondLst>
                                            <p:cond delay="1808"/>
                                          </p:stCondLst>
                                        </p:cTn>
                                        <p:tgtEl>
                                          <p:spTgt spid="10">
                                            <p:txEl>
                                              <p:pRg st="4" end="4"/>
                                            </p:txEl>
                                          </p:spTgt>
                                        </p:tgtEl>
                                      </p:cBhvr>
                                      <p:to x="100000" y="95000"/>
                                    </p:animScale>
                                    <p:animScale>
                                      <p:cBhvr>
                                        <p:cTn id="84" dur="166" decel="50000">
                                          <p:stCondLst>
                                            <p:cond delay="1834"/>
                                          </p:stCondLst>
                                        </p:cTn>
                                        <p:tgtEl>
                                          <p:spTgt spid="10">
                                            <p:txEl>
                                              <p:pRg st="4" end="4"/>
                                            </p:txEl>
                                          </p:spTgt>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0">
                                            <p:txEl>
                                              <p:pRg st="5" end="5"/>
                                            </p:txEl>
                                          </p:spTgt>
                                        </p:tgtEl>
                                        <p:attrNameLst>
                                          <p:attrName>style.visibility</p:attrName>
                                        </p:attrNameLst>
                                      </p:cBhvr>
                                      <p:to>
                                        <p:strVal val="visible"/>
                                      </p:to>
                                    </p:set>
                                    <p:animEffect transition="in" filter="wipe(down)">
                                      <p:cBhvr>
                                        <p:cTn id="87" dur="580">
                                          <p:stCondLst>
                                            <p:cond delay="0"/>
                                          </p:stCondLst>
                                        </p:cTn>
                                        <p:tgtEl>
                                          <p:spTgt spid="10">
                                            <p:txEl>
                                              <p:pRg st="5" end="5"/>
                                            </p:txEl>
                                          </p:spTgt>
                                        </p:tgtEl>
                                      </p:cBhvr>
                                    </p:animEffect>
                                    <p:anim calcmode="lin" valueType="num">
                                      <p:cBhvr>
                                        <p:cTn id="8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0">
                                            <p:txEl>
                                              <p:pRg st="5" end="5"/>
                                            </p:txEl>
                                          </p:spTgt>
                                        </p:tgtEl>
                                      </p:cBhvr>
                                      <p:to x="100000" y="60000"/>
                                    </p:animScale>
                                    <p:animScale>
                                      <p:cBhvr>
                                        <p:cTn id="94" dur="166" decel="50000">
                                          <p:stCondLst>
                                            <p:cond delay="676"/>
                                          </p:stCondLst>
                                        </p:cTn>
                                        <p:tgtEl>
                                          <p:spTgt spid="10">
                                            <p:txEl>
                                              <p:pRg st="5" end="5"/>
                                            </p:txEl>
                                          </p:spTgt>
                                        </p:tgtEl>
                                      </p:cBhvr>
                                      <p:to x="100000" y="100000"/>
                                    </p:animScale>
                                    <p:animScale>
                                      <p:cBhvr>
                                        <p:cTn id="95" dur="26">
                                          <p:stCondLst>
                                            <p:cond delay="1312"/>
                                          </p:stCondLst>
                                        </p:cTn>
                                        <p:tgtEl>
                                          <p:spTgt spid="10">
                                            <p:txEl>
                                              <p:pRg st="5" end="5"/>
                                            </p:txEl>
                                          </p:spTgt>
                                        </p:tgtEl>
                                      </p:cBhvr>
                                      <p:to x="100000" y="80000"/>
                                    </p:animScale>
                                    <p:animScale>
                                      <p:cBhvr>
                                        <p:cTn id="96" dur="166" decel="50000">
                                          <p:stCondLst>
                                            <p:cond delay="1338"/>
                                          </p:stCondLst>
                                        </p:cTn>
                                        <p:tgtEl>
                                          <p:spTgt spid="10">
                                            <p:txEl>
                                              <p:pRg st="5" end="5"/>
                                            </p:txEl>
                                          </p:spTgt>
                                        </p:tgtEl>
                                      </p:cBhvr>
                                      <p:to x="100000" y="100000"/>
                                    </p:animScale>
                                    <p:animScale>
                                      <p:cBhvr>
                                        <p:cTn id="97" dur="26">
                                          <p:stCondLst>
                                            <p:cond delay="1642"/>
                                          </p:stCondLst>
                                        </p:cTn>
                                        <p:tgtEl>
                                          <p:spTgt spid="10">
                                            <p:txEl>
                                              <p:pRg st="5" end="5"/>
                                            </p:txEl>
                                          </p:spTgt>
                                        </p:tgtEl>
                                      </p:cBhvr>
                                      <p:to x="100000" y="90000"/>
                                    </p:animScale>
                                    <p:animScale>
                                      <p:cBhvr>
                                        <p:cTn id="98" dur="166" decel="50000">
                                          <p:stCondLst>
                                            <p:cond delay="1668"/>
                                          </p:stCondLst>
                                        </p:cTn>
                                        <p:tgtEl>
                                          <p:spTgt spid="10">
                                            <p:txEl>
                                              <p:pRg st="5" end="5"/>
                                            </p:txEl>
                                          </p:spTgt>
                                        </p:tgtEl>
                                      </p:cBhvr>
                                      <p:to x="100000" y="100000"/>
                                    </p:animScale>
                                    <p:animScale>
                                      <p:cBhvr>
                                        <p:cTn id="99" dur="26">
                                          <p:stCondLst>
                                            <p:cond delay="1808"/>
                                          </p:stCondLst>
                                        </p:cTn>
                                        <p:tgtEl>
                                          <p:spTgt spid="10">
                                            <p:txEl>
                                              <p:pRg st="5" end="5"/>
                                            </p:txEl>
                                          </p:spTgt>
                                        </p:tgtEl>
                                      </p:cBhvr>
                                      <p:to x="100000" y="95000"/>
                                    </p:animScale>
                                    <p:animScale>
                                      <p:cBhvr>
                                        <p:cTn id="100" dur="166" decel="50000">
                                          <p:stCondLst>
                                            <p:cond delay="1834"/>
                                          </p:stCondLst>
                                        </p:cTn>
                                        <p:tgtEl>
                                          <p:spTgt spid="10">
                                            <p:txEl>
                                              <p:pRg st="5" end="5"/>
                                            </p:txEl>
                                          </p:spTgt>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0">
                                            <p:txEl>
                                              <p:pRg st="6" end="6"/>
                                            </p:txEl>
                                          </p:spTgt>
                                        </p:tgtEl>
                                        <p:attrNameLst>
                                          <p:attrName>style.visibility</p:attrName>
                                        </p:attrNameLst>
                                      </p:cBhvr>
                                      <p:to>
                                        <p:strVal val="visible"/>
                                      </p:to>
                                    </p:set>
                                    <p:animEffect transition="in" filter="wipe(down)">
                                      <p:cBhvr>
                                        <p:cTn id="103" dur="580">
                                          <p:stCondLst>
                                            <p:cond delay="0"/>
                                          </p:stCondLst>
                                        </p:cTn>
                                        <p:tgtEl>
                                          <p:spTgt spid="10">
                                            <p:txEl>
                                              <p:pRg st="6" end="6"/>
                                            </p:txEl>
                                          </p:spTgt>
                                        </p:tgtEl>
                                      </p:cBhvr>
                                    </p:animEffect>
                                    <p:anim calcmode="lin" valueType="num">
                                      <p:cBhvr>
                                        <p:cTn id="104"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10">
                                            <p:txEl>
                                              <p:pRg st="6" end="6"/>
                                            </p:txEl>
                                          </p:spTgt>
                                        </p:tgtEl>
                                      </p:cBhvr>
                                      <p:to x="100000" y="60000"/>
                                    </p:animScale>
                                    <p:animScale>
                                      <p:cBhvr>
                                        <p:cTn id="110" dur="166" decel="50000">
                                          <p:stCondLst>
                                            <p:cond delay="676"/>
                                          </p:stCondLst>
                                        </p:cTn>
                                        <p:tgtEl>
                                          <p:spTgt spid="10">
                                            <p:txEl>
                                              <p:pRg st="6" end="6"/>
                                            </p:txEl>
                                          </p:spTgt>
                                        </p:tgtEl>
                                      </p:cBhvr>
                                      <p:to x="100000" y="100000"/>
                                    </p:animScale>
                                    <p:animScale>
                                      <p:cBhvr>
                                        <p:cTn id="111" dur="26">
                                          <p:stCondLst>
                                            <p:cond delay="1312"/>
                                          </p:stCondLst>
                                        </p:cTn>
                                        <p:tgtEl>
                                          <p:spTgt spid="10">
                                            <p:txEl>
                                              <p:pRg st="6" end="6"/>
                                            </p:txEl>
                                          </p:spTgt>
                                        </p:tgtEl>
                                      </p:cBhvr>
                                      <p:to x="100000" y="80000"/>
                                    </p:animScale>
                                    <p:animScale>
                                      <p:cBhvr>
                                        <p:cTn id="112" dur="166" decel="50000">
                                          <p:stCondLst>
                                            <p:cond delay="1338"/>
                                          </p:stCondLst>
                                        </p:cTn>
                                        <p:tgtEl>
                                          <p:spTgt spid="10">
                                            <p:txEl>
                                              <p:pRg st="6" end="6"/>
                                            </p:txEl>
                                          </p:spTgt>
                                        </p:tgtEl>
                                      </p:cBhvr>
                                      <p:to x="100000" y="100000"/>
                                    </p:animScale>
                                    <p:animScale>
                                      <p:cBhvr>
                                        <p:cTn id="113" dur="26">
                                          <p:stCondLst>
                                            <p:cond delay="1642"/>
                                          </p:stCondLst>
                                        </p:cTn>
                                        <p:tgtEl>
                                          <p:spTgt spid="10">
                                            <p:txEl>
                                              <p:pRg st="6" end="6"/>
                                            </p:txEl>
                                          </p:spTgt>
                                        </p:tgtEl>
                                      </p:cBhvr>
                                      <p:to x="100000" y="90000"/>
                                    </p:animScale>
                                    <p:animScale>
                                      <p:cBhvr>
                                        <p:cTn id="114" dur="166" decel="50000">
                                          <p:stCondLst>
                                            <p:cond delay="1668"/>
                                          </p:stCondLst>
                                        </p:cTn>
                                        <p:tgtEl>
                                          <p:spTgt spid="10">
                                            <p:txEl>
                                              <p:pRg st="6" end="6"/>
                                            </p:txEl>
                                          </p:spTgt>
                                        </p:tgtEl>
                                      </p:cBhvr>
                                      <p:to x="100000" y="100000"/>
                                    </p:animScale>
                                    <p:animScale>
                                      <p:cBhvr>
                                        <p:cTn id="115" dur="26">
                                          <p:stCondLst>
                                            <p:cond delay="1808"/>
                                          </p:stCondLst>
                                        </p:cTn>
                                        <p:tgtEl>
                                          <p:spTgt spid="10">
                                            <p:txEl>
                                              <p:pRg st="6" end="6"/>
                                            </p:txEl>
                                          </p:spTgt>
                                        </p:tgtEl>
                                      </p:cBhvr>
                                      <p:to x="100000" y="95000"/>
                                    </p:animScale>
                                    <p:animScale>
                                      <p:cBhvr>
                                        <p:cTn id="116" dur="166" decel="50000">
                                          <p:stCondLst>
                                            <p:cond delay="1834"/>
                                          </p:stCondLst>
                                        </p:cTn>
                                        <p:tgtEl>
                                          <p:spTgt spid="10">
                                            <p:txEl>
                                              <p:pRg st="6" end="6"/>
                                            </p:txEl>
                                          </p:spTgt>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0">
                                            <p:txEl>
                                              <p:pRg st="7" end="7"/>
                                            </p:txEl>
                                          </p:spTgt>
                                        </p:tgtEl>
                                        <p:attrNameLst>
                                          <p:attrName>style.visibility</p:attrName>
                                        </p:attrNameLst>
                                      </p:cBhvr>
                                      <p:to>
                                        <p:strVal val="visible"/>
                                      </p:to>
                                    </p:set>
                                    <p:animEffect transition="in" filter="wipe(down)">
                                      <p:cBhvr>
                                        <p:cTn id="119" dur="580">
                                          <p:stCondLst>
                                            <p:cond delay="0"/>
                                          </p:stCondLst>
                                        </p:cTn>
                                        <p:tgtEl>
                                          <p:spTgt spid="10">
                                            <p:txEl>
                                              <p:pRg st="7" end="7"/>
                                            </p:txEl>
                                          </p:spTgt>
                                        </p:tgtEl>
                                      </p:cBhvr>
                                    </p:animEffect>
                                    <p:anim calcmode="lin" valueType="num">
                                      <p:cBhvr>
                                        <p:cTn id="120"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10">
                                            <p:txEl>
                                              <p:pRg st="7" end="7"/>
                                            </p:txEl>
                                          </p:spTgt>
                                        </p:tgtEl>
                                      </p:cBhvr>
                                      <p:to x="100000" y="60000"/>
                                    </p:animScale>
                                    <p:animScale>
                                      <p:cBhvr>
                                        <p:cTn id="126" dur="166" decel="50000">
                                          <p:stCondLst>
                                            <p:cond delay="676"/>
                                          </p:stCondLst>
                                        </p:cTn>
                                        <p:tgtEl>
                                          <p:spTgt spid="10">
                                            <p:txEl>
                                              <p:pRg st="7" end="7"/>
                                            </p:txEl>
                                          </p:spTgt>
                                        </p:tgtEl>
                                      </p:cBhvr>
                                      <p:to x="100000" y="100000"/>
                                    </p:animScale>
                                    <p:animScale>
                                      <p:cBhvr>
                                        <p:cTn id="127" dur="26">
                                          <p:stCondLst>
                                            <p:cond delay="1312"/>
                                          </p:stCondLst>
                                        </p:cTn>
                                        <p:tgtEl>
                                          <p:spTgt spid="10">
                                            <p:txEl>
                                              <p:pRg st="7" end="7"/>
                                            </p:txEl>
                                          </p:spTgt>
                                        </p:tgtEl>
                                      </p:cBhvr>
                                      <p:to x="100000" y="80000"/>
                                    </p:animScale>
                                    <p:animScale>
                                      <p:cBhvr>
                                        <p:cTn id="128" dur="166" decel="50000">
                                          <p:stCondLst>
                                            <p:cond delay="1338"/>
                                          </p:stCondLst>
                                        </p:cTn>
                                        <p:tgtEl>
                                          <p:spTgt spid="10">
                                            <p:txEl>
                                              <p:pRg st="7" end="7"/>
                                            </p:txEl>
                                          </p:spTgt>
                                        </p:tgtEl>
                                      </p:cBhvr>
                                      <p:to x="100000" y="100000"/>
                                    </p:animScale>
                                    <p:animScale>
                                      <p:cBhvr>
                                        <p:cTn id="129" dur="26">
                                          <p:stCondLst>
                                            <p:cond delay="1642"/>
                                          </p:stCondLst>
                                        </p:cTn>
                                        <p:tgtEl>
                                          <p:spTgt spid="10">
                                            <p:txEl>
                                              <p:pRg st="7" end="7"/>
                                            </p:txEl>
                                          </p:spTgt>
                                        </p:tgtEl>
                                      </p:cBhvr>
                                      <p:to x="100000" y="90000"/>
                                    </p:animScale>
                                    <p:animScale>
                                      <p:cBhvr>
                                        <p:cTn id="130" dur="166" decel="50000">
                                          <p:stCondLst>
                                            <p:cond delay="1668"/>
                                          </p:stCondLst>
                                        </p:cTn>
                                        <p:tgtEl>
                                          <p:spTgt spid="10">
                                            <p:txEl>
                                              <p:pRg st="7" end="7"/>
                                            </p:txEl>
                                          </p:spTgt>
                                        </p:tgtEl>
                                      </p:cBhvr>
                                      <p:to x="100000" y="100000"/>
                                    </p:animScale>
                                    <p:animScale>
                                      <p:cBhvr>
                                        <p:cTn id="131" dur="26">
                                          <p:stCondLst>
                                            <p:cond delay="1808"/>
                                          </p:stCondLst>
                                        </p:cTn>
                                        <p:tgtEl>
                                          <p:spTgt spid="10">
                                            <p:txEl>
                                              <p:pRg st="7" end="7"/>
                                            </p:txEl>
                                          </p:spTgt>
                                        </p:tgtEl>
                                      </p:cBhvr>
                                      <p:to x="100000" y="95000"/>
                                    </p:animScale>
                                    <p:animScale>
                                      <p:cBhvr>
                                        <p:cTn id="132" dur="166" decel="50000">
                                          <p:stCondLst>
                                            <p:cond delay="1834"/>
                                          </p:stCondLst>
                                        </p:cTn>
                                        <p:tgtEl>
                                          <p:spTgt spid="10">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Dernières fonctionnalités des version récentes de </a:t>
            </a:r>
            <a:r>
              <a:rPr lang="fr-FR" dirty="0" err="1"/>
              <a:t>Sharepoint</a:t>
            </a:r>
            <a:endParaRPr lang="fr-FR" dirty="0"/>
          </a:p>
        </p:txBody>
      </p:sp>
      <p:sp>
        <p:nvSpPr>
          <p:cNvPr id="10" name="Espace réservé du contenu 9"/>
          <p:cNvSpPr>
            <a:spLocks noGrp="1"/>
          </p:cNvSpPr>
          <p:nvPr>
            <p:ph sz="half" idx="2"/>
          </p:nvPr>
        </p:nvSpPr>
        <p:spPr>
          <a:xfrm>
            <a:off x="842153" y="1165655"/>
            <a:ext cx="10504518" cy="4526689"/>
          </a:xfrm>
        </p:spPr>
        <p:txBody>
          <a:bodyPr rtlCol="0"/>
          <a:lstStyle/>
          <a:p>
            <a:pPr algn="just"/>
            <a:r>
              <a:rPr lang="fr-FR" i="1" dirty="0"/>
              <a:t>Changements dans SharePoint 2013</a:t>
            </a:r>
            <a:endParaRPr lang="fr-FR" dirty="0"/>
          </a:p>
          <a:p>
            <a:pPr lvl="1" algn="just"/>
            <a:r>
              <a:rPr lang="fr-FR" dirty="0"/>
              <a:t>Prise en charge multi-navigateur du glisser-déposer pour les téléchargements/modifications de fichiers.</a:t>
            </a:r>
          </a:p>
          <a:p>
            <a:pPr lvl="1" algn="just"/>
            <a:r>
              <a:rPr lang="fr-FR" dirty="0"/>
              <a:t>Remplacement de </a:t>
            </a:r>
            <a:r>
              <a:rPr lang="fr-FR" dirty="0" err="1"/>
              <a:t>MySites</a:t>
            </a:r>
            <a:r>
              <a:rPr lang="fr-FR" dirty="0"/>
              <a:t> et </a:t>
            </a:r>
            <a:r>
              <a:rPr lang="fr-FR" dirty="0" err="1"/>
              <a:t>Workspaces</a:t>
            </a:r>
            <a:r>
              <a:rPr lang="fr-FR" dirty="0"/>
              <a:t> par OneDrive for Business.</a:t>
            </a:r>
          </a:p>
          <a:p>
            <a:pPr lvl="1" algn="just"/>
            <a:r>
              <a:rPr lang="fr-FR" dirty="0"/>
              <a:t>Mises à jour des fonctionnalités de réseau social et nouvel outil d'agrégation des tâches.</a:t>
            </a:r>
          </a:p>
          <a:p>
            <a:pPr lvl="1" algn="just"/>
            <a:r>
              <a:rPr lang="fr-FR" dirty="0"/>
              <a:t>Centre d'audit (service appelé eDiscovery).</a:t>
            </a:r>
          </a:p>
          <a:p>
            <a:pPr lvl="1" algn="just"/>
            <a:r>
              <a:rPr lang="fr-FR" dirty="0"/>
              <a:t>Amélioration et reconstruction des capacités de recherche,</a:t>
            </a:r>
          </a:p>
        </p:txBody>
      </p:sp>
    </p:spTree>
    <p:extLst>
      <p:ext uri="{BB962C8B-B14F-4D97-AF65-F5344CB8AC3E}">
        <p14:creationId xmlns:p14="http://schemas.microsoft.com/office/powerpoint/2010/main" val="1561726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80">
                                          <p:stCondLst>
                                            <p:cond delay="0"/>
                                          </p:stCondLst>
                                        </p:cTn>
                                        <p:tgtEl>
                                          <p:spTgt spid="10">
                                            <p:txEl>
                                              <p:pRg st="1" end="1"/>
                                            </p:txEl>
                                          </p:spTgt>
                                        </p:tgtEl>
                                      </p:cBhvr>
                                    </p:animEffect>
                                    <p:anim calcmode="lin" valueType="num">
                                      <p:cBhvr>
                                        <p:cTn id="24"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xEl>
                                              <p:pRg st="1" end="1"/>
                                            </p:txEl>
                                          </p:spTgt>
                                        </p:tgtEl>
                                      </p:cBhvr>
                                      <p:to x="100000" y="60000"/>
                                    </p:animScale>
                                    <p:animScale>
                                      <p:cBhvr>
                                        <p:cTn id="30" dur="166" decel="50000">
                                          <p:stCondLst>
                                            <p:cond delay="676"/>
                                          </p:stCondLst>
                                        </p:cTn>
                                        <p:tgtEl>
                                          <p:spTgt spid="10">
                                            <p:txEl>
                                              <p:pRg st="1" end="1"/>
                                            </p:txEl>
                                          </p:spTgt>
                                        </p:tgtEl>
                                      </p:cBhvr>
                                      <p:to x="100000" y="100000"/>
                                    </p:animScale>
                                    <p:animScale>
                                      <p:cBhvr>
                                        <p:cTn id="31" dur="26">
                                          <p:stCondLst>
                                            <p:cond delay="1312"/>
                                          </p:stCondLst>
                                        </p:cTn>
                                        <p:tgtEl>
                                          <p:spTgt spid="10">
                                            <p:txEl>
                                              <p:pRg st="1" end="1"/>
                                            </p:txEl>
                                          </p:spTgt>
                                        </p:tgtEl>
                                      </p:cBhvr>
                                      <p:to x="100000" y="80000"/>
                                    </p:animScale>
                                    <p:animScale>
                                      <p:cBhvr>
                                        <p:cTn id="32" dur="166" decel="50000">
                                          <p:stCondLst>
                                            <p:cond delay="1338"/>
                                          </p:stCondLst>
                                        </p:cTn>
                                        <p:tgtEl>
                                          <p:spTgt spid="10">
                                            <p:txEl>
                                              <p:pRg st="1" end="1"/>
                                            </p:txEl>
                                          </p:spTgt>
                                        </p:tgtEl>
                                      </p:cBhvr>
                                      <p:to x="100000" y="100000"/>
                                    </p:animScale>
                                    <p:animScale>
                                      <p:cBhvr>
                                        <p:cTn id="33" dur="26">
                                          <p:stCondLst>
                                            <p:cond delay="1642"/>
                                          </p:stCondLst>
                                        </p:cTn>
                                        <p:tgtEl>
                                          <p:spTgt spid="10">
                                            <p:txEl>
                                              <p:pRg st="1" end="1"/>
                                            </p:txEl>
                                          </p:spTgt>
                                        </p:tgtEl>
                                      </p:cBhvr>
                                      <p:to x="100000" y="90000"/>
                                    </p:animScale>
                                    <p:animScale>
                                      <p:cBhvr>
                                        <p:cTn id="34" dur="166" decel="50000">
                                          <p:stCondLst>
                                            <p:cond delay="1668"/>
                                          </p:stCondLst>
                                        </p:cTn>
                                        <p:tgtEl>
                                          <p:spTgt spid="10">
                                            <p:txEl>
                                              <p:pRg st="1" end="1"/>
                                            </p:txEl>
                                          </p:spTgt>
                                        </p:tgtEl>
                                      </p:cBhvr>
                                      <p:to x="100000" y="100000"/>
                                    </p:animScale>
                                    <p:animScale>
                                      <p:cBhvr>
                                        <p:cTn id="35" dur="26">
                                          <p:stCondLst>
                                            <p:cond delay="1808"/>
                                          </p:stCondLst>
                                        </p:cTn>
                                        <p:tgtEl>
                                          <p:spTgt spid="10">
                                            <p:txEl>
                                              <p:pRg st="1" end="1"/>
                                            </p:txEl>
                                          </p:spTgt>
                                        </p:tgtEl>
                                      </p:cBhvr>
                                      <p:to x="100000" y="95000"/>
                                    </p:animScale>
                                    <p:animScale>
                                      <p:cBhvr>
                                        <p:cTn id="36" dur="166" decel="50000">
                                          <p:stCondLst>
                                            <p:cond delay="1834"/>
                                          </p:stCondLst>
                                        </p:cTn>
                                        <p:tgtEl>
                                          <p:spTgt spid="10">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wipe(down)">
                                      <p:cBhvr>
                                        <p:cTn id="39" dur="580">
                                          <p:stCondLst>
                                            <p:cond delay="0"/>
                                          </p:stCondLst>
                                        </p:cTn>
                                        <p:tgtEl>
                                          <p:spTgt spid="10">
                                            <p:txEl>
                                              <p:pRg st="2" end="2"/>
                                            </p:txEl>
                                          </p:spTgt>
                                        </p:tgtEl>
                                      </p:cBhvr>
                                    </p:animEffect>
                                    <p:anim calcmode="lin" valueType="num">
                                      <p:cBhvr>
                                        <p:cTn id="40"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0">
                                            <p:txEl>
                                              <p:pRg st="2" end="2"/>
                                            </p:txEl>
                                          </p:spTgt>
                                        </p:tgtEl>
                                      </p:cBhvr>
                                      <p:to x="100000" y="60000"/>
                                    </p:animScale>
                                    <p:animScale>
                                      <p:cBhvr>
                                        <p:cTn id="46" dur="166" decel="50000">
                                          <p:stCondLst>
                                            <p:cond delay="676"/>
                                          </p:stCondLst>
                                        </p:cTn>
                                        <p:tgtEl>
                                          <p:spTgt spid="10">
                                            <p:txEl>
                                              <p:pRg st="2" end="2"/>
                                            </p:txEl>
                                          </p:spTgt>
                                        </p:tgtEl>
                                      </p:cBhvr>
                                      <p:to x="100000" y="100000"/>
                                    </p:animScale>
                                    <p:animScale>
                                      <p:cBhvr>
                                        <p:cTn id="47" dur="26">
                                          <p:stCondLst>
                                            <p:cond delay="1312"/>
                                          </p:stCondLst>
                                        </p:cTn>
                                        <p:tgtEl>
                                          <p:spTgt spid="10">
                                            <p:txEl>
                                              <p:pRg st="2" end="2"/>
                                            </p:txEl>
                                          </p:spTgt>
                                        </p:tgtEl>
                                      </p:cBhvr>
                                      <p:to x="100000" y="80000"/>
                                    </p:animScale>
                                    <p:animScale>
                                      <p:cBhvr>
                                        <p:cTn id="48" dur="166" decel="50000">
                                          <p:stCondLst>
                                            <p:cond delay="1338"/>
                                          </p:stCondLst>
                                        </p:cTn>
                                        <p:tgtEl>
                                          <p:spTgt spid="10">
                                            <p:txEl>
                                              <p:pRg st="2" end="2"/>
                                            </p:txEl>
                                          </p:spTgt>
                                        </p:tgtEl>
                                      </p:cBhvr>
                                      <p:to x="100000" y="100000"/>
                                    </p:animScale>
                                    <p:animScale>
                                      <p:cBhvr>
                                        <p:cTn id="49" dur="26">
                                          <p:stCondLst>
                                            <p:cond delay="1642"/>
                                          </p:stCondLst>
                                        </p:cTn>
                                        <p:tgtEl>
                                          <p:spTgt spid="10">
                                            <p:txEl>
                                              <p:pRg st="2" end="2"/>
                                            </p:txEl>
                                          </p:spTgt>
                                        </p:tgtEl>
                                      </p:cBhvr>
                                      <p:to x="100000" y="90000"/>
                                    </p:animScale>
                                    <p:animScale>
                                      <p:cBhvr>
                                        <p:cTn id="50" dur="166" decel="50000">
                                          <p:stCondLst>
                                            <p:cond delay="1668"/>
                                          </p:stCondLst>
                                        </p:cTn>
                                        <p:tgtEl>
                                          <p:spTgt spid="10">
                                            <p:txEl>
                                              <p:pRg st="2" end="2"/>
                                            </p:txEl>
                                          </p:spTgt>
                                        </p:tgtEl>
                                      </p:cBhvr>
                                      <p:to x="100000" y="100000"/>
                                    </p:animScale>
                                    <p:animScale>
                                      <p:cBhvr>
                                        <p:cTn id="51" dur="26">
                                          <p:stCondLst>
                                            <p:cond delay="1808"/>
                                          </p:stCondLst>
                                        </p:cTn>
                                        <p:tgtEl>
                                          <p:spTgt spid="10">
                                            <p:txEl>
                                              <p:pRg st="2" end="2"/>
                                            </p:txEl>
                                          </p:spTgt>
                                        </p:tgtEl>
                                      </p:cBhvr>
                                      <p:to x="100000" y="95000"/>
                                    </p:animScale>
                                    <p:animScale>
                                      <p:cBhvr>
                                        <p:cTn id="52" dur="166" decel="50000">
                                          <p:stCondLst>
                                            <p:cond delay="1834"/>
                                          </p:stCondLst>
                                        </p:cTn>
                                        <p:tgtEl>
                                          <p:spTgt spid="10">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Effect transition="in" filter="wipe(down)">
                                      <p:cBhvr>
                                        <p:cTn id="55" dur="580">
                                          <p:stCondLst>
                                            <p:cond delay="0"/>
                                          </p:stCondLst>
                                        </p:cTn>
                                        <p:tgtEl>
                                          <p:spTgt spid="10">
                                            <p:txEl>
                                              <p:pRg st="3" end="3"/>
                                            </p:txEl>
                                          </p:spTgt>
                                        </p:tgtEl>
                                      </p:cBhvr>
                                    </p:animEffect>
                                    <p:anim calcmode="lin" valueType="num">
                                      <p:cBhvr>
                                        <p:cTn id="56"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xEl>
                                              <p:pRg st="3" end="3"/>
                                            </p:txEl>
                                          </p:spTgt>
                                        </p:tgtEl>
                                      </p:cBhvr>
                                      <p:to x="100000" y="60000"/>
                                    </p:animScale>
                                    <p:animScale>
                                      <p:cBhvr>
                                        <p:cTn id="62" dur="166" decel="50000">
                                          <p:stCondLst>
                                            <p:cond delay="676"/>
                                          </p:stCondLst>
                                        </p:cTn>
                                        <p:tgtEl>
                                          <p:spTgt spid="10">
                                            <p:txEl>
                                              <p:pRg st="3" end="3"/>
                                            </p:txEl>
                                          </p:spTgt>
                                        </p:tgtEl>
                                      </p:cBhvr>
                                      <p:to x="100000" y="100000"/>
                                    </p:animScale>
                                    <p:animScale>
                                      <p:cBhvr>
                                        <p:cTn id="63" dur="26">
                                          <p:stCondLst>
                                            <p:cond delay="1312"/>
                                          </p:stCondLst>
                                        </p:cTn>
                                        <p:tgtEl>
                                          <p:spTgt spid="10">
                                            <p:txEl>
                                              <p:pRg st="3" end="3"/>
                                            </p:txEl>
                                          </p:spTgt>
                                        </p:tgtEl>
                                      </p:cBhvr>
                                      <p:to x="100000" y="80000"/>
                                    </p:animScale>
                                    <p:animScale>
                                      <p:cBhvr>
                                        <p:cTn id="64" dur="166" decel="50000">
                                          <p:stCondLst>
                                            <p:cond delay="1338"/>
                                          </p:stCondLst>
                                        </p:cTn>
                                        <p:tgtEl>
                                          <p:spTgt spid="10">
                                            <p:txEl>
                                              <p:pRg st="3" end="3"/>
                                            </p:txEl>
                                          </p:spTgt>
                                        </p:tgtEl>
                                      </p:cBhvr>
                                      <p:to x="100000" y="100000"/>
                                    </p:animScale>
                                    <p:animScale>
                                      <p:cBhvr>
                                        <p:cTn id="65" dur="26">
                                          <p:stCondLst>
                                            <p:cond delay="1642"/>
                                          </p:stCondLst>
                                        </p:cTn>
                                        <p:tgtEl>
                                          <p:spTgt spid="10">
                                            <p:txEl>
                                              <p:pRg st="3" end="3"/>
                                            </p:txEl>
                                          </p:spTgt>
                                        </p:tgtEl>
                                      </p:cBhvr>
                                      <p:to x="100000" y="90000"/>
                                    </p:animScale>
                                    <p:animScale>
                                      <p:cBhvr>
                                        <p:cTn id="66" dur="166" decel="50000">
                                          <p:stCondLst>
                                            <p:cond delay="1668"/>
                                          </p:stCondLst>
                                        </p:cTn>
                                        <p:tgtEl>
                                          <p:spTgt spid="10">
                                            <p:txEl>
                                              <p:pRg st="3" end="3"/>
                                            </p:txEl>
                                          </p:spTgt>
                                        </p:tgtEl>
                                      </p:cBhvr>
                                      <p:to x="100000" y="100000"/>
                                    </p:animScale>
                                    <p:animScale>
                                      <p:cBhvr>
                                        <p:cTn id="67" dur="26">
                                          <p:stCondLst>
                                            <p:cond delay="1808"/>
                                          </p:stCondLst>
                                        </p:cTn>
                                        <p:tgtEl>
                                          <p:spTgt spid="10">
                                            <p:txEl>
                                              <p:pRg st="3" end="3"/>
                                            </p:txEl>
                                          </p:spTgt>
                                        </p:tgtEl>
                                      </p:cBhvr>
                                      <p:to x="100000" y="95000"/>
                                    </p:animScale>
                                    <p:animScale>
                                      <p:cBhvr>
                                        <p:cTn id="68" dur="166" decel="50000">
                                          <p:stCondLst>
                                            <p:cond delay="1834"/>
                                          </p:stCondLst>
                                        </p:cTn>
                                        <p:tgtEl>
                                          <p:spTgt spid="10">
                                            <p:txEl>
                                              <p:pRg st="3" end="3"/>
                                            </p:txEl>
                                          </p:spTgt>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animEffect transition="in" filter="wipe(down)">
                                      <p:cBhvr>
                                        <p:cTn id="71" dur="580">
                                          <p:stCondLst>
                                            <p:cond delay="0"/>
                                          </p:stCondLst>
                                        </p:cTn>
                                        <p:tgtEl>
                                          <p:spTgt spid="10">
                                            <p:txEl>
                                              <p:pRg st="4" end="4"/>
                                            </p:txEl>
                                          </p:spTgt>
                                        </p:tgtEl>
                                      </p:cBhvr>
                                    </p:animEffect>
                                    <p:anim calcmode="lin" valueType="num">
                                      <p:cBhvr>
                                        <p:cTn id="7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0">
                                            <p:txEl>
                                              <p:pRg st="4" end="4"/>
                                            </p:txEl>
                                          </p:spTgt>
                                        </p:tgtEl>
                                      </p:cBhvr>
                                      <p:to x="100000" y="60000"/>
                                    </p:animScale>
                                    <p:animScale>
                                      <p:cBhvr>
                                        <p:cTn id="78" dur="166" decel="50000">
                                          <p:stCondLst>
                                            <p:cond delay="676"/>
                                          </p:stCondLst>
                                        </p:cTn>
                                        <p:tgtEl>
                                          <p:spTgt spid="10">
                                            <p:txEl>
                                              <p:pRg st="4" end="4"/>
                                            </p:txEl>
                                          </p:spTgt>
                                        </p:tgtEl>
                                      </p:cBhvr>
                                      <p:to x="100000" y="100000"/>
                                    </p:animScale>
                                    <p:animScale>
                                      <p:cBhvr>
                                        <p:cTn id="79" dur="26">
                                          <p:stCondLst>
                                            <p:cond delay="1312"/>
                                          </p:stCondLst>
                                        </p:cTn>
                                        <p:tgtEl>
                                          <p:spTgt spid="10">
                                            <p:txEl>
                                              <p:pRg st="4" end="4"/>
                                            </p:txEl>
                                          </p:spTgt>
                                        </p:tgtEl>
                                      </p:cBhvr>
                                      <p:to x="100000" y="80000"/>
                                    </p:animScale>
                                    <p:animScale>
                                      <p:cBhvr>
                                        <p:cTn id="80" dur="166" decel="50000">
                                          <p:stCondLst>
                                            <p:cond delay="1338"/>
                                          </p:stCondLst>
                                        </p:cTn>
                                        <p:tgtEl>
                                          <p:spTgt spid="10">
                                            <p:txEl>
                                              <p:pRg st="4" end="4"/>
                                            </p:txEl>
                                          </p:spTgt>
                                        </p:tgtEl>
                                      </p:cBhvr>
                                      <p:to x="100000" y="100000"/>
                                    </p:animScale>
                                    <p:animScale>
                                      <p:cBhvr>
                                        <p:cTn id="81" dur="26">
                                          <p:stCondLst>
                                            <p:cond delay="1642"/>
                                          </p:stCondLst>
                                        </p:cTn>
                                        <p:tgtEl>
                                          <p:spTgt spid="10">
                                            <p:txEl>
                                              <p:pRg st="4" end="4"/>
                                            </p:txEl>
                                          </p:spTgt>
                                        </p:tgtEl>
                                      </p:cBhvr>
                                      <p:to x="100000" y="90000"/>
                                    </p:animScale>
                                    <p:animScale>
                                      <p:cBhvr>
                                        <p:cTn id="82" dur="166" decel="50000">
                                          <p:stCondLst>
                                            <p:cond delay="1668"/>
                                          </p:stCondLst>
                                        </p:cTn>
                                        <p:tgtEl>
                                          <p:spTgt spid="10">
                                            <p:txEl>
                                              <p:pRg st="4" end="4"/>
                                            </p:txEl>
                                          </p:spTgt>
                                        </p:tgtEl>
                                      </p:cBhvr>
                                      <p:to x="100000" y="100000"/>
                                    </p:animScale>
                                    <p:animScale>
                                      <p:cBhvr>
                                        <p:cTn id="83" dur="26">
                                          <p:stCondLst>
                                            <p:cond delay="1808"/>
                                          </p:stCondLst>
                                        </p:cTn>
                                        <p:tgtEl>
                                          <p:spTgt spid="10">
                                            <p:txEl>
                                              <p:pRg st="4" end="4"/>
                                            </p:txEl>
                                          </p:spTgt>
                                        </p:tgtEl>
                                      </p:cBhvr>
                                      <p:to x="100000" y="95000"/>
                                    </p:animScale>
                                    <p:animScale>
                                      <p:cBhvr>
                                        <p:cTn id="84" dur="166" decel="50000">
                                          <p:stCondLst>
                                            <p:cond delay="1834"/>
                                          </p:stCondLst>
                                        </p:cTn>
                                        <p:tgtEl>
                                          <p:spTgt spid="10">
                                            <p:txEl>
                                              <p:pRg st="4" end="4"/>
                                            </p:txEl>
                                          </p:spTgt>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0">
                                            <p:txEl>
                                              <p:pRg st="5" end="5"/>
                                            </p:txEl>
                                          </p:spTgt>
                                        </p:tgtEl>
                                        <p:attrNameLst>
                                          <p:attrName>style.visibility</p:attrName>
                                        </p:attrNameLst>
                                      </p:cBhvr>
                                      <p:to>
                                        <p:strVal val="visible"/>
                                      </p:to>
                                    </p:set>
                                    <p:animEffect transition="in" filter="wipe(down)">
                                      <p:cBhvr>
                                        <p:cTn id="87" dur="580">
                                          <p:stCondLst>
                                            <p:cond delay="0"/>
                                          </p:stCondLst>
                                        </p:cTn>
                                        <p:tgtEl>
                                          <p:spTgt spid="10">
                                            <p:txEl>
                                              <p:pRg st="5" end="5"/>
                                            </p:txEl>
                                          </p:spTgt>
                                        </p:tgtEl>
                                      </p:cBhvr>
                                    </p:animEffect>
                                    <p:anim calcmode="lin" valueType="num">
                                      <p:cBhvr>
                                        <p:cTn id="8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0">
                                            <p:txEl>
                                              <p:pRg st="5" end="5"/>
                                            </p:txEl>
                                          </p:spTgt>
                                        </p:tgtEl>
                                      </p:cBhvr>
                                      <p:to x="100000" y="60000"/>
                                    </p:animScale>
                                    <p:animScale>
                                      <p:cBhvr>
                                        <p:cTn id="94" dur="166" decel="50000">
                                          <p:stCondLst>
                                            <p:cond delay="676"/>
                                          </p:stCondLst>
                                        </p:cTn>
                                        <p:tgtEl>
                                          <p:spTgt spid="10">
                                            <p:txEl>
                                              <p:pRg st="5" end="5"/>
                                            </p:txEl>
                                          </p:spTgt>
                                        </p:tgtEl>
                                      </p:cBhvr>
                                      <p:to x="100000" y="100000"/>
                                    </p:animScale>
                                    <p:animScale>
                                      <p:cBhvr>
                                        <p:cTn id="95" dur="26">
                                          <p:stCondLst>
                                            <p:cond delay="1312"/>
                                          </p:stCondLst>
                                        </p:cTn>
                                        <p:tgtEl>
                                          <p:spTgt spid="10">
                                            <p:txEl>
                                              <p:pRg st="5" end="5"/>
                                            </p:txEl>
                                          </p:spTgt>
                                        </p:tgtEl>
                                      </p:cBhvr>
                                      <p:to x="100000" y="80000"/>
                                    </p:animScale>
                                    <p:animScale>
                                      <p:cBhvr>
                                        <p:cTn id="96" dur="166" decel="50000">
                                          <p:stCondLst>
                                            <p:cond delay="1338"/>
                                          </p:stCondLst>
                                        </p:cTn>
                                        <p:tgtEl>
                                          <p:spTgt spid="10">
                                            <p:txEl>
                                              <p:pRg st="5" end="5"/>
                                            </p:txEl>
                                          </p:spTgt>
                                        </p:tgtEl>
                                      </p:cBhvr>
                                      <p:to x="100000" y="100000"/>
                                    </p:animScale>
                                    <p:animScale>
                                      <p:cBhvr>
                                        <p:cTn id="97" dur="26">
                                          <p:stCondLst>
                                            <p:cond delay="1642"/>
                                          </p:stCondLst>
                                        </p:cTn>
                                        <p:tgtEl>
                                          <p:spTgt spid="10">
                                            <p:txEl>
                                              <p:pRg st="5" end="5"/>
                                            </p:txEl>
                                          </p:spTgt>
                                        </p:tgtEl>
                                      </p:cBhvr>
                                      <p:to x="100000" y="90000"/>
                                    </p:animScale>
                                    <p:animScale>
                                      <p:cBhvr>
                                        <p:cTn id="98" dur="166" decel="50000">
                                          <p:stCondLst>
                                            <p:cond delay="1668"/>
                                          </p:stCondLst>
                                        </p:cTn>
                                        <p:tgtEl>
                                          <p:spTgt spid="10">
                                            <p:txEl>
                                              <p:pRg st="5" end="5"/>
                                            </p:txEl>
                                          </p:spTgt>
                                        </p:tgtEl>
                                      </p:cBhvr>
                                      <p:to x="100000" y="100000"/>
                                    </p:animScale>
                                    <p:animScale>
                                      <p:cBhvr>
                                        <p:cTn id="99" dur="26">
                                          <p:stCondLst>
                                            <p:cond delay="1808"/>
                                          </p:stCondLst>
                                        </p:cTn>
                                        <p:tgtEl>
                                          <p:spTgt spid="10">
                                            <p:txEl>
                                              <p:pRg st="5" end="5"/>
                                            </p:txEl>
                                          </p:spTgt>
                                        </p:tgtEl>
                                      </p:cBhvr>
                                      <p:to x="100000" y="95000"/>
                                    </p:animScale>
                                    <p:animScale>
                                      <p:cBhvr>
                                        <p:cTn id="100" dur="166" decel="50000">
                                          <p:stCondLst>
                                            <p:cond delay="1834"/>
                                          </p:stCondLst>
                                        </p:cTn>
                                        <p:tgtEl>
                                          <p:spTgt spid="10">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Dernières fonctionnalités des version récentes de </a:t>
            </a:r>
            <a:r>
              <a:rPr lang="fr-FR" dirty="0" err="1"/>
              <a:t>Sharepoint</a:t>
            </a:r>
            <a:endParaRPr lang="fr-FR" dirty="0"/>
          </a:p>
        </p:txBody>
      </p:sp>
      <p:sp>
        <p:nvSpPr>
          <p:cNvPr id="10" name="Espace réservé du contenu 9"/>
          <p:cNvSpPr>
            <a:spLocks noGrp="1"/>
          </p:cNvSpPr>
          <p:nvPr>
            <p:ph sz="half" idx="2"/>
          </p:nvPr>
        </p:nvSpPr>
        <p:spPr>
          <a:xfrm>
            <a:off x="909836" y="1124744"/>
            <a:ext cx="10576526" cy="5256757"/>
          </a:xfrm>
        </p:spPr>
        <p:txBody>
          <a:bodyPr rtlCol="0"/>
          <a:lstStyle/>
          <a:p>
            <a:pPr algn="just"/>
            <a:r>
              <a:rPr lang="fr-FR" sz="2400" i="1" dirty="0"/>
              <a:t>Changements dans SharePoint 2016</a:t>
            </a:r>
            <a:endParaRPr lang="fr-FR" sz="2400" dirty="0"/>
          </a:p>
          <a:p>
            <a:pPr algn="just"/>
            <a:r>
              <a:rPr lang="fr-FR" sz="2400" dirty="0"/>
              <a:t>Vue unique des sites.</a:t>
            </a:r>
          </a:p>
          <a:p>
            <a:pPr algn="just"/>
            <a:r>
              <a:rPr lang="fr-FR" sz="2400" dirty="0"/>
              <a:t>Interface utilisateur unifiée (O365).</a:t>
            </a:r>
          </a:p>
          <a:p>
            <a:pPr algn="just"/>
            <a:r>
              <a:rPr lang="fr-FR" sz="2400" dirty="0"/>
              <a:t>Améliorations de la performance, de l'évolutivité et du déploiement.</a:t>
            </a:r>
          </a:p>
          <a:p>
            <a:pPr algn="just"/>
            <a:r>
              <a:rPr lang="fr-FR" sz="2400" dirty="0"/>
              <a:t>Capacités d'évolutivité de la recherche.</a:t>
            </a:r>
          </a:p>
          <a:p>
            <a:pPr algn="just"/>
            <a:r>
              <a:rPr lang="fr-FR" sz="2400" dirty="0"/>
              <a:t>Amélioration de la collection de sites.</a:t>
            </a:r>
          </a:p>
          <a:p>
            <a:pPr algn="just"/>
            <a:r>
              <a:rPr lang="fr-FR" sz="2400" dirty="0"/>
              <a:t>Prise en charge des fichiers volumineux.</a:t>
            </a:r>
          </a:p>
          <a:p>
            <a:pPr algn="just"/>
            <a:r>
              <a:rPr lang="fr-FR" sz="2400" dirty="0"/>
              <a:t>Mise à jour sans temps d'arrêt.</a:t>
            </a:r>
          </a:p>
          <a:p>
            <a:pPr marL="0" indent="0" algn="just">
              <a:buNone/>
            </a:pPr>
            <a:endParaRPr lang="fr-FR" sz="1800" b="1" dirty="0"/>
          </a:p>
        </p:txBody>
      </p:sp>
    </p:spTree>
    <p:extLst>
      <p:ext uri="{BB962C8B-B14F-4D97-AF65-F5344CB8AC3E}">
        <p14:creationId xmlns:p14="http://schemas.microsoft.com/office/powerpoint/2010/main" val="4766891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5" end="5"/>
                                            </p:txEl>
                                          </p:spTgt>
                                        </p:tgtEl>
                                        <p:attrNameLst>
                                          <p:attrName>style.visibility</p:attrName>
                                        </p:attrNameLst>
                                      </p:cBhvr>
                                      <p:to>
                                        <p:strVal val="visible"/>
                                      </p:to>
                                    </p:set>
                                    <p:animEffect transition="in" filter="wipe(down)">
                                      <p:cBhvr>
                                        <p:cTn id="97" dur="580">
                                          <p:stCondLst>
                                            <p:cond delay="0"/>
                                          </p:stCondLst>
                                        </p:cTn>
                                        <p:tgtEl>
                                          <p:spTgt spid="10">
                                            <p:txEl>
                                              <p:pRg st="5" end="5"/>
                                            </p:txEl>
                                          </p:spTgt>
                                        </p:tgtEl>
                                      </p:cBhvr>
                                    </p:animEffect>
                                    <p:anim calcmode="lin" valueType="num">
                                      <p:cBhvr>
                                        <p:cTn id="9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5" end="5"/>
                                            </p:txEl>
                                          </p:spTgt>
                                        </p:tgtEl>
                                      </p:cBhvr>
                                      <p:to x="100000" y="60000"/>
                                    </p:animScale>
                                    <p:animScale>
                                      <p:cBhvr>
                                        <p:cTn id="104" dur="166" decel="50000">
                                          <p:stCondLst>
                                            <p:cond delay="676"/>
                                          </p:stCondLst>
                                        </p:cTn>
                                        <p:tgtEl>
                                          <p:spTgt spid="10">
                                            <p:txEl>
                                              <p:pRg st="5" end="5"/>
                                            </p:txEl>
                                          </p:spTgt>
                                        </p:tgtEl>
                                      </p:cBhvr>
                                      <p:to x="100000" y="100000"/>
                                    </p:animScale>
                                    <p:animScale>
                                      <p:cBhvr>
                                        <p:cTn id="105" dur="26">
                                          <p:stCondLst>
                                            <p:cond delay="1312"/>
                                          </p:stCondLst>
                                        </p:cTn>
                                        <p:tgtEl>
                                          <p:spTgt spid="10">
                                            <p:txEl>
                                              <p:pRg st="5" end="5"/>
                                            </p:txEl>
                                          </p:spTgt>
                                        </p:tgtEl>
                                      </p:cBhvr>
                                      <p:to x="100000" y="80000"/>
                                    </p:animScale>
                                    <p:animScale>
                                      <p:cBhvr>
                                        <p:cTn id="106" dur="166" decel="50000">
                                          <p:stCondLst>
                                            <p:cond delay="1338"/>
                                          </p:stCondLst>
                                        </p:cTn>
                                        <p:tgtEl>
                                          <p:spTgt spid="10">
                                            <p:txEl>
                                              <p:pRg st="5" end="5"/>
                                            </p:txEl>
                                          </p:spTgt>
                                        </p:tgtEl>
                                      </p:cBhvr>
                                      <p:to x="100000" y="100000"/>
                                    </p:animScale>
                                    <p:animScale>
                                      <p:cBhvr>
                                        <p:cTn id="107" dur="26">
                                          <p:stCondLst>
                                            <p:cond delay="1642"/>
                                          </p:stCondLst>
                                        </p:cTn>
                                        <p:tgtEl>
                                          <p:spTgt spid="10">
                                            <p:txEl>
                                              <p:pRg st="5" end="5"/>
                                            </p:txEl>
                                          </p:spTgt>
                                        </p:tgtEl>
                                      </p:cBhvr>
                                      <p:to x="100000" y="90000"/>
                                    </p:animScale>
                                    <p:animScale>
                                      <p:cBhvr>
                                        <p:cTn id="108" dur="166" decel="50000">
                                          <p:stCondLst>
                                            <p:cond delay="1668"/>
                                          </p:stCondLst>
                                        </p:cTn>
                                        <p:tgtEl>
                                          <p:spTgt spid="10">
                                            <p:txEl>
                                              <p:pRg st="5" end="5"/>
                                            </p:txEl>
                                          </p:spTgt>
                                        </p:tgtEl>
                                      </p:cBhvr>
                                      <p:to x="100000" y="100000"/>
                                    </p:animScale>
                                    <p:animScale>
                                      <p:cBhvr>
                                        <p:cTn id="109" dur="26">
                                          <p:stCondLst>
                                            <p:cond delay="1808"/>
                                          </p:stCondLst>
                                        </p:cTn>
                                        <p:tgtEl>
                                          <p:spTgt spid="10">
                                            <p:txEl>
                                              <p:pRg st="5" end="5"/>
                                            </p:txEl>
                                          </p:spTgt>
                                        </p:tgtEl>
                                      </p:cBhvr>
                                      <p:to x="100000" y="95000"/>
                                    </p:animScale>
                                    <p:animScale>
                                      <p:cBhvr>
                                        <p:cTn id="110" dur="166" decel="50000">
                                          <p:stCondLst>
                                            <p:cond delay="1834"/>
                                          </p:stCondLst>
                                        </p:cTn>
                                        <p:tgtEl>
                                          <p:spTgt spid="10">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animEffect transition="in" filter="wipe(down)">
                                      <p:cBhvr>
                                        <p:cTn id="115" dur="580">
                                          <p:stCondLst>
                                            <p:cond delay="0"/>
                                          </p:stCondLst>
                                        </p:cTn>
                                        <p:tgtEl>
                                          <p:spTgt spid="10">
                                            <p:txEl>
                                              <p:pRg st="6" end="6"/>
                                            </p:txEl>
                                          </p:spTgt>
                                        </p:tgtEl>
                                      </p:cBhvr>
                                    </p:animEffect>
                                    <p:anim calcmode="lin" valueType="num">
                                      <p:cBhvr>
                                        <p:cTn id="116"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6" end="6"/>
                                            </p:txEl>
                                          </p:spTgt>
                                        </p:tgtEl>
                                      </p:cBhvr>
                                      <p:to x="100000" y="60000"/>
                                    </p:animScale>
                                    <p:animScale>
                                      <p:cBhvr>
                                        <p:cTn id="122" dur="166" decel="50000">
                                          <p:stCondLst>
                                            <p:cond delay="676"/>
                                          </p:stCondLst>
                                        </p:cTn>
                                        <p:tgtEl>
                                          <p:spTgt spid="10">
                                            <p:txEl>
                                              <p:pRg st="6" end="6"/>
                                            </p:txEl>
                                          </p:spTgt>
                                        </p:tgtEl>
                                      </p:cBhvr>
                                      <p:to x="100000" y="100000"/>
                                    </p:animScale>
                                    <p:animScale>
                                      <p:cBhvr>
                                        <p:cTn id="123" dur="26">
                                          <p:stCondLst>
                                            <p:cond delay="1312"/>
                                          </p:stCondLst>
                                        </p:cTn>
                                        <p:tgtEl>
                                          <p:spTgt spid="10">
                                            <p:txEl>
                                              <p:pRg st="6" end="6"/>
                                            </p:txEl>
                                          </p:spTgt>
                                        </p:tgtEl>
                                      </p:cBhvr>
                                      <p:to x="100000" y="80000"/>
                                    </p:animScale>
                                    <p:animScale>
                                      <p:cBhvr>
                                        <p:cTn id="124" dur="166" decel="50000">
                                          <p:stCondLst>
                                            <p:cond delay="1338"/>
                                          </p:stCondLst>
                                        </p:cTn>
                                        <p:tgtEl>
                                          <p:spTgt spid="10">
                                            <p:txEl>
                                              <p:pRg st="6" end="6"/>
                                            </p:txEl>
                                          </p:spTgt>
                                        </p:tgtEl>
                                      </p:cBhvr>
                                      <p:to x="100000" y="100000"/>
                                    </p:animScale>
                                    <p:animScale>
                                      <p:cBhvr>
                                        <p:cTn id="125" dur="26">
                                          <p:stCondLst>
                                            <p:cond delay="1642"/>
                                          </p:stCondLst>
                                        </p:cTn>
                                        <p:tgtEl>
                                          <p:spTgt spid="10">
                                            <p:txEl>
                                              <p:pRg st="6" end="6"/>
                                            </p:txEl>
                                          </p:spTgt>
                                        </p:tgtEl>
                                      </p:cBhvr>
                                      <p:to x="100000" y="90000"/>
                                    </p:animScale>
                                    <p:animScale>
                                      <p:cBhvr>
                                        <p:cTn id="126" dur="166" decel="50000">
                                          <p:stCondLst>
                                            <p:cond delay="1668"/>
                                          </p:stCondLst>
                                        </p:cTn>
                                        <p:tgtEl>
                                          <p:spTgt spid="10">
                                            <p:txEl>
                                              <p:pRg st="6" end="6"/>
                                            </p:txEl>
                                          </p:spTgt>
                                        </p:tgtEl>
                                      </p:cBhvr>
                                      <p:to x="100000" y="100000"/>
                                    </p:animScale>
                                    <p:animScale>
                                      <p:cBhvr>
                                        <p:cTn id="127" dur="26">
                                          <p:stCondLst>
                                            <p:cond delay="1808"/>
                                          </p:stCondLst>
                                        </p:cTn>
                                        <p:tgtEl>
                                          <p:spTgt spid="10">
                                            <p:txEl>
                                              <p:pRg st="6" end="6"/>
                                            </p:txEl>
                                          </p:spTgt>
                                        </p:tgtEl>
                                      </p:cBhvr>
                                      <p:to x="100000" y="95000"/>
                                    </p:animScale>
                                    <p:animScale>
                                      <p:cBhvr>
                                        <p:cTn id="128" dur="166" decel="50000">
                                          <p:stCondLst>
                                            <p:cond delay="1834"/>
                                          </p:stCondLst>
                                        </p:cTn>
                                        <p:tgtEl>
                                          <p:spTgt spid="10">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7" end="7"/>
                                            </p:txEl>
                                          </p:spTgt>
                                        </p:tgtEl>
                                        <p:attrNameLst>
                                          <p:attrName>style.visibility</p:attrName>
                                        </p:attrNameLst>
                                      </p:cBhvr>
                                      <p:to>
                                        <p:strVal val="visible"/>
                                      </p:to>
                                    </p:set>
                                    <p:animEffect transition="in" filter="wipe(down)">
                                      <p:cBhvr>
                                        <p:cTn id="133" dur="580">
                                          <p:stCondLst>
                                            <p:cond delay="0"/>
                                          </p:stCondLst>
                                        </p:cTn>
                                        <p:tgtEl>
                                          <p:spTgt spid="10">
                                            <p:txEl>
                                              <p:pRg st="7" end="7"/>
                                            </p:txEl>
                                          </p:spTgt>
                                        </p:tgtEl>
                                      </p:cBhvr>
                                    </p:animEffect>
                                    <p:anim calcmode="lin" valueType="num">
                                      <p:cBhvr>
                                        <p:cTn id="134"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7" end="7"/>
                                            </p:txEl>
                                          </p:spTgt>
                                        </p:tgtEl>
                                      </p:cBhvr>
                                      <p:to x="100000" y="60000"/>
                                    </p:animScale>
                                    <p:animScale>
                                      <p:cBhvr>
                                        <p:cTn id="140" dur="166" decel="50000">
                                          <p:stCondLst>
                                            <p:cond delay="676"/>
                                          </p:stCondLst>
                                        </p:cTn>
                                        <p:tgtEl>
                                          <p:spTgt spid="10">
                                            <p:txEl>
                                              <p:pRg st="7" end="7"/>
                                            </p:txEl>
                                          </p:spTgt>
                                        </p:tgtEl>
                                      </p:cBhvr>
                                      <p:to x="100000" y="100000"/>
                                    </p:animScale>
                                    <p:animScale>
                                      <p:cBhvr>
                                        <p:cTn id="141" dur="26">
                                          <p:stCondLst>
                                            <p:cond delay="1312"/>
                                          </p:stCondLst>
                                        </p:cTn>
                                        <p:tgtEl>
                                          <p:spTgt spid="10">
                                            <p:txEl>
                                              <p:pRg st="7" end="7"/>
                                            </p:txEl>
                                          </p:spTgt>
                                        </p:tgtEl>
                                      </p:cBhvr>
                                      <p:to x="100000" y="80000"/>
                                    </p:animScale>
                                    <p:animScale>
                                      <p:cBhvr>
                                        <p:cTn id="142" dur="166" decel="50000">
                                          <p:stCondLst>
                                            <p:cond delay="1338"/>
                                          </p:stCondLst>
                                        </p:cTn>
                                        <p:tgtEl>
                                          <p:spTgt spid="10">
                                            <p:txEl>
                                              <p:pRg st="7" end="7"/>
                                            </p:txEl>
                                          </p:spTgt>
                                        </p:tgtEl>
                                      </p:cBhvr>
                                      <p:to x="100000" y="100000"/>
                                    </p:animScale>
                                    <p:animScale>
                                      <p:cBhvr>
                                        <p:cTn id="143" dur="26">
                                          <p:stCondLst>
                                            <p:cond delay="1642"/>
                                          </p:stCondLst>
                                        </p:cTn>
                                        <p:tgtEl>
                                          <p:spTgt spid="10">
                                            <p:txEl>
                                              <p:pRg st="7" end="7"/>
                                            </p:txEl>
                                          </p:spTgt>
                                        </p:tgtEl>
                                      </p:cBhvr>
                                      <p:to x="100000" y="90000"/>
                                    </p:animScale>
                                    <p:animScale>
                                      <p:cBhvr>
                                        <p:cTn id="144" dur="166" decel="50000">
                                          <p:stCondLst>
                                            <p:cond delay="1668"/>
                                          </p:stCondLst>
                                        </p:cTn>
                                        <p:tgtEl>
                                          <p:spTgt spid="10">
                                            <p:txEl>
                                              <p:pRg st="7" end="7"/>
                                            </p:txEl>
                                          </p:spTgt>
                                        </p:tgtEl>
                                      </p:cBhvr>
                                      <p:to x="100000" y="100000"/>
                                    </p:animScale>
                                    <p:animScale>
                                      <p:cBhvr>
                                        <p:cTn id="145" dur="26">
                                          <p:stCondLst>
                                            <p:cond delay="1808"/>
                                          </p:stCondLst>
                                        </p:cTn>
                                        <p:tgtEl>
                                          <p:spTgt spid="10">
                                            <p:txEl>
                                              <p:pRg st="7" end="7"/>
                                            </p:txEl>
                                          </p:spTgt>
                                        </p:tgtEl>
                                      </p:cBhvr>
                                      <p:to x="100000" y="95000"/>
                                    </p:animScale>
                                    <p:animScale>
                                      <p:cBhvr>
                                        <p:cTn id="146" dur="166" decel="50000">
                                          <p:stCondLst>
                                            <p:cond delay="1834"/>
                                          </p:stCondLst>
                                        </p:cTn>
                                        <p:tgtEl>
                                          <p:spTgt spid="10">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448644"/>
            <a:ext cx="10360501" cy="1223963"/>
          </a:xfrm>
        </p:spPr>
        <p:txBody>
          <a:bodyPr rtlCol="0"/>
          <a:lstStyle/>
          <a:p>
            <a:pPr rtl="0"/>
            <a:r>
              <a:rPr lang="fr-FR" dirty="0"/>
              <a:t>Différence entre </a:t>
            </a:r>
            <a:r>
              <a:rPr lang="fr-FR" dirty="0" err="1"/>
              <a:t>onedrive</a:t>
            </a:r>
            <a:r>
              <a:rPr lang="fr-FR" dirty="0"/>
              <a:t> et </a:t>
            </a:r>
            <a:r>
              <a:rPr lang="fr-FR" dirty="0" err="1"/>
              <a:t>sharepoint</a:t>
            </a:r>
            <a:endParaRPr lang="fr-FR" dirty="0"/>
          </a:p>
        </p:txBody>
      </p:sp>
      <p:sp>
        <p:nvSpPr>
          <p:cNvPr id="10" name="Espace réservé du contenu 9"/>
          <p:cNvSpPr>
            <a:spLocks noGrp="1"/>
          </p:cNvSpPr>
          <p:nvPr>
            <p:ph sz="half" idx="2"/>
          </p:nvPr>
        </p:nvSpPr>
        <p:spPr>
          <a:xfrm>
            <a:off x="549796" y="1772816"/>
            <a:ext cx="11521279" cy="4104456"/>
          </a:xfrm>
        </p:spPr>
        <p:txBody>
          <a:bodyPr rtlCol="0"/>
          <a:lstStyle/>
          <a:p>
            <a:pPr algn="just"/>
            <a:r>
              <a:rPr lang="fr-FR" sz="2400" b="1" dirty="0"/>
              <a:t>Stockage Personnel : </a:t>
            </a:r>
            <a:r>
              <a:rPr lang="fr-FR" sz="2400" dirty="0"/>
              <a:t>OneDrive est principalement axé sur le stockage personnel. Il permet aux utilisateurs de stocker leurs fichiers, documents et photos dans le cloud de manière personnelle.</a:t>
            </a:r>
          </a:p>
          <a:p>
            <a:pPr algn="just"/>
            <a:r>
              <a:rPr lang="fr-FR" sz="2400" b="1" dirty="0"/>
              <a:t>Partage de fichiers individuels : </a:t>
            </a:r>
            <a:r>
              <a:rPr lang="fr-FR" sz="2400" dirty="0"/>
              <a:t>OneDrive est idéal pour le partage de fichiers individuels avec des collègues, amis ou famille. Vous pouvez partager un lien vers un fichier spécifique ou partager l'accès à un dossier entier.</a:t>
            </a:r>
          </a:p>
          <a:p>
            <a:pPr algn="just"/>
            <a:r>
              <a:rPr lang="fr-FR" sz="2400" b="1" dirty="0"/>
              <a:t>Accès depuis n'importe où : </a:t>
            </a:r>
            <a:r>
              <a:rPr lang="fr-FR" sz="2400" dirty="0"/>
              <a:t>Les fichiers stockés dans OneDrive peuvent être accessibles depuis n'importe quel appareil connecté à Internet.</a:t>
            </a:r>
          </a:p>
        </p:txBody>
      </p:sp>
      <p:pic>
        <p:nvPicPr>
          <p:cNvPr id="2" name="Image 1">
            <a:extLst>
              <a:ext uri="{FF2B5EF4-FFF2-40B4-BE49-F238E27FC236}">
                <a16:creationId xmlns:a16="http://schemas.microsoft.com/office/drawing/2014/main" id="{3A53975A-453E-C750-7C6F-70D9997426F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9676337" y="0"/>
            <a:ext cx="2512488" cy="1536325"/>
          </a:xfrm>
          <a:prstGeom prst="rect">
            <a:avLst/>
          </a:prstGeom>
        </p:spPr>
      </p:pic>
    </p:spTree>
    <p:extLst>
      <p:ext uri="{BB962C8B-B14F-4D97-AF65-F5344CB8AC3E}">
        <p14:creationId xmlns:p14="http://schemas.microsoft.com/office/powerpoint/2010/main" val="30667531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Présentation Circuit à trois lignes (grand écran)</Template>
  <TotalTime>8118</TotalTime>
  <Words>1457</Words>
  <Application>Microsoft Office PowerPoint</Application>
  <PresentationFormat>Personnalisé</PresentationFormat>
  <Paragraphs>161</Paragraphs>
  <Slides>31</Slides>
  <Notes>31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31</vt:i4>
      </vt:variant>
    </vt:vector>
  </HeadingPairs>
  <TitlesOfParts>
    <vt:vector size="34" baseType="lpstr">
      <vt:lpstr>Arial</vt:lpstr>
      <vt:lpstr>Calibri</vt:lpstr>
      <vt:lpstr>Technologie 16:9</vt:lpstr>
      <vt:lpstr>Formation   Installation, configuration et sécurisation de SharePoint</vt:lpstr>
      <vt:lpstr>Résumé</vt:lpstr>
      <vt:lpstr>Qu’est-ce que SharePoint ?</vt:lpstr>
      <vt:lpstr>Késako SharePoint ?</vt:lpstr>
      <vt:lpstr>Historique de Sharepoint</vt:lpstr>
      <vt:lpstr>Dernières fonctionnalités des version récentes de Sharepoint</vt:lpstr>
      <vt:lpstr>Dernières fonctionnalités des version récentes de Sharepoint</vt:lpstr>
      <vt:lpstr>Dernières fonctionnalités des version récentes de Sharepoint</vt:lpstr>
      <vt:lpstr>Différence entre onedrive et sharepoint</vt:lpstr>
      <vt:lpstr>Différence entre onedrive et sharepoint</vt:lpstr>
      <vt:lpstr>Les usages et les bénéfices des sites SharePoint</vt:lpstr>
      <vt:lpstr>Présentation PowerPoint</vt:lpstr>
      <vt:lpstr>Présentation PowerPoint</vt:lpstr>
      <vt:lpstr>Présentation PowerPoint</vt:lpstr>
      <vt:lpstr>Installation de SharePoint</vt:lpstr>
      <vt:lpstr>Pratique Guidée</vt:lpstr>
      <vt:lpstr>Pratique Guidée</vt:lpstr>
      <vt:lpstr>Pratique Guidée</vt:lpstr>
      <vt:lpstr>Création d’un site d’équipe</vt:lpstr>
      <vt:lpstr>Késako un site d’équipe ?</vt:lpstr>
      <vt:lpstr>Pratique Guidée</vt:lpstr>
      <vt:lpstr>Création d’un site de communication</vt:lpstr>
      <vt:lpstr>Késako un site de communication ?</vt:lpstr>
      <vt:lpstr>Pratique Guidée</vt:lpstr>
      <vt:lpstr>Personnaliser un site</vt:lpstr>
      <vt:lpstr>Késako personnaliser un site</vt:lpstr>
      <vt:lpstr>Pratique Guidée</vt:lpstr>
      <vt:lpstr>Gérer la sécurité</vt:lpstr>
      <vt:lpstr>Bonnes pratiques</vt:lpstr>
      <vt:lpstr>Bonnes pratiques</vt:lpstr>
      <vt:lpstr>Avez-vous des questions ?  Avez-vous des demandes particulières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Installation et configuration d’un PC</dc:title>
  <dc:creator>ULMER Jordan</dc:creator>
  <cp:lastModifiedBy>Jordan Ulmer</cp:lastModifiedBy>
  <cp:revision>116</cp:revision>
  <dcterms:created xsi:type="dcterms:W3CDTF">2024-01-20T14:13:40Z</dcterms:created>
  <dcterms:modified xsi:type="dcterms:W3CDTF">2024-02-01T16:02:01Z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