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77" r:id="rId2"/>
    <p:sldId id="278" r:id="rId3"/>
    <p:sldId id="279" r:id="rId4"/>
    <p:sldId id="259" r:id="rId5"/>
    <p:sldId id="260" r:id="rId6"/>
    <p:sldId id="273" r:id="rId7"/>
    <p:sldId id="274" r:id="rId8"/>
    <p:sldId id="261" r:id="rId9"/>
    <p:sldId id="275" r:id="rId10"/>
    <p:sldId id="276" r:id="rId11"/>
    <p:sldId id="272" r:id="rId12"/>
    <p:sldId id="266" r:id="rId13"/>
  </p:sldIdLst>
  <p:sldSz cx="9144000" cy="5143500" type="screen16x9"/>
  <p:notesSz cx="6858000" cy="9144000"/>
  <p:embeddedFontLst>
    <p:embeddedFont>
      <p:font typeface="Average" panose="020B0604020202020204" charset="0"/>
      <p:regular r:id="rId15"/>
    </p:embeddedFont>
    <p:embeddedFont>
      <p:font typeface="Oswald" panose="00000500000000000000" pitchFamily="2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4112F3-7558-4F77-94C9-BA2A8EE64A6F}" v="67" dt="2024-11-07T10:36:04.363"/>
  </p1510:revLst>
</p1510:revInfo>
</file>

<file path=ppt/tableStyles.xml><?xml version="1.0" encoding="utf-8"?>
<a:tblStyleLst xmlns:a="http://schemas.openxmlformats.org/drawingml/2006/main" def="{E3106100-F6FE-485B-BC0C-0D50473505DA}">
  <a:tblStyle styleId="{E3106100-F6FE-485B-BC0C-0D50473505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020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L JOSEPH A" userId="22ebea67-d894-494b-86ad-8cce6c723355" providerId="ADAL" clId="{334112F3-7558-4F77-94C9-BA2A8EE64A6F}"/>
    <pc:docChg chg="custSel delSld modSld">
      <pc:chgData name="JOEL JOSEPH A" userId="22ebea67-d894-494b-86ad-8cce6c723355" providerId="ADAL" clId="{334112F3-7558-4F77-94C9-BA2A8EE64A6F}" dt="2024-11-07T10:39:44.269" v="169" actId="1076"/>
      <pc:docMkLst>
        <pc:docMk/>
      </pc:docMkLst>
      <pc:sldChg chg="addSp delSp modSp mod">
        <pc:chgData name="JOEL JOSEPH A" userId="22ebea67-d894-494b-86ad-8cce6c723355" providerId="ADAL" clId="{334112F3-7558-4F77-94C9-BA2A8EE64A6F}" dt="2024-11-07T10:39:44.269" v="169" actId="1076"/>
        <pc:sldMkLst>
          <pc:docMk/>
          <pc:sldMk cId="0" sldId="260"/>
        </pc:sldMkLst>
        <pc:spChg chg="mod">
          <ac:chgData name="JOEL JOSEPH A" userId="22ebea67-d894-494b-86ad-8cce6c723355" providerId="ADAL" clId="{334112F3-7558-4F77-94C9-BA2A8EE64A6F}" dt="2024-11-07T10:39:38.586" v="166" actId="1076"/>
          <ac:spMkLst>
            <pc:docMk/>
            <pc:sldMk cId="0" sldId="260"/>
            <ac:spMk id="2" creationId="{CBA6CAC2-746B-6FEE-E06F-249E3EED2D1C}"/>
          </ac:spMkLst>
        </pc:spChg>
        <pc:spChg chg="mod">
          <ac:chgData name="JOEL JOSEPH A" userId="22ebea67-d894-494b-86ad-8cce6c723355" providerId="ADAL" clId="{334112F3-7558-4F77-94C9-BA2A8EE64A6F}" dt="2024-11-07T10:39:44.269" v="169" actId="1076"/>
          <ac:spMkLst>
            <pc:docMk/>
            <pc:sldMk cId="0" sldId="260"/>
            <ac:spMk id="84" creationId="{00000000-0000-0000-0000-000000000000}"/>
          </ac:spMkLst>
        </pc:spChg>
        <pc:spChg chg="del mod">
          <ac:chgData name="JOEL JOSEPH A" userId="22ebea67-d894-494b-86ad-8cce6c723355" providerId="ADAL" clId="{334112F3-7558-4F77-94C9-BA2A8EE64A6F}" dt="2024-11-07T10:39:20.520" v="157" actId="478"/>
          <ac:spMkLst>
            <pc:docMk/>
            <pc:sldMk cId="0" sldId="260"/>
            <ac:spMk id="85" creationId="{00000000-0000-0000-0000-000000000000}"/>
          </ac:spMkLst>
        </pc:spChg>
        <pc:picChg chg="add mod">
          <ac:chgData name="JOEL JOSEPH A" userId="22ebea67-d894-494b-86ad-8cce6c723355" providerId="ADAL" clId="{334112F3-7558-4F77-94C9-BA2A8EE64A6F}" dt="2024-11-07T10:39:41.196" v="168" actId="1076"/>
          <ac:picMkLst>
            <pc:docMk/>
            <pc:sldMk cId="0" sldId="260"/>
            <ac:picMk id="7" creationId="{B9515214-FA85-B20C-F2DC-6D3819C78E68}"/>
          </ac:picMkLst>
        </pc:picChg>
      </pc:sldChg>
      <pc:sldChg chg="modSp mod">
        <pc:chgData name="JOEL JOSEPH A" userId="22ebea67-d894-494b-86ad-8cce6c723355" providerId="ADAL" clId="{334112F3-7558-4F77-94C9-BA2A8EE64A6F}" dt="2024-11-07T10:36:04.363" v="141"/>
        <pc:sldMkLst>
          <pc:docMk/>
          <pc:sldMk cId="0" sldId="261"/>
        </pc:sldMkLst>
        <pc:spChg chg="mod">
          <ac:chgData name="JOEL JOSEPH A" userId="22ebea67-d894-494b-86ad-8cce6c723355" providerId="ADAL" clId="{334112F3-7558-4F77-94C9-BA2A8EE64A6F}" dt="2024-11-07T10:09:14.208" v="7" actId="1076"/>
          <ac:spMkLst>
            <pc:docMk/>
            <pc:sldMk cId="0" sldId="261"/>
            <ac:spMk id="6" creationId="{EE5E3046-9526-AE26-ABF7-5879EEE931E8}"/>
          </ac:spMkLst>
        </pc:spChg>
        <pc:graphicFrameChg chg="mod modGraphic">
          <ac:chgData name="JOEL JOSEPH A" userId="22ebea67-d894-494b-86ad-8cce6c723355" providerId="ADAL" clId="{334112F3-7558-4F77-94C9-BA2A8EE64A6F}" dt="2024-11-07T10:36:04.363" v="141"/>
          <ac:graphicFrameMkLst>
            <pc:docMk/>
            <pc:sldMk cId="0" sldId="261"/>
            <ac:graphicFrameMk id="8" creationId="{C1A5FD4F-0BBD-E5AB-BE98-1D82CA4E4FD5}"/>
          </ac:graphicFrameMkLst>
        </pc:graphicFrameChg>
      </pc:sldChg>
      <pc:sldChg chg="del">
        <pc:chgData name="JOEL JOSEPH A" userId="22ebea67-d894-494b-86ad-8cce6c723355" providerId="ADAL" clId="{334112F3-7558-4F77-94C9-BA2A8EE64A6F}" dt="2024-11-07T10:11:28.927" v="9" actId="2696"/>
        <pc:sldMkLst>
          <pc:docMk/>
          <pc:sldMk cId="0" sldId="262"/>
        </pc:sldMkLst>
      </pc:sldChg>
      <pc:sldChg chg="del">
        <pc:chgData name="JOEL JOSEPH A" userId="22ebea67-d894-494b-86ad-8cce6c723355" providerId="ADAL" clId="{334112F3-7558-4F77-94C9-BA2A8EE64A6F}" dt="2024-11-07T10:08:02.293" v="0" actId="47"/>
        <pc:sldMkLst>
          <pc:docMk/>
          <pc:sldMk cId="1088571185" sldId="267"/>
        </pc:sldMkLst>
      </pc:sldChg>
      <pc:sldChg chg="del">
        <pc:chgData name="JOEL JOSEPH A" userId="22ebea67-d894-494b-86ad-8cce6c723355" providerId="ADAL" clId="{334112F3-7558-4F77-94C9-BA2A8EE64A6F}" dt="2024-11-07T10:08:02.293" v="0" actId="47"/>
        <pc:sldMkLst>
          <pc:docMk/>
          <pc:sldMk cId="3449850046" sldId="268"/>
        </pc:sldMkLst>
      </pc:sldChg>
      <pc:sldChg chg="del">
        <pc:chgData name="JOEL JOSEPH A" userId="22ebea67-d894-494b-86ad-8cce6c723355" providerId="ADAL" clId="{334112F3-7558-4F77-94C9-BA2A8EE64A6F}" dt="2024-11-07T10:08:02.293" v="0" actId="47"/>
        <pc:sldMkLst>
          <pc:docMk/>
          <pc:sldMk cId="2822046436" sldId="269"/>
        </pc:sldMkLst>
      </pc:sldChg>
      <pc:sldChg chg="modSp mod modAnim">
        <pc:chgData name="JOEL JOSEPH A" userId="22ebea67-d894-494b-86ad-8cce6c723355" providerId="ADAL" clId="{334112F3-7558-4F77-94C9-BA2A8EE64A6F}" dt="2024-11-07T10:32:02.832" v="79" actId="20577"/>
        <pc:sldMkLst>
          <pc:docMk/>
          <pc:sldMk cId="1815702707" sldId="272"/>
        </pc:sldMkLst>
        <pc:spChg chg="mod">
          <ac:chgData name="JOEL JOSEPH A" userId="22ebea67-d894-494b-86ad-8cce6c723355" providerId="ADAL" clId="{334112F3-7558-4F77-94C9-BA2A8EE64A6F}" dt="2024-11-07T10:30:59.164" v="48" actId="1076"/>
          <ac:spMkLst>
            <pc:docMk/>
            <pc:sldMk cId="1815702707" sldId="272"/>
            <ac:spMk id="78" creationId="{00000000-0000-0000-0000-000000000000}"/>
          </ac:spMkLst>
        </pc:spChg>
        <pc:spChg chg="mod">
          <ac:chgData name="JOEL JOSEPH A" userId="22ebea67-d894-494b-86ad-8cce6c723355" providerId="ADAL" clId="{334112F3-7558-4F77-94C9-BA2A8EE64A6F}" dt="2024-11-07T10:32:02.832" v="79" actId="20577"/>
          <ac:spMkLst>
            <pc:docMk/>
            <pc:sldMk cId="1815702707" sldId="272"/>
            <ac:spMk id="79" creationId="{00000000-0000-0000-0000-000000000000}"/>
          </ac:spMkLst>
        </pc:spChg>
      </pc:sldChg>
      <pc:sldChg chg="modSp mod">
        <pc:chgData name="JOEL JOSEPH A" userId="22ebea67-d894-494b-86ad-8cce6c723355" providerId="ADAL" clId="{334112F3-7558-4F77-94C9-BA2A8EE64A6F}" dt="2024-11-07T10:09:39.815" v="8" actId="1038"/>
        <pc:sldMkLst>
          <pc:docMk/>
          <pc:sldMk cId="3733259240" sldId="277"/>
        </pc:sldMkLst>
        <pc:spChg chg="mod">
          <ac:chgData name="JOEL JOSEPH A" userId="22ebea67-d894-494b-86ad-8cce6c723355" providerId="ADAL" clId="{334112F3-7558-4F77-94C9-BA2A8EE64A6F}" dt="2024-11-07T10:09:39.815" v="8" actId="1038"/>
          <ac:spMkLst>
            <pc:docMk/>
            <pc:sldMk cId="3733259240" sldId="277"/>
            <ac:spMk id="8" creationId="{27ABACE2-6A28-4259-FC88-5C5055E37556}"/>
          </ac:spMkLst>
        </pc:spChg>
      </pc:sldChg>
      <pc:sldChg chg="modSp mod">
        <pc:chgData name="JOEL JOSEPH A" userId="22ebea67-d894-494b-86ad-8cce6c723355" providerId="ADAL" clId="{334112F3-7558-4F77-94C9-BA2A8EE64A6F}" dt="2024-11-07T10:37:26.051" v="145" actId="20577"/>
        <pc:sldMkLst>
          <pc:docMk/>
          <pc:sldMk cId="1569861852" sldId="278"/>
        </pc:sldMkLst>
        <pc:spChg chg="mod">
          <ac:chgData name="JOEL JOSEPH A" userId="22ebea67-d894-494b-86ad-8cce6c723355" providerId="ADAL" clId="{334112F3-7558-4F77-94C9-BA2A8EE64A6F}" dt="2024-11-07T10:37:26.051" v="145" actId="20577"/>
          <ac:spMkLst>
            <pc:docMk/>
            <pc:sldMk cId="1569861852" sldId="278"/>
            <ac:spMk id="5" creationId="{40C1EA08-E92C-CDDC-5B2B-437DCBB2631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F223AF1D-BC60-3B8A-9CD3-47D0F6B9C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afcbd8a5f_0_116:notes">
            <a:extLst>
              <a:ext uri="{FF2B5EF4-FFF2-40B4-BE49-F238E27FC236}">
                <a16:creationId xmlns:a16="http://schemas.microsoft.com/office/drawing/2014/main" id="{BC61A1BD-69E4-E98A-1797-6897951E3A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afcbd8a5f_0_116:notes">
            <a:extLst>
              <a:ext uri="{FF2B5EF4-FFF2-40B4-BE49-F238E27FC236}">
                <a16:creationId xmlns:a16="http://schemas.microsoft.com/office/drawing/2014/main" id="{98B1EE17-036E-B077-140E-DEC718FFF7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1430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EDB3C86F-A54A-7A4C-91DE-C97AA73CA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fafcbd8a5f_0_141:notes">
            <a:extLst>
              <a:ext uri="{FF2B5EF4-FFF2-40B4-BE49-F238E27FC236}">
                <a16:creationId xmlns:a16="http://schemas.microsoft.com/office/drawing/2014/main" id="{2CBCD7F2-B6F2-8C26-5A70-F90693181A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fafcbd8a5f_0_141:notes">
            <a:extLst>
              <a:ext uri="{FF2B5EF4-FFF2-40B4-BE49-F238E27FC236}">
                <a16:creationId xmlns:a16="http://schemas.microsoft.com/office/drawing/2014/main" id="{F1275C51-28EA-1562-69E2-266352E9EC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4740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afcbd8a5f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afcbd8a5f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8304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fb01431549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fb01431549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1AE5EAAF-018F-41D9-5846-99DAA44ED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afcbd8a5f_0_116:notes">
            <a:extLst>
              <a:ext uri="{FF2B5EF4-FFF2-40B4-BE49-F238E27FC236}">
                <a16:creationId xmlns:a16="http://schemas.microsoft.com/office/drawing/2014/main" id="{9AE55E60-E1A2-85CC-F6B4-8C59F96172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afcbd8a5f_0_116:notes">
            <a:extLst>
              <a:ext uri="{FF2B5EF4-FFF2-40B4-BE49-F238E27FC236}">
                <a16:creationId xmlns:a16="http://schemas.microsoft.com/office/drawing/2014/main" id="{330E333A-9592-2FD8-33CC-30A739A9E4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896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663295FE-85A2-E1CD-1709-C3DE56D71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afcbd8a5f_0_116:notes">
            <a:extLst>
              <a:ext uri="{FF2B5EF4-FFF2-40B4-BE49-F238E27FC236}">
                <a16:creationId xmlns:a16="http://schemas.microsoft.com/office/drawing/2014/main" id="{FA783706-E0BC-73AB-2144-1AB6142D2A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afcbd8a5f_0_116:notes">
            <a:extLst>
              <a:ext uri="{FF2B5EF4-FFF2-40B4-BE49-F238E27FC236}">
                <a16:creationId xmlns:a16="http://schemas.microsoft.com/office/drawing/2014/main" id="{DA6C701E-8119-14E3-5CDB-539E458BF6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5450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afcbd8a5f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afcbd8a5f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fafcbd8a5f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fafcbd8a5f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B26B3FB5-DBBC-0441-6CA0-4DD302A0B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fafcbd8a5f_0_141:notes">
            <a:extLst>
              <a:ext uri="{FF2B5EF4-FFF2-40B4-BE49-F238E27FC236}">
                <a16:creationId xmlns:a16="http://schemas.microsoft.com/office/drawing/2014/main" id="{CA09B8F6-2B01-88DA-908D-94E3DAD2BA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fafcbd8a5f_0_141:notes">
            <a:extLst>
              <a:ext uri="{FF2B5EF4-FFF2-40B4-BE49-F238E27FC236}">
                <a16:creationId xmlns:a16="http://schemas.microsoft.com/office/drawing/2014/main" id="{C01FD89D-09DC-9A3B-054E-6EAA3FA659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1488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A484D34B-CE6F-A969-5A9A-96DC3837E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fafcbd8a5f_0_141:notes">
            <a:extLst>
              <a:ext uri="{FF2B5EF4-FFF2-40B4-BE49-F238E27FC236}">
                <a16:creationId xmlns:a16="http://schemas.microsoft.com/office/drawing/2014/main" id="{760ED10F-F615-597B-7A02-AFE46C0432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fafcbd8a5f_0_141:notes">
            <a:extLst>
              <a:ext uri="{FF2B5EF4-FFF2-40B4-BE49-F238E27FC236}">
                <a16:creationId xmlns:a16="http://schemas.microsoft.com/office/drawing/2014/main" id="{62BA7D9C-93DC-5CB4-FEB4-C4CD6059F6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38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fafcbd8a5f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fafcbd8a5f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4C6ED67C-56B2-1B8E-5583-77B30F4948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fafcbd8a5f_0_141:notes">
            <a:extLst>
              <a:ext uri="{FF2B5EF4-FFF2-40B4-BE49-F238E27FC236}">
                <a16:creationId xmlns:a16="http://schemas.microsoft.com/office/drawing/2014/main" id="{C5B2EB2D-5C16-1CA5-CC33-A793BFA61F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fafcbd8a5f_0_141:notes">
            <a:extLst>
              <a:ext uri="{FF2B5EF4-FFF2-40B4-BE49-F238E27FC236}">
                <a16:creationId xmlns:a16="http://schemas.microsoft.com/office/drawing/2014/main" id="{1AE3A327-190D-53A7-5C51-5DE883C6E3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2759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076D2"/>
            </a:gs>
            <a:gs pos="100000">
              <a:srgbClr val="093053"/>
            </a:gs>
          </a:gsLst>
          <a:lin ang="5400012" scaled="0"/>
        </a:gradFill>
        <a:effectLst/>
      </p:bgPr>
    </p:bg>
    <p:spTree>
      <p:nvGrpSpPr>
        <p:cNvPr id="1" name="Shape 77">
          <a:extLst>
            <a:ext uri="{FF2B5EF4-FFF2-40B4-BE49-F238E27FC236}">
              <a16:creationId xmlns:a16="http://schemas.microsoft.com/office/drawing/2014/main" id="{F1A05476-2BAD-5455-A238-64A080E64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9;p13">
            <a:extLst>
              <a:ext uri="{FF2B5EF4-FFF2-40B4-BE49-F238E27FC236}">
                <a16:creationId xmlns:a16="http://schemas.microsoft.com/office/drawing/2014/main" id="{C5FBFE3F-0CF9-A421-A5CE-595BC2345FBC}"/>
              </a:ext>
            </a:extLst>
          </p:cNvPr>
          <p:cNvSpPr txBox="1">
            <a:spLocks/>
          </p:cNvSpPr>
          <p:nvPr/>
        </p:nvSpPr>
        <p:spPr>
          <a:xfrm>
            <a:off x="611983" y="-291554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-US" sz="3500" dirty="0"/>
              <a:t>ME 609</a:t>
            </a:r>
          </a:p>
          <a:p>
            <a:pPr algn="ctr"/>
            <a:r>
              <a:rPr lang="en-US" sz="3500" dirty="0"/>
              <a:t>Optimization Methods in Engineering</a:t>
            </a:r>
          </a:p>
        </p:txBody>
      </p:sp>
      <p:sp>
        <p:nvSpPr>
          <p:cNvPr id="8" name="Google Shape;60;p13">
            <a:extLst>
              <a:ext uri="{FF2B5EF4-FFF2-40B4-BE49-F238E27FC236}">
                <a16:creationId xmlns:a16="http://schemas.microsoft.com/office/drawing/2014/main" id="{27ABACE2-6A28-4259-FC88-5C5055E37556}"/>
              </a:ext>
            </a:extLst>
          </p:cNvPr>
          <p:cNvSpPr txBox="1">
            <a:spLocks/>
          </p:cNvSpPr>
          <p:nvPr/>
        </p:nvSpPr>
        <p:spPr>
          <a:xfrm>
            <a:off x="220133" y="1730100"/>
            <a:ext cx="8201817" cy="1421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 algn="ctr">
              <a:buFont typeface="Average"/>
              <a:buNone/>
            </a:pPr>
            <a:r>
              <a:rPr lang="en" sz="3900" dirty="0"/>
              <a:t>Programming Project - Phase 3</a:t>
            </a:r>
          </a:p>
          <a:p>
            <a:pPr marL="0" indent="0" algn="ctr">
              <a:buFont typeface="Average"/>
              <a:buNone/>
            </a:pPr>
            <a:endParaRPr lang="en" dirty="0"/>
          </a:p>
          <a:p>
            <a:pPr marL="0" indent="0" algn="ctr">
              <a:buFont typeface="Average"/>
              <a:buNone/>
            </a:pPr>
            <a:r>
              <a:rPr lang="en" sz="2900" dirty="0"/>
              <a:t>Optimization of Multivariable Constraint Problems</a:t>
            </a:r>
          </a:p>
          <a:p>
            <a:pPr marL="0" indent="0" algn="ctr">
              <a:buFont typeface="Average"/>
              <a:buNone/>
            </a:pPr>
            <a:r>
              <a:rPr lang="en" sz="2900" dirty="0"/>
              <a:t> using Bracket Operator Penalty Method</a:t>
            </a:r>
          </a:p>
        </p:txBody>
      </p:sp>
      <p:sp>
        <p:nvSpPr>
          <p:cNvPr id="9" name="Google Shape;61;p13">
            <a:extLst>
              <a:ext uri="{FF2B5EF4-FFF2-40B4-BE49-F238E27FC236}">
                <a16:creationId xmlns:a16="http://schemas.microsoft.com/office/drawing/2014/main" id="{4B6850AF-AF51-8B1B-3262-2E0F8B7D613F}"/>
              </a:ext>
            </a:extLst>
          </p:cNvPr>
          <p:cNvSpPr txBox="1"/>
          <p:nvPr/>
        </p:nvSpPr>
        <p:spPr>
          <a:xfrm>
            <a:off x="5105400" y="3735001"/>
            <a:ext cx="3979333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                    Done by</a:t>
            </a:r>
            <a:endParaRPr sz="2000" dirty="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Akshath Krishna R (210103012)</a:t>
            </a:r>
            <a:endParaRPr sz="2000" dirty="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Joel Joseph A(210103060)</a:t>
            </a:r>
            <a:endParaRPr sz="2000" dirty="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  <p:extLst>
      <p:ext uri="{BB962C8B-B14F-4D97-AF65-F5344CB8AC3E}">
        <p14:creationId xmlns:p14="http://schemas.microsoft.com/office/powerpoint/2010/main" val="3733259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076D2"/>
            </a:gs>
            <a:gs pos="100000">
              <a:srgbClr val="093053"/>
            </a:gs>
          </a:gsLst>
          <a:lin ang="5400012" scaled="0"/>
        </a:gradFill>
        <a:effectLst/>
      </p:bgPr>
    </p:bg>
    <p:spTree>
      <p:nvGrpSpPr>
        <p:cNvPr id="1" name="Shape 83">
          <a:extLst>
            <a:ext uri="{FF2B5EF4-FFF2-40B4-BE49-F238E27FC236}">
              <a16:creationId xmlns:a16="http://schemas.microsoft.com/office/drawing/2014/main" id="{20D595AB-5AE5-BB1C-ADEB-0BAE2B7A2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B7FDDF-14F8-775A-1658-ACCA5EB2B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0"/>
            <a:ext cx="8572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10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076D2"/>
            </a:gs>
            <a:gs pos="100000">
              <a:srgbClr val="093053"/>
            </a:gs>
          </a:gsLst>
          <a:lin ang="5400012" scaled="0"/>
        </a:gra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243967" y="22489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lvl="0">
              <a:buClr>
                <a:schemeClr val="tx1"/>
              </a:buClr>
            </a:pPr>
            <a:r>
              <a:rPr lang="en-US" sz="2400" dirty="0">
                <a:solidFill>
                  <a:schemeClr val="tx1"/>
                </a:solidFill>
              </a:rPr>
              <a:t>As the value of c increases, the number of function call decreases and vice-versa.</a:t>
            </a:r>
          </a:p>
          <a:p>
            <a:pPr>
              <a:buClr>
                <a:schemeClr val="tx1"/>
              </a:buClr>
            </a:pPr>
            <a:r>
              <a:rPr lang="en-US" sz="2400" dirty="0">
                <a:solidFill>
                  <a:schemeClr val="tx1"/>
                </a:solidFill>
              </a:rPr>
              <a:t>A higher </a:t>
            </a:r>
            <a:r>
              <a:rPr lang="en-US" sz="2400" b="1" dirty="0">
                <a:solidFill>
                  <a:schemeClr val="tx1"/>
                </a:solidFill>
              </a:rPr>
              <a:t>r</a:t>
            </a:r>
            <a:r>
              <a:rPr lang="en-US" sz="2400" dirty="0">
                <a:solidFill>
                  <a:schemeClr val="tx1"/>
                </a:solidFill>
              </a:rPr>
              <a:t> accelerates the convergence but may lead to less accurate solutions and a lower </a:t>
            </a:r>
            <a:r>
              <a:rPr lang="en-US" sz="2400" b="1" dirty="0">
                <a:solidFill>
                  <a:schemeClr val="tx1"/>
                </a:solidFill>
              </a:rPr>
              <a:t>r</a:t>
            </a:r>
            <a:r>
              <a:rPr lang="en-US" sz="2400" dirty="0">
                <a:solidFill>
                  <a:schemeClr val="tx1"/>
                </a:solidFill>
              </a:rPr>
              <a:t> results in slower convergence, but it often improves the accuracy of the final solution by balancing the objective and penalty terms more effectively.</a:t>
            </a:r>
          </a:p>
          <a:p>
            <a:pPr>
              <a:buClr>
                <a:schemeClr val="tx1"/>
              </a:buClr>
            </a:pPr>
            <a:r>
              <a:rPr lang="en-US" sz="2400" dirty="0">
                <a:solidFill>
                  <a:schemeClr val="tx1"/>
                </a:solidFill>
              </a:rPr>
              <a:t>Starting points closer to the true optimum result in faster convergence and fewer evaluations.</a:t>
            </a:r>
          </a:p>
          <a:p>
            <a:pPr>
              <a:buClr>
                <a:schemeClr val="tx1"/>
              </a:buClr>
            </a:pPr>
            <a:r>
              <a:rPr lang="en-US" sz="2400" dirty="0">
                <a:solidFill>
                  <a:schemeClr val="tx1"/>
                </a:solidFill>
              </a:rPr>
              <a:t>A smaller </a:t>
            </a:r>
            <a:r>
              <a:rPr lang="en-US" sz="2400" b="1" dirty="0">
                <a:solidFill>
                  <a:schemeClr val="tx1"/>
                </a:solidFill>
              </a:rPr>
              <a:t>ε</a:t>
            </a:r>
            <a:r>
              <a:rPr lang="en-US" sz="2400" dirty="0">
                <a:solidFill>
                  <a:schemeClr val="tx1"/>
                </a:solidFill>
              </a:rPr>
              <a:t> improves the precision of the solution but increases the number of iterations and a larger </a:t>
            </a:r>
            <a:r>
              <a:rPr lang="en-US" sz="2400" b="1" dirty="0">
                <a:solidFill>
                  <a:schemeClr val="tx1"/>
                </a:solidFill>
              </a:rPr>
              <a:t>ε</a:t>
            </a:r>
            <a:r>
              <a:rPr lang="en-US" sz="2400" dirty="0">
                <a:solidFill>
                  <a:schemeClr val="tx1"/>
                </a:solidFill>
              </a:rPr>
              <a:t> leads to faster convergence but may result in suboptimal solutions.</a:t>
            </a:r>
          </a:p>
          <a:p>
            <a:pPr>
              <a:buClr>
                <a:schemeClr val="tx1"/>
              </a:buClr>
            </a:pPr>
            <a:endParaRPr lang="en-US" sz="2400" dirty="0">
              <a:solidFill>
                <a:schemeClr val="tx1"/>
              </a:solidFill>
            </a:endParaRPr>
          </a:p>
          <a:p>
            <a:pPr marL="457200" lvl="0" indent="0" algn="ctr" rtl="0"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  <a:buNone/>
            </a:pP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70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076D2"/>
            </a:gs>
            <a:gs pos="100000">
              <a:srgbClr val="093053"/>
            </a:gs>
          </a:gsLst>
          <a:lin ang="5400012" scaled="0"/>
        </a:gra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076D2"/>
            </a:gs>
            <a:gs pos="100000">
              <a:srgbClr val="093053"/>
            </a:gs>
          </a:gsLst>
          <a:lin ang="5400012" scaled="0"/>
        </a:gradFill>
        <a:effectLst/>
      </p:bgPr>
    </p:bg>
    <p:spTree>
      <p:nvGrpSpPr>
        <p:cNvPr id="1" name="Shape 77">
          <a:extLst>
            <a:ext uri="{FF2B5EF4-FFF2-40B4-BE49-F238E27FC236}">
              <a16:creationId xmlns:a16="http://schemas.microsoft.com/office/drawing/2014/main" id="{4CB0B75D-9809-116D-77FE-1B3C5B669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9;p13">
            <a:extLst>
              <a:ext uri="{FF2B5EF4-FFF2-40B4-BE49-F238E27FC236}">
                <a16:creationId xmlns:a16="http://schemas.microsoft.com/office/drawing/2014/main" id="{E9D9EC74-F158-152C-1B9B-D1FEDFB58E8D}"/>
              </a:ext>
            </a:extLst>
          </p:cNvPr>
          <p:cNvSpPr txBox="1">
            <a:spLocks/>
          </p:cNvSpPr>
          <p:nvPr/>
        </p:nvSpPr>
        <p:spPr>
          <a:xfrm>
            <a:off x="-609600" y="9072"/>
            <a:ext cx="4459549" cy="68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-US" sz="2700" dirty="0"/>
              <a:t>Description of Method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878F14-D188-DD50-E2B5-BD0F46F94A77}"/>
              </a:ext>
            </a:extLst>
          </p:cNvPr>
          <p:cNvSpPr txBox="1"/>
          <p:nvPr/>
        </p:nvSpPr>
        <p:spPr>
          <a:xfrm>
            <a:off x="422277" y="694085"/>
            <a:ext cx="77491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Goal: Minimize objective functions under constraints.</a:t>
            </a:r>
          </a:p>
          <a:p>
            <a:pPr>
              <a:buClr>
                <a:schemeClr val="tx1"/>
              </a:buClr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Used: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C1EA08-E92C-CDDC-5B2B-437DCBB26318}"/>
              </a:ext>
            </a:extLst>
          </p:cNvPr>
          <p:cNvSpPr txBox="1"/>
          <p:nvPr/>
        </p:nvSpPr>
        <p:spPr>
          <a:xfrm>
            <a:off x="422277" y="1401971"/>
            <a:ext cx="662199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8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6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Penalty Function Method:</a:t>
            </a:r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Converts constrained optimization problems to unconstrained by adding penalty terms. Penalty multiplier 𝑟 increases in each iteration, enforcing constraint satisfaction.</a:t>
            </a:r>
          </a:p>
          <a:p>
            <a:pPr marL="342900" lvl="7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6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Powell's Direction Method: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Finds minimum along sequential directions, updating directions after each step for efficient multi-dimensional convergence.</a:t>
            </a:r>
          </a:p>
          <a:p>
            <a:pPr marL="342900" lvl="7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6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Bounding Phase and Golden Section Search: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Bounding phase defines an interval for linear search. Golden Section Search refines solution by narrowing the interval until convergence.</a:t>
            </a:r>
          </a:p>
          <a:p>
            <a:pPr marL="342900" lvl="7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6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Bracket Operator Method:</a:t>
            </a:r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Manages the outer loop, progressively increasing 𝑟 for stricter constraint enforcement. Iterates until the difference in penalty values meets a tolerance criterion.</a:t>
            </a: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861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076D2"/>
            </a:gs>
            <a:gs pos="100000">
              <a:srgbClr val="093053"/>
            </a:gs>
          </a:gsLst>
          <a:lin ang="5400012" scaled="0"/>
        </a:gradFill>
        <a:effectLst/>
      </p:bgPr>
    </p:bg>
    <p:spTree>
      <p:nvGrpSpPr>
        <p:cNvPr id="1" name="Shape 77">
          <a:extLst>
            <a:ext uri="{FF2B5EF4-FFF2-40B4-BE49-F238E27FC236}">
              <a16:creationId xmlns:a16="http://schemas.microsoft.com/office/drawing/2014/main" id="{EFC33EEF-8B3F-8BFB-4B2F-8615B9E99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0B8919-DFE2-6CC5-5DD1-8F0CC224FE52}"/>
              </a:ext>
            </a:extLst>
          </p:cNvPr>
          <p:cNvSpPr/>
          <p:nvPr/>
        </p:nvSpPr>
        <p:spPr>
          <a:xfrm>
            <a:off x="694267" y="812799"/>
            <a:ext cx="3505200" cy="626533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Input: Problem number (index) and Random seed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27EC41-E769-E4B7-D501-0DC26256FA84}"/>
              </a:ext>
            </a:extLst>
          </p:cNvPr>
          <p:cNvSpPr/>
          <p:nvPr/>
        </p:nvSpPr>
        <p:spPr>
          <a:xfrm>
            <a:off x="4842932" y="812800"/>
            <a:ext cx="3505200" cy="626532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Define bounds based on problem number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41DA57-6187-E6AE-5397-89CC7C1625CC}"/>
              </a:ext>
            </a:extLst>
          </p:cNvPr>
          <p:cNvSpPr/>
          <p:nvPr/>
        </p:nvSpPr>
        <p:spPr>
          <a:xfrm>
            <a:off x="4837967" y="2035626"/>
            <a:ext cx="3569431" cy="662058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Generate random initial points within bounds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35150E-BDDD-11DB-C8C6-B8D142CE4F9E}"/>
              </a:ext>
            </a:extLst>
          </p:cNvPr>
          <p:cNvSpPr/>
          <p:nvPr/>
        </p:nvSpPr>
        <p:spPr>
          <a:xfrm>
            <a:off x="643465" y="2012951"/>
            <a:ext cx="3505200" cy="626532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Run the Bracket Operator Method with Powell's Direction Method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E3B4E5-8CBA-F5A7-422D-3419EBD46AD3}"/>
              </a:ext>
            </a:extLst>
          </p:cNvPr>
          <p:cNvSpPr/>
          <p:nvPr/>
        </p:nvSpPr>
        <p:spPr>
          <a:xfrm>
            <a:off x="694265" y="3164945"/>
            <a:ext cx="3505199" cy="626532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Run linear search and update directions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64FB96-1113-C5AD-581F-3F80AA3F7BF8}"/>
              </a:ext>
            </a:extLst>
          </p:cNvPr>
          <p:cNvSpPr/>
          <p:nvPr/>
        </p:nvSpPr>
        <p:spPr>
          <a:xfrm>
            <a:off x="4837965" y="3194045"/>
            <a:ext cx="3569433" cy="626531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Calculate penalty and objective function values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4DB950-F5BB-37DC-F817-FACF13CF2995}"/>
              </a:ext>
            </a:extLst>
          </p:cNvPr>
          <p:cNvSpPr/>
          <p:nvPr/>
        </p:nvSpPr>
        <p:spPr>
          <a:xfrm>
            <a:off x="4842931" y="4316939"/>
            <a:ext cx="3505200" cy="626531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if optimal point is reached or max iterations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E30EA7-337A-72F3-C0FC-0733B37F82BF}"/>
              </a:ext>
            </a:extLst>
          </p:cNvPr>
          <p:cNvSpPr/>
          <p:nvPr/>
        </p:nvSpPr>
        <p:spPr>
          <a:xfrm>
            <a:off x="702776" y="4316939"/>
            <a:ext cx="3395089" cy="626532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Output optimized point and objective function value</a:t>
            </a:r>
          </a:p>
        </p:txBody>
      </p:sp>
      <p:sp>
        <p:nvSpPr>
          <p:cNvPr id="14" name="Google Shape;59;p13">
            <a:extLst>
              <a:ext uri="{FF2B5EF4-FFF2-40B4-BE49-F238E27FC236}">
                <a16:creationId xmlns:a16="http://schemas.microsoft.com/office/drawing/2014/main" id="{39788A47-9E17-2268-319B-E11A369E45ED}"/>
              </a:ext>
            </a:extLst>
          </p:cNvPr>
          <p:cNvSpPr txBox="1">
            <a:spLocks/>
          </p:cNvSpPr>
          <p:nvPr/>
        </p:nvSpPr>
        <p:spPr>
          <a:xfrm>
            <a:off x="-609600" y="9072"/>
            <a:ext cx="4459549" cy="68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-US" sz="2700" dirty="0"/>
              <a:t>Flowchart of Algorithm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68F9313-C76C-150A-1058-F497095F9DB5}"/>
              </a:ext>
            </a:extLst>
          </p:cNvPr>
          <p:cNvSpPr/>
          <p:nvPr/>
        </p:nvSpPr>
        <p:spPr>
          <a:xfrm>
            <a:off x="4277529" y="1037165"/>
            <a:ext cx="487341" cy="177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D77AD3B-9C3E-913D-2478-E07A37505ACE}"/>
              </a:ext>
            </a:extLst>
          </p:cNvPr>
          <p:cNvSpPr/>
          <p:nvPr/>
        </p:nvSpPr>
        <p:spPr>
          <a:xfrm rot="10800000">
            <a:off x="4277529" y="2237317"/>
            <a:ext cx="487341" cy="177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E40C05A-8194-9EFB-F32C-EC23E7CDC0BC}"/>
              </a:ext>
            </a:extLst>
          </p:cNvPr>
          <p:cNvSpPr/>
          <p:nvPr/>
        </p:nvSpPr>
        <p:spPr>
          <a:xfrm rot="10800000">
            <a:off x="4226727" y="4630204"/>
            <a:ext cx="487341" cy="177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857EFFF-5027-6E8C-5D68-1A8122A3CD03}"/>
              </a:ext>
            </a:extLst>
          </p:cNvPr>
          <p:cNvSpPr/>
          <p:nvPr/>
        </p:nvSpPr>
        <p:spPr>
          <a:xfrm>
            <a:off x="4291976" y="3480856"/>
            <a:ext cx="487341" cy="177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5756919-5F15-0114-6032-00ADB3CF2DF8}"/>
              </a:ext>
            </a:extLst>
          </p:cNvPr>
          <p:cNvSpPr/>
          <p:nvPr/>
        </p:nvSpPr>
        <p:spPr>
          <a:xfrm rot="5400000">
            <a:off x="6424465" y="1566107"/>
            <a:ext cx="396430" cy="2963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873EF20-19FD-FD87-349E-1E0CD715EF94}"/>
              </a:ext>
            </a:extLst>
          </p:cNvPr>
          <p:cNvSpPr/>
          <p:nvPr/>
        </p:nvSpPr>
        <p:spPr>
          <a:xfrm rot="5400000">
            <a:off x="2197849" y="2747733"/>
            <a:ext cx="396430" cy="2963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18E5270-8184-0669-42F4-563421D397EB}"/>
              </a:ext>
            </a:extLst>
          </p:cNvPr>
          <p:cNvSpPr/>
          <p:nvPr/>
        </p:nvSpPr>
        <p:spPr>
          <a:xfrm rot="5400000">
            <a:off x="6397315" y="3947351"/>
            <a:ext cx="396430" cy="2963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235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076D2"/>
            </a:gs>
            <a:gs pos="100000">
              <a:srgbClr val="093053"/>
            </a:gs>
          </a:gsLst>
          <a:lin ang="5400012" scaled="0"/>
        </a:gra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91567" y="23929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Settings for the Optimization Algorithm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39DB53-249F-2F34-8DD2-FC2DCD7B7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65" y="832202"/>
            <a:ext cx="913976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sz="1600" b="1" u="sng" dirty="0">
                <a:solidFill>
                  <a:schemeClr val="tx1"/>
                </a:solidFill>
              </a:rPr>
              <a:t>Initial Penalty Factor (</a:t>
            </a:r>
            <a:r>
              <a:rPr lang="en-US" sz="1600" b="1" u="sng" dirty="0">
                <a:solidFill>
                  <a:schemeClr val="tx1"/>
                </a:solidFill>
                <a:effectLst/>
              </a:rPr>
              <a:t>r0</a:t>
            </a:r>
            <a:r>
              <a:rPr lang="en-US" sz="1600" b="1" u="sng" dirty="0">
                <a:solidFill>
                  <a:schemeClr val="tx1"/>
                </a:solidFill>
              </a:rPr>
              <a:t>​):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Purpose</a:t>
            </a:r>
            <a:r>
              <a:rPr lang="en-US" sz="1600" dirty="0">
                <a:solidFill>
                  <a:schemeClr val="tx1"/>
                </a:solidFill>
              </a:rPr>
              <a:t>: Balances the objective function and penalty terms initially.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Typical Value</a:t>
            </a:r>
            <a:r>
              <a:rPr lang="en-US" sz="1600" dirty="0">
                <a:solidFill>
                  <a:schemeClr val="tx1"/>
                </a:solidFill>
              </a:rPr>
              <a:t>: r0 = 0.1.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sz="1600" b="1" u="sng" dirty="0">
                <a:solidFill>
                  <a:schemeClr val="tx1"/>
                </a:solidFill>
              </a:rPr>
              <a:t>Penalty Growth Factor (c):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Purpose</a:t>
            </a:r>
            <a:r>
              <a:rPr lang="en-US" sz="1600" dirty="0">
                <a:solidFill>
                  <a:schemeClr val="tx1"/>
                </a:solidFill>
              </a:rPr>
              <a:t>: Increases </a:t>
            </a:r>
            <a:r>
              <a:rPr lang="en-US" sz="1600" dirty="0">
                <a:solidFill>
                  <a:schemeClr val="tx1"/>
                </a:solidFill>
                <a:effectLst/>
              </a:rPr>
              <a:t>r</a:t>
            </a:r>
            <a:r>
              <a:rPr lang="en-US" sz="1600" dirty="0">
                <a:solidFill>
                  <a:schemeClr val="tx1"/>
                </a:solidFill>
              </a:rPr>
              <a:t> after each iteration to enforce stricter constraint handling.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Typical Value</a:t>
            </a:r>
            <a:r>
              <a:rPr lang="en-US" sz="1600" dirty="0">
                <a:solidFill>
                  <a:schemeClr val="tx1"/>
                </a:solidFill>
              </a:rPr>
              <a:t>: c = 12.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sz="1600" b="1" u="sng" dirty="0">
                <a:solidFill>
                  <a:schemeClr val="tx1"/>
                </a:solidFill>
              </a:rPr>
              <a:t>Tolerance (ε)</a:t>
            </a:r>
            <a:r>
              <a:rPr lang="en-US" sz="1600" u="sng" dirty="0">
                <a:solidFill>
                  <a:schemeClr val="tx1"/>
                </a:solidFill>
              </a:rPr>
              <a:t>: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Purpose</a:t>
            </a:r>
            <a:r>
              <a:rPr lang="en-US" sz="1600" dirty="0">
                <a:solidFill>
                  <a:schemeClr val="tx1"/>
                </a:solidFill>
              </a:rPr>
              <a:t>: Determines convergence precision for stopping criteria.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Typical Value</a:t>
            </a:r>
            <a:r>
              <a:rPr lang="en-US" sz="1600" dirty="0">
                <a:solidFill>
                  <a:schemeClr val="tx1"/>
                </a:solidFill>
              </a:rPr>
              <a:t>: ε=1×10−4(adjusts convergence accuracy).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sz="1600" b="1" u="sng" dirty="0">
                <a:solidFill>
                  <a:schemeClr val="tx1"/>
                </a:solidFill>
              </a:rPr>
              <a:t>Maximum Iterations (for Bracket Operator)</a:t>
            </a:r>
            <a:r>
              <a:rPr lang="en-US" sz="1600" u="sng" dirty="0">
                <a:solidFill>
                  <a:schemeClr val="tx1"/>
                </a:solidFill>
              </a:rPr>
              <a:t>: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Purpose</a:t>
            </a:r>
            <a:r>
              <a:rPr lang="en-US" sz="1600" dirty="0">
                <a:solidFill>
                  <a:schemeClr val="tx1"/>
                </a:solidFill>
              </a:rPr>
              <a:t>: Prevents infinite loops by setting an upper bound on iterations.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Typical Value</a:t>
            </a:r>
            <a:r>
              <a:rPr lang="en-US" sz="1600" dirty="0">
                <a:solidFill>
                  <a:schemeClr val="tx1"/>
                </a:solidFill>
              </a:rPr>
              <a:t>: 1000 iterations.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sz="1600" b="1" u="sng" dirty="0">
                <a:solidFill>
                  <a:schemeClr val="tx1"/>
                </a:solidFill>
              </a:rPr>
              <a:t>Line Search Parameters</a:t>
            </a:r>
            <a:r>
              <a:rPr lang="en-US" sz="1600" u="sng" dirty="0">
                <a:solidFill>
                  <a:schemeClr val="tx1"/>
                </a:solidFill>
              </a:rPr>
              <a:t>: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Direction Step Size (</a:t>
            </a:r>
            <a:r>
              <a:rPr lang="en-US" sz="1600" b="1" dirty="0">
                <a:solidFill>
                  <a:schemeClr val="tx1"/>
                </a:solidFill>
                <a:effectLst/>
              </a:rPr>
              <a:t>δ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 in Bounding Phase: δ=0.15.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Golden Section Ratio (ϕ)</a:t>
            </a:r>
            <a:r>
              <a:rPr lang="en-US" sz="1600" dirty="0">
                <a:solidFill>
                  <a:schemeClr val="tx1"/>
                </a:solidFill>
              </a:rPr>
              <a:t>: ϕ=0.618 for optimal interval reduction.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076D2"/>
            </a:gs>
            <a:gs pos="100000">
              <a:srgbClr val="093053"/>
            </a:gs>
          </a:gsLst>
          <a:lin ang="5400012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55845" y="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graphicFrame>
        <p:nvGraphicFramePr>
          <p:cNvPr id="86" name="Google Shape;86;p17"/>
          <p:cNvGraphicFramePr/>
          <p:nvPr>
            <p:extLst>
              <p:ext uri="{D42A27DB-BD31-4B8C-83A1-F6EECF244321}">
                <p14:modId xmlns:p14="http://schemas.microsoft.com/office/powerpoint/2010/main" val="1799920211"/>
              </p:ext>
            </p:extLst>
          </p:nvPr>
        </p:nvGraphicFramePr>
        <p:xfrm>
          <a:off x="3283989" y="2705"/>
          <a:ext cx="5860013" cy="4756695"/>
        </p:xfrm>
        <a:graphic>
          <a:graphicData uri="http://schemas.openxmlformats.org/drawingml/2006/table">
            <a:tbl>
              <a:tblPr>
                <a:noFill/>
                <a:tableStyleId>{E3106100-F6FE-485B-BC0C-0D50473505DA}</a:tableStyleId>
              </a:tblPr>
              <a:tblGrid>
                <a:gridCol w="3875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1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2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8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76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6725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SNo.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verage"/>
                        <a:cs typeface="Times New Roman" panose="02020603050405020304" pitchFamily="18" charset="0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Function evaluation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verage"/>
                        <a:cs typeface="Times New Roman" panose="02020603050405020304" pitchFamily="18" charset="0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x</a:t>
                      </a:r>
                      <a:r>
                        <a:rPr lang="en" sz="1300" baseline="-250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0</a:t>
                      </a:r>
                      <a:endParaRPr sz="1300" baseline="-250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verage"/>
                        <a:cs typeface="Times New Roman" panose="02020603050405020304" pitchFamily="18" charset="0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x_opt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verage"/>
                        <a:cs typeface="Times New Roman" panose="02020603050405020304" pitchFamily="18" charset="0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aseline="-250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f(x)</a:t>
                      </a:r>
                      <a:endParaRPr sz="1300" baseline="-250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verage"/>
                        <a:cs typeface="Times New Roman" panose="02020603050405020304" pitchFamily="18" charset="0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Evaluations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verage"/>
                        <a:cs typeface="Times New Roman" panose="02020603050405020304" pitchFamily="18" charset="0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1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verage"/>
                        <a:cs typeface="Times New Roman" panose="02020603050405020304" pitchFamily="18" charset="0"/>
                        <a:sym typeface="Averag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{18.5758, 0.733739}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verage"/>
                        <a:cs typeface="Times New Roman" panose="02020603050405020304" pitchFamily="18" charset="0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{14.095, 0.842967}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verage"/>
                        <a:cs typeface="Times New Roman" panose="02020603050405020304" pitchFamily="18" charset="0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-6961.81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verage"/>
                        <a:cs typeface="Times New Roman" panose="02020603050405020304" pitchFamily="18" charset="0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447954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verage"/>
                        <a:cs typeface="Times New Roman" panose="02020603050405020304" pitchFamily="18" charset="0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2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verage"/>
                        <a:cs typeface="Times New Roman" panose="02020603050405020304" pitchFamily="18" charset="0"/>
                        <a:sym typeface="Averag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{18.4578, 2.3874}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verage"/>
                        <a:cs typeface="Times New Roman" panose="02020603050405020304" pitchFamily="18" charset="0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{14.095, 0.842966}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verage"/>
                        <a:cs typeface="Times New Roman" panose="02020603050405020304" pitchFamily="18" charset="0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-6961.81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verage"/>
                        <a:cs typeface="Times New Roman" panose="02020603050405020304" pitchFamily="18" charset="0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447690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verage"/>
                        <a:cs typeface="Times New Roman" panose="02020603050405020304" pitchFamily="18" charset="0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3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verage"/>
                        <a:cs typeface="Times New Roman" panose="02020603050405020304" pitchFamily="18" charset="0"/>
                        <a:sym typeface="Averag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{16.1208, 0.3999}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verage"/>
                        <a:cs typeface="Times New Roman" panose="02020603050405020304" pitchFamily="18" charset="0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 {14.095, 0.84297}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verage"/>
                        <a:cs typeface="Times New Roman" panose="02020603050405020304" pitchFamily="18" charset="0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-6961.8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verage"/>
                        <a:cs typeface="Times New Roman" panose="02020603050405020304" pitchFamily="18" charset="0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447663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verage"/>
                        <a:cs typeface="Times New Roman" panose="02020603050405020304" pitchFamily="18" charset="0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4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verage"/>
                        <a:cs typeface="Times New Roman" panose="02020603050405020304" pitchFamily="18" charset="0"/>
                        <a:sym typeface="Averag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{16.2147, 1.33483}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verage"/>
                        <a:cs typeface="Times New Roman" panose="02020603050405020304" pitchFamily="18" charset="0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{14.095, 0.842968}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verage"/>
                        <a:cs typeface="Times New Roman" panose="02020603050405020304" pitchFamily="18" charset="0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-6961.81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verage"/>
                        <a:cs typeface="Times New Roman" panose="02020603050405020304" pitchFamily="18" charset="0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447401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verage"/>
                        <a:cs typeface="Times New Roman" panose="02020603050405020304" pitchFamily="18" charset="0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5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verage"/>
                        <a:cs typeface="Times New Roman" panose="02020603050405020304" pitchFamily="18" charset="0"/>
                        <a:sym typeface="Averag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{14.0001, 2.60355}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verage"/>
                        <a:cs typeface="Times New Roman" panose="02020603050405020304" pitchFamily="18" charset="0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{14.095, 0.842965}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verage"/>
                        <a:cs typeface="Times New Roman" panose="02020603050405020304" pitchFamily="18" charset="0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-6961.81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verage"/>
                        <a:cs typeface="Times New Roman" panose="02020603050405020304" pitchFamily="18" charset="0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447394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verage"/>
                        <a:cs typeface="Times New Roman" panose="02020603050405020304" pitchFamily="18" charset="0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6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verage"/>
                        <a:cs typeface="Times New Roman" panose="02020603050405020304" pitchFamily="18" charset="0"/>
                        <a:sym typeface="Averag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{13.3949, 2.888}</a:t>
                      </a: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{14.095, 0.84297}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verage"/>
                        <a:cs typeface="Times New Roman" panose="02020603050405020304" pitchFamily="18" charset="0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-6961.8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verage"/>
                        <a:cs typeface="Times New Roman" panose="02020603050405020304" pitchFamily="18" charset="0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447334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7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verage"/>
                        <a:cs typeface="Times New Roman" panose="02020603050405020304" pitchFamily="18" charset="0"/>
                        <a:sym typeface="Average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{19.5699,0.0031156}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{14.095, 0.842969}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verage"/>
                        <a:cs typeface="Times New Roman" panose="02020603050405020304" pitchFamily="18" charset="0"/>
                        <a:sym typeface="Averag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-6961.81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verage"/>
                        <a:cs typeface="Times New Roman" panose="02020603050405020304" pitchFamily="18" charset="0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448506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verage"/>
                        <a:cs typeface="Times New Roman" panose="02020603050405020304" pitchFamily="18" charset="0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5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8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verage"/>
                        <a:cs typeface="Times New Roman" panose="02020603050405020304" pitchFamily="18" charset="0"/>
                        <a:sym typeface="Average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{19.9455, 2.46993}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{14.095, 0.842964}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verage"/>
                        <a:cs typeface="Times New Roman" panose="02020603050405020304" pitchFamily="18" charset="0"/>
                        <a:sym typeface="Averag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-6961.81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verage"/>
                        <a:cs typeface="Times New Roman" panose="02020603050405020304" pitchFamily="18" charset="0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448572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verage"/>
                        <a:cs typeface="Times New Roman" panose="02020603050405020304" pitchFamily="18" charset="0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5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9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verage"/>
                        <a:cs typeface="Times New Roman" panose="02020603050405020304" pitchFamily="18" charset="0"/>
                        <a:sym typeface="Average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{17.2816, 0.0282652}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{14.095, 0.842969}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verage"/>
                        <a:cs typeface="Times New Roman" panose="02020603050405020304" pitchFamily="18" charset="0"/>
                        <a:sym typeface="Averag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-6961.8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verage"/>
                        <a:cs typeface="Times New Roman" panose="02020603050405020304" pitchFamily="18" charset="0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448029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verage"/>
                        <a:cs typeface="Times New Roman" panose="02020603050405020304" pitchFamily="18" charset="0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5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10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verage"/>
                        <a:cs typeface="Times New Roman" panose="02020603050405020304" pitchFamily="18" charset="0"/>
                        <a:sym typeface="Average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{13.1614, 2.0991}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{14.095, 0.842965}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verage"/>
                        <a:cs typeface="Times New Roman" panose="02020603050405020304" pitchFamily="18" charset="0"/>
                        <a:sym typeface="Averag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-6961.81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verage"/>
                        <a:cs typeface="Times New Roman" panose="02020603050405020304" pitchFamily="18" charset="0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447248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verage"/>
                        <a:cs typeface="Times New Roman" panose="02020603050405020304" pitchFamily="18" charset="0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BA6CAC2-746B-6FEE-E06F-249E3EED2D1C}"/>
              </a:ext>
            </a:extLst>
          </p:cNvPr>
          <p:cNvSpPr txBox="1"/>
          <p:nvPr/>
        </p:nvSpPr>
        <p:spPr>
          <a:xfrm>
            <a:off x="0" y="2894882"/>
            <a:ext cx="32839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Best: </a:t>
            </a:r>
            <a:r>
              <a:rPr lang="en-IN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Average"/>
                <a:cs typeface="Times New Roman" panose="02020603050405020304" pitchFamily="18" charset="0"/>
                <a:sym typeface="Average"/>
              </a:rPr>
              <a:t>-6961.81</a:t>
            </a:r>
          </a:p>
          <a:p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Worst: </a:t>
            </a:r>
            <a:r>
              <a:rPr lang="en-IN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Average"/>
                <a:cs typeface="Times New Roman" panose="02020603050405020304" pitchFamily="18" charset="0"/>
                <a:sym typeface="Average"/>
              </a:rPr>
              <a:t>-6961.8</a:t>
            </a:r>
          </a:p>
          <a:p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Mean: -6961.807</a:t>
            </a:r>
          </a:p>
          <a:p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Median: -</a:t>
            </a:r>
            <a:r>
              <a:rPr lang="en-IN" dirty="0"/>
              <a:t>-</a:t>
            </a: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6961.81</a:t>
            </a:r>
          </a:p>
          <a:p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 Deviation:0.0045825756950559</a:t>
            </a:r>
          </a:p>
          <a:p>
            <a:endParaRPr lang="en-IN" dirty="0">
              <a:solidFill>
                <a:schemeClr val="accent5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515214-FA85-B20C-F2DC-6D3819C78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45" y="1077186"/>
            <a:ext cx="3072322" cy="171130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076D2"/>
            </a:gs>
            <a:gs pos="100000">
              <a:srgbClr val="093053"/>
            </a:gs>
          </a:gsLst>
          <a:lin ang="5400012" scaled="0"/>
        </a:gradFill>
        <a:effectLst/>
      </p:bgPr>
    </p:bg>
    <p:spTree>
      <p:nvGrpSpPr>
        <p:cNvPr id="1" name="Shape 83">
          <a:extLst>
            <a:ext uri="{FF2B5EF4-FFF2-40B4-BE49-F238E27FC236}">
              <a16:creationId xmlns:a16="http://schemas.microsoft.com/office/drawing/2014/main" id="{BBD829EB-8199-8C4D-A4CC-05214C07E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88A6CD2-0D37-C9D8-2814-A3B9D6C0A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0"/>
            <a:ext cx="8572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239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076D2"/>
            </a:gs>
            <a:gs pos="100000">
              <a:srgbClr val="093053"/>
            </a:gs>
          </a:gsLst>
          <a:lin ang="5400012" scaled="0"/>
        </a:gradFill>
        <a:effectLst/>
      </p:bgPr>
    </p:bg>
    <p:spTree>
      <p:nvGrpSpPr>
        <p:cNvPr id="1" name="Shape 83">
          <a:extLst>
            <a:ext uri="{FF2B5EF4-FFF2-40B4-BE49-F238E27FC236}">
              <a16:creationId xmlns:a16="http://schemas.microsoft.com/office/drawing/2014/main" id="{68A0E36A-BC1D-E868-1B27-7134A124E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30AD49-071C-0AD2-158A-F89835F0A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0"/>
            <a:ext cx="8572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670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076D2"/>
            </a:gs>
            <a:gs pos="100000">
              <a:srgbClr val="093053"/>
            </a:gs>
          </a:gsLst>
          <a:lin ang="5400012" scaled="0"/>
        </a:gra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39193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210100" y="794893"/>
            <a:ext cx="3182614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n" sz="1700" dirty="0"/>
              <a:t>2.    </a:t>
            </a:r>
            <a:endParaRPr sz="17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1133B2-DE77-1992-2A43-F945FE353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77" y="880791"/>
            <a:ext cx="2519404" cy="12551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ADA625-096B-3F4C-EC38-5BFA261DE3EA}"/>
              </a:ext>
            </a:extLst>
          </p:cNvPr>
          <p:cNvSpPr txBox="1"/>
          <p:nvPr/>
        </p:nvSpPr>
        <p:spPr>
          <a:xfrm>
            <a:off x="-21656" y="2522484"/>
            <a:ext cx="385973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variables: 2 variables.</a:t>
            </a:r>
          </a:p>
          <a:p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The global minima: x* = (1.227, 4.245)T , f (x*) = 0.0958.</a:t>
            </a:r>
            <a:endParaRPr lang="en-IN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5E3046-9526-AE26-ABF7-5879EEE931E8}"/>
              </a:ext>
            </a:extLst>
          </p:cNvPr>
          <p:cNvSpPr txBox="1"/>
          <p:nvPr/>
        </p:nvSpPr>
        <p:spPr>
          <a:xfrm>
            <a:off x="49941" y="3448320"/>
            <a:ext cx="34325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Best: </a:t>
            </a:r>
            <a:r>
              <a:rPr lang="en-IN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Average"/>
                <a:cs typeface="Times New Roman" panose="02020603050405020304" pitchFamily="18" charset="0"/>
                <a:sym typeface="Average"/>
              </a:rPr>
              <a:t>1.70208e-23</a:t>
            </a:r>
          </a:p>
          <a:p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Worst: </a:t>
            </a:r>
            <a:r>
              <a:rPr lang="en-IN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Average"/>
                <a:cs typeface="Times New Roman" panose="02020603050405020304" pitchFamily="18" charset="0"/>
                <a:sym typeface="Average"/>
              </a:rPr>
              <a:t>-0.10546</a:t>
            </a:r>
          </a:p>
          <a:p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Mean: -0.033830945</a:t>
            </a:r>
          </a:p>
          <a:p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Median: -0.0315806</a:t>
            </a:r>
          </a:p>
          <a:p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 Deviation: 0.038456170616966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9F7D8AC-DBB3-AFDB-1E74-12384C699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819665"/>
              </p:ext>
            </p:extLst>
          </p:nvPr>
        </p:nvGraphicFramePr>
        <p:xfrm>
          <a:off x="311150" y="2708275"/>
          <a:ext cx="8521700" cy="304800"/>
        </p:xfrm>
        <a:graphic>
          <a:graphicData uri="http://schemas.openxmlformats.org/drawingml/2006/table">
            <a:tbl>
              <a:tblPr/>
              <a:tblGrid>
                <a:gridCol w="4260850">
                  <a:extLst>
                    <a:ext uri="{9D8B030D-6E8A-4147-A177-3AD203B41FA5}">
                      <a16:colId xmlns:a16="http://schemas.microsoft.com/office/drawing/2014/main" val="4106647678"/>
                    </a:ext>
                  </a:extLst>
                </a:gridCol>
                <a:gridCol w="4260850">
                  <a:extLst>
                    <a:ext uri="{9D8B030D-6E8A-4147-A177-3AD203B41FA5}">
                      <a16:colId xmlns:a16="http://schemas.microsoft.com/office/drawing/2014/main" val="4264335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1107973"/>
                  </a:ext>
                </a:extLst>
              </a:tr>
            </a:tbl>
          </a:graphicData>
        </a:graphic>
      </p:graphicFrame>
      <p:graphicFrame>
        <p:nvGraphicFramePr>
          <p:cNvPr id="8" name="Google Shape;86;p17">
            <a:extLst>
              <a:ext uri="{FF2B5EF4-FFF2-40B4-BE49-F238E27FC236}">
                <a16:creationId xmlns:a16="http://schemas.microsoft.com/office/drawing/2014/main" id="{C1A5FD4F-0BBD-E5AB-BE98-1D82CA4E4F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5084206"/>
              </p:ext>
            </p:extLst>
          </p:nvPr>
        </p:nvGraphicFramePr>
        <p:xfrm>
          <a:off x="3221301" y="2705"/>
          <a:ext cx="5922702" cy="4756695"/>
        </p:xfrm>
        <a:graphic>
          <a:graphicData uri="http://schemas.openxmlformats.org/drawingml/2006/table">
            <a:tbl>
              <a:tblPr>
                <a:noFill/>
                <a:tableStyleId>{E3106100-F6FE-485B-BC0C-0D50473505DA}</a:tableStyleId>
              </a:tblPr>
              <a:tblGrid>
                <a:gridCol w="391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98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5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2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28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6725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SNo.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verage"/>
                        <a:cs typeface="Times New Roman" panose="02020603050405020304" pitchFamily="18" charset="0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Function evaluation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verage"/>
                        <a:cs typeface="Times New Roman" panose="02020603050405020304" pitchFamily="18" charset="0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x</a:t>
                      </a:r>
                      <a:r>
                        <a:rPr lang="en" sz="1300" baseline="-250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0</a:t>
                      </a:r>
                      <a:endParaRPr sz="1300" baseline="-250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verage"/>
                        <a:cs typeface="Times New Roman" panose="02020603050405020304" pitchFamily="18" charset="0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x_opt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verage"/>
                        <a:cs typeface="Times New Roman" panose="02020603050405020304" pitchFamily="18" charset="0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aseline="-250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f(x)</a:t>
                      </a:r>
                      <a:endParaRPr sz="1300" baseline="-250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verage"/>
                        <a:cs typeface="Times New Roman" panose="02020603050405020304" pitchFamily="18" charset="0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Evaluations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verage"/>
                        <a:cs typeface="Times New Roman" panose="02020603050405020304" pitchFamily="18" charset="0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1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verage"/>
                        <a:cs typeface="Times New Roman" panose="02020603050405020304" pitchFamily="18" charset="0"/>
                        <a:sym typeface="Averag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{7.96543, 1.83435}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verage"/>
                        <a:cs typeface="Times New Roman" panose="02020603050405020304" pitchFamily="18" charset="0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{1.22782, 3.74491}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verage"/>
                        <a:cs typeface="Times New Roman" panose="02020603050405020304" pitchFamily="18" charset="0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-0.10546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verage"/>
                        <a:cs typeface="Times New Roman" panose="02020603050405020304" pitchFamily="18" charset="0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3318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verage"/>
                        <a:cs typeface="Times New Roman" panose="02020603050405020304" pitchFamily="18" charset="0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2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verage"/>
                        <a:cs typeface="Times New Roman" panose="02020603050405020304" pitchFamily="18" charset="0"/>
                        <a:sym typeface="Averag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{7.79691, 5.9685}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verage"/>
                        <a:cs typeface="Times New Roman" panose="02020603050405020304" pitchFamily="18" charset="0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{1.73403, 4.24577}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verage"/>
                        <a:cs typeface="Times New Roman" panose="02020603050405020304" pitchFamily="18" charset="0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-0.0315806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verage"/>
                        <a:cs typeface="Times New Roman" panose="02020603050405020304" pitchFamily="18" charset="0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3518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verage"/>
                        <a:cs typeface="Times New Roman" panose="02020603050405020304" pitchFamily="18" charset="0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3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verage"/>
                        <a:cs typeface="Times New Roman" panose="02020603050405020304" pitchFamily="18" charset="0"/>
                        <a:sym typeface="Averag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{4.45833, 0.999749}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verage"/>
                        <a:cs typeface="Times New Roman" panose="02020603050405020304" pitchFamily="18" charset="0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 {1.73403, 4.24577}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verage"/>
                        <a:cs typeface="Times New Roman" panose="02020603050405020304" pitchFamily="18" charset="0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-0.0315806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verage"/>
                        <a:cs typeface="Times New Roman" panose="02020603050405020304" pitchFamily="18" charset="0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1120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verage"/>
                        <a:cs typeface="Times New Roman" panose="02020603050405020304" pitchFamily="18" charset="0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4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verage"/>
                        <a:cs typeface="Times New Roman" panose="02020603050405020304" pitchFamily="18" charset="0"/>
                        <a:sym typeface="Averag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{4.59249, 3.33709}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verage"/>
                        <a:cs typeface="Times New Roman" panose="02020603050405020304" pitchFamily="18" charset="0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{1.56016, 3.43406}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verage"/>
                        <a:cs typeface="Times New Roman" panose="02020603050405020304" pitchFamily="18" charset="0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-0.00106705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verage"/>
                        <a:cs typeface="Times New Roman" panose="02020603050405020304" pitchFamily="18" charset="0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3090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verage"/>
                        <a:cs typeface="Times New Roman" panose="02020603050405020304" pitchFamily="18" charset="0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5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verage"/>
                        <a:cs typeface="Times New Roman" panose="02020603050405020304" pitchFamily="18" charset="0"/>
                        <a:sym typeface="Averag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{1.42867, 6.50888}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verage"/>
                        <a:cs typeface="Times New Roman" panose="02020603050405020304" pitchFamily="18" charset="0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{2,5}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verage"/>
                        <a:cs typeface="Times New Roman" panose="02020603050405020304" pitchFamily="18" charset="0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1.70208e-23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verage"/>
                        <a:cs typeface="Times New Roman" panose="02020603050405020304" pitchFamily="18" charset="0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2192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verage"/>
                        <a:cs typeface="Times New Roman" panose="02020603050405020304" pitchFamily="18" charset="0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6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verage"/>
                        <a:cs typeface="Times New Roman" panose="02020603050405020304" pitchFamily="18" charset="0"/>
                        <a:sym typeface="Averag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{0.564116, 7.21999}</a:t>
                      </a: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{1.73403, 4.24576}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verage"/>
                        <a:cs typeface="Times New Roman" panose="02020603050405020304" pitchFamily="18" charset="0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-0.0315806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verage"/>
                        <a:cs typeface="Times New Roman" panose="02020603050405020304" pitchFamily="18" charset="0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2233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7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verage"/>
                        <a:cs typeface="Times New Roman" panose="02020603050405020304" pitchFamily="18" charset="0"/>
                        <a:sym typeface="Average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{9.38553,0.00778765}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{2,5}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verage"/>
                        <a:cs typeface="Times New Roman" panose="02020603050405020304" pitchFamily="18" charset="0"/>
                        <a:sym typeface="Averag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1.3173e-26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verage"/>
                        <a:cs typeface="Times New Roman" panose="02020603050405020304" pitchFamily="18" charset="0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1782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verage"/>
                        <a:cs typeface="Times New Roman" panose="02020603050405020304" pitchFamily="18" charset="0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5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8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verage"/>
                        <a:cs typeface="Times New Roman" panose="02020603050405020304" pitchFamily="18" charset="0"/>
                        <a:sym typeface="Average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{9.92212, 6.17482}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{1.22782, 3.74491}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verage"/>
                        <a:cs typeface="Times New Roman" panose="02020603050405020304" pitchFamily="18" charset="0"/>
                        <a:sym typeface="Averag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-0.10546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verage"/>
                        <a:cs typeface="Times New Roman" panose="02020603050405020304" pitchFamily="18" charset="0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4645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verage"/>
                        <a:cs typeface="Times New Roman" panose="02020603050405020304" pitchFamily="18" charset="0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5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9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verage"/>
                        <a:cs typeface="Times New Roman" panose="02020603050405020304" pitchFamily="18" charset="0"/>
                        <a:sym typeface="Average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{6.11653, 0.0706631}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{1.73403, 4.24577}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verage"/>
                        <a:cs typeface="Times New Roman" panose="02020603050405020304" pitchFamily="18" charset="0"/>
                        <a:sym typeface="Averag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-0.0315806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verage"/>
                        <a:cs typeface="Times New Roman" panose="02020603050405020304" pitchFamily="18" charset="0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684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verage"/>
                        <a:cs typeface="Times New Roman" panose="02020603050405020304" pitchFamily="18" charset="0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5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10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verage"/>
                        <a:cs typeface="Times New Roman" panose="02020603050405020304" pitchFamily="18" charset="0"/>
                        <a:sym typeface="Average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{0.230624, 5.24775}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{2,5}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verage"/>
                        <a:cs typeface="Times New Roman" panose="02020603050405020304" pitchFamily="18" charset="0"/>
                        <a:sym typeface="Averag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1.67202e-25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verage"/>
                        <a:cs typeface="Times New Roman" panose="02020603050405020304" pitchFamily="18" charset="0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verage"/>
                          <a:cs typeface="Times New Roman" panose="02020603050405020304" pitchFamily="18" charset="0"/>
                          <a:sym typeface="Average"/>
                        </a:rPr>
                        <a:t>3316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verage"/>
                        <a:cs typeface="Times New Roman" panose="02020603050405020304" pitchFamily="18" charset="0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076D2"/>
            </a:gs>
            <a:gs pos="100000">
              <a:srgbClr val="093053"/>
            </a:gs>
          </a:gsLst>
          <a:lin ang="5400012" scaled="0"/>
        </a:gradFill>
        <a:effectLst/>
      </p:bgPr>
    </p:bg>
    <p:spTree>
      <p:nvGrpSpPr>
        <p:cNvPr id="1" name="Shape 83">
          <a:extLst>
            <a:ext uri="{FF2B5EF4-FFF2-40B4-BE49-F238E27FC236}">
              <a16:creationId xmlns:a16="http://schemas.microsoft.com/office/drawing/2014/main" id="{38A7D190-2234-D3EB-1BCA-6B8332BB1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35422B-2A07-11EE-1D3E-6915565EB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0"/>
            <a:ext cx="8572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239786"/>
      </p:ext>
    </p:extLst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1972</TotalTime>
  <Words>837</Words>
  <Application>Microsoft Office PowerPoint</Application>
  <PresentationFormat>On-screen Show (16:9)</PresentationFormat>
  <Paragraphs>174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Times New Roman</vt:lpstr>
      <vt:lpstr>Arial</vt:lpstr>
      <vt:lpstr>Calibri</vt:lpstr>
      <vt:lpstr>Average</vt:lpstr>
      <vt:lpstr>Oswald</vt:lpstr>
      <vt:lpstr>Slate</vt:lpstr>
      <vt:lpstr>PowerPoint Presentation</vt:lpstr>
      <vt:lpstr>PowerPoint Presentation</vt:lpstr>
      <vt:lpstr>PowerPoint Presentation</vt:lpstr>
      <vt:lpstr>Parameter Settings for the Optimization Algorithm</vt:lpstr>
      <vt:lpstr>Results</vt:lpstr>
      <vt:lpstr>PowerPoint Presentation</vt:lpstr>
      <vt:lpstr>PowerPoint Presentation</vt:lpstr>
      <vt:lpstr>Results</vt:lpstr>
      <vt:lpstr>PowerPoint Presentation</vt:lpstr>
      <vt:lpstr>PowerPoint Presentation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Joel Joseph</dc:creator>
  <cp:lastModifiedBy>JOEL JOSEPH A</cp:lastModifiedBy>
  <cp:revision>4</cp:revision>
  <dcterms:modified xsi:type="dcterms:W3CDTF">2024-11-07T10:39:51Z</dcterms:modified>
</cp:coreProperties>
</file>