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Mono" pitchFamily="2" charset="0"/>
      <p:regular r:id="rId11"/>
      <p:bold r:id="rId12"/>
      <p:italic r:id="rId13"/>
      <p:boldItalic r:id="rId14"/>
    </p:embeddedFont>
    <p:embeddedFont>
      <p:font typeface="Calibri"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9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1</a:t>
            </a:fld>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to observe the CSS style and focus on the pattern and symbols.</a:t>
            </a:r>
          </a:p>
          <a:p>
            <a:pPr lvl="0">
              <a:spcBef>
                <a:spcPts val="0"/>
              </a:spcBef>
              <a:buNone/>
            </a:pPr>
            <a:endParaRPr>
              <a:solidFill>
                <a:srgbClr val="000000"/>
              </a:solidFill>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2</a:t>
            </a:fld>
            <a:endParaRPr lang="e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Ask students to observe the CSS style and focus on the pattern and symbols.</a:t>
            </a:r>
          </a:p>
          <a:p>
            <a:pPr lvl="0" rtl="0">
              <a:spcBef>
                <a:spcPts val="0"/>
              </a:spcBef>
              <a:buNone/>
            </a:pPr>
            <a:endParaRPr>
              <a:solidFill>
                <a:srgbClr val="000000"/>
              </a:solidFill>
            </a:endParaRPr>
          </a:p>
        </p:txBody>
      </p:sp>
      <p:sp>
        <p:nvSpPr>
          <p:cNvPr id="168" name="Shape 1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3</a:t>
            </a:fld>
            <a:endParaRPr lang="e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Give them another few seconds to observe the CSS style. Then ask them to describe the pattern. What does it look similar to? I.e. attributes. How is it similar to attributes? I.e., name and value.</a:t>
            </a:r>
          </a:p>
          <a:p>
            <a:pPr lvl="0" rtl="0">
              <a:spcBef>
                <a:spcPts val="0"/>
              </a:spcBef>
              <a:buNone/>
            </a:pPr>
            <a:endParaRPr sz="1100">
              <a:solidFill>
                <a:srgbClr val="000000"/>
              </a:solidFill>
              <a:latin typeface="Arial"/>
              <a:ea typeface="Arial"/>
              <a:cs typeface="Arial"/>
              <a:sym typeface="Arial"/>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4</a:t>
            </a:fld>
            <a:endParaRPr lang="e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like attributes, CSS styles have a property and value. Ask students how CSS styles are different from attributes.</a:t>
            </a:r>
          </a:p>
          <a:p>
            <a:pPr lvl="0" rtl="0">
              <a:spcBef>
                <a:spcPts val="0"/>
              </a:spcBef>
              <a:buNone/>
            </a:pPr>
            <a:endParaRPr sz="1100">
              <a:solidFill>
                <a:srgbClr val="000000"/>
              </a:solidFill>
              <a:latin typeface="Arial"/>
              <a:ea typeface="Arial"/>
              <a:cs typeface="Arial"/>
              <a:sym typeface="Arial"/>
            </a:endParaRPr>
          </a:p>
        </p:txBody>
      </p:sp>
      <p:sp>
        <p:nvSpPr>
          <p:cNvPr id="182" name="Shape 18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5</a:t>
            </a:fld>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Reinforce that CSS styles use a “:” instead of “=”, and end with “;”. Next ask, where does this CSS go? Where have they seen this before? I.e. style attribute in the &lt;img&gt; tag.</a:t>
            </a:r>
          </a:p>
          <a:p>
            <a:pPr lvl="0" rtl="0">
              <a:spcBef>
                <a:spcPts val="0"/>
              </a:spcBef>
              <a:buNone/>
            </a:pPr>
            <a:endParaRPr sz="1100">
              <a:solidFill>
                <a:srgbClr val="000000"/>
              </a:solidFill>
              <a:latin typeface="Arial"/>
              <a:ea typeface="Arial"/>
              <a:cs typeface="Arial"/>
              <a:sym typeface="Arial"/>
            </a:endParaRPr>
          </a:p>
        </p:txBody>
      </p:sp>
      <p:sp>
        <p:nvSpPr>
          <p:cNvPr id="195" name="Shape 1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6</a:t>
            </a:fld>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to recall the image element. Point out they were writing CSS when they were sizing their images.</a:t>
            </a:r>
          </a:p>
          <a:p>
            <a:pPr lvl="0" rtl="0">
              <a:spcBef>
                <a:spcPts val="0"/>
              </a:spcBef>
              <a:buNone/>
            </a:pPr>
            <a:endParaRPr sz="1100">
              <a:solidFill>
                <a:srgbClr val="000000"/>
              </a:solidFill>
              <a:latin typeface="Arial"/>
              <a:ea typeface="Arial"/>
              <a:cs typeface="Arial"/>
              <a:sym typeface="Arial"/>
            </a:endParaRPr>
          </a:p>
        </p:txBody>
      </p:sp>
      <p:sp>
        <p:nvSpPr>
          <p:cNvPr id="208" name="Shape 20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7</a:t>
            </a:fld>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Explain that CSS can be written inside the style attribute. They can have multiple CSS styles inside the style attribute as long as it’s within the quotes, and they can add the style attribute to any HTML element.</a:t>
            </a:r>
          </a:p>
          <a:p>
            <a:pPr lvl="0" rtl="0">
              <a:spcBef>
                <a:spcPts val="0"/>
              </a:spcBef>
              <a:buNone/>
            </a:pPr>
            <a:endParaRPr sz="1100">
              <a:solidFill>
                <a:srgbClr val="000000"/>
              </a:solidFill>
              <a:latin typeface="Arial"/>
              <a:ea typeface="Arial"/>
              <a:cs typeface="Arial"/>
              <a:sym typeface="Arial"/>
            </a:endParaRPr>
          </a:p>
        </p:txBody>
      </p:sp>
      <p:sp>
        <p:nvSpPr>
          <p:cNvPr id="215" name="Shape 21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8</a:t>
            </a:fld>
            <a:endParaRPr lang="e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En-tête de section">
    <p:spTree>
      <p:nvGrpSpPr>
        <p:cNvPr id="1" name="Shape 15"/>
        <p:cNvGrpSpPr/>
        <p:nvPr/>
      </p:nvGrpSpPr>
      <p:grpSpPr>
        <a:xfrm>
          <a:off x="0" y="0"/>
          <a:ext cx="0" cy="0"/>
          <a:chOff x="0" y="0"/>
          <a:chExt cx="0" cy="0"/>
        </a:xfrm>
      </p:grpSpPr>
      <p:pic>
        <p:nvPicPr>
          <p:cNvPr id="16" name="Shape 16" descr="KCJ_PPTBandeSymboleGrisPal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17" name="Shape 17"/>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8" name="Shape 18" descr="LogoKCJ_3lignes_RGB.png"/>
          <p:cNvPicPr preferRelativeResize="0"/>
          <p:nvPr/>
        </p:nvPicPr>
        <p:blipFill rotWithShape="1">
          <a:blip r:embed="rId3">
            <a:alphaModFix/>
          </a:blip>
          <a:srcRect/>
          <a:stretch/>
        </p:blipFill>
        <p:spPr>
          <a:xfrm>
            <a:off x="5491500" y="3520167"/>
            <a:ext cx="3652499" cy="16233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Shape 55"/>
        <p:cNvGrpSpPr/>
        <p:nvPr/>
      </p:nvGrpSpPr>
      <p:grpSpPr>
        <a:xfrm>
          <a:off x="0" y="0"/>
          <a:ext cx="0" cy="0"/>
          <a:chOff x="0" y="0"/>
          <a:chExt cx="0" cy="0"/>
        </a:xfrm>
      </p:grpSpPr>
      <p:pic>
        <p:nvPicPr>
          <p:cNvPr id="56" name="Shape 5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57" name="Shape 57"/>
          <p:cNvSpPr txBox="1">
            <a:spLocks noGrp="1"/>
          </p:cNvSpPr>
          <p:nvPr>
            <p:ph type="ctrTitle"/>
          </p:nvPr>
        </p:nvSpPr>
        <p:spPr>
          <a:xfrm>
            <a:off x="423414" y="1483144"/>
            <a:ext cx="4230279" cy="1937357"/>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8" name="Shape 58" descr="LogoKCJ_3lignes_RGB.png"/>
          <p:cNvPicPr preferRelativeResize="0"/>
          <p:nvPr/>
        </p:nvPicPr>
        <p:blipFill rotWithShape="1">
          <a:blip r:embed="rId3">
            <a:alphaModFix/>
          </a:blip>
          <a:srcRect/>
          <a:stretch/>
        </p:blipFill>
        <p:spPr>
          <a:xfrm>
            <a:off x="222487" y="3774039"/>
            <a:ext cx="2799632" cy="1244280"/>
          </a:xfrm>
          <a:prstGeom prst="rect">
            <a:avLst/>
          </a:prstGeom>
          <a:noFill/>
          <a:ln>
            <a:noFill/>
          </a:ln>
        </p:spPr>
      </p:pic>
      <p:pic>
        <p:nvPicPr>
          <p:cNvPr id="59" name="Shape 59" descr="Untitled-1.png"/>
          <p:cNvPicPr preferRelativeResize="0"/>
          <p:nvPr/>
        </p:nvPicPr>
        <p:blipFill rotWithShape="1">
          <a:blip r:embed="rId4">
            <a:alphaModFix/>
          </a:blip>
          <a:srcRect t="26357" b="1"/>
          <a:stretch/>
        </p:blipFill>
        <p:spPr>
          <a:xfrm>
            <a:off x="1687196" y="0"/>
            <a:ext cx="5664158" cy="19572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En-tête de section">
    <p:spTree>
      <p:nvGrpSpPr>
        <p:cNvPr id="1" name="Shape 60"/>
        <p:cNvGrpSpPr/>
        <p:nvPr/>
      </p:nvGrpSpPr>
      <p:grpSpPr>
        <a:xfrm>
          <a:off x="0" y="0"/>
          <a:ext cx="0" cy="0"/>
          <a:chOff x="0" y="0"/>
          <a:chExt cx="0" cy="0"/>
        </a:xfrm>
      </p:grpSpPr>
      <p:sp>
        <p:nvSpPr>
          <p:cNvPr id="61" name="Shape 61"/>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 name="Shape 62" descr="KCJ_PPTBandeSymboleOrang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63" name="Shape 63"/>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64" name="Shape 64"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Shape 65"/>
        <p:cNvGrpSpPr/>
        <p:nvPr/>
      </p:nvGrpSpPr>
      <p:grpSpPr>
        <a:xfrm>
          <a:off x="0" y="0"/>
          <a:ext cx="0" cy="0"/>
          <a:chOff x="0" y="0"/>
          <a:chExt cx="0" cy="0"/>
        </a:xfrm>
      </p:grpSpPr>
      <p:pic>
        <p:nvPicPr>
          <p:cNvPr id="66" name="Shape 6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67" name="Shape 67" descr="Untitled-1.png"/>
          <p:cNvPicPr preferRelativeResize="0"/>
          <p:nvPr/>
        </p:nvPicPr>
        <p:blipFill rotWithShape="1">
          <a:blip r:embed="rId3">
            <a:alphaModFix/>
          </a:blip>
          <a:srcRect t="26357" b="1"/>
          <a:stretch/>
        </p:blipFill>
        <p:spPr>
          <a:xfrm>
            <a:off x="1687196" y="0"/>
            <a:ext cx="5664158" cy="1957274"/>
          </a:xfrm>
          <a:prstGeom prst="rect">
            <a:avLst/>
          </a:prstGeom>
          <a:noFill/>
          <a:ln>
            <a:noFill/>
          </a:ln>
        </p:spPr>
      </p:pic>
      <p:sp>
        <p:nvSpPr>
          <p:cNvPr id="68" name="Shape 68"/>
          <p:cNvSpPr txBox="1">
            <a:spLocks noGrp="1"/>
          </p:cNvSpPr>
          <p:nvPr>
            <p:ph type="title"/>
          </p:nvPr>
        </p:nvSpPr>
        <p:spPr>
          <a:xfrm>
            <a:off x="1395915" y="2495899"/>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Disposition personnalisée">
    <p:spTree>
      <p:nvGrpSpPr>
        <p:cNvPr id="1" name="Shape 69"/>
        <p:cNvGrpSpPr/>
        <p:nvPr/>
      </p:nvGrpSpPr>
      <p:grpSpPr>
        <a:xfrm>
          <a:off x="0" y="0"/>
          <a:ext cx="0" cy="0"/>
          <a:chOff x="0" y="0"/>
          <a:chExt cx="0" cy="0"/>
        </a:xfrm>
      </p:grpSpPr>
      <p:sp>
        <p:nvSpPr>
          <p:cNvPr id="70" name="Shape 70"/>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71" name="Shape 71" descr="KCJ_PPTBandeSymboleBleue.png"/>
          <p:cNvPicPr preferRelativeResize="0"/>
          <p:nvPr/>
        </p:nvPicPr>
        <p:blipFill rotWithShape="1">
          <a:blip r:embed="rId2">
            <a:alphaModFix/>
          </a:blip>
          <a:srcRect/>
          <a:stretch/>
        </p:blipFill>
        <p:spPr>
          <a:xfrm>
            <a:off x="7073128" y="0"/>
            <a:ext cx="890587" cy="5143499"/>
          </a:xfrm>
          <a:prstGeom prst="rect">
            <a:avLst/>
          </a:prstGeom>
          <a:noFill/>
          <a:ln>
            <a:noFill/>
          </a:ln>
        </p:spPr>
      </p:pic>
      <p:sp>
        <p:nvSpPr>
          <p:cNvPr id="72" name="Shape 72"/>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Disposition personnalisée">
    <p:spTree>
      <p:nvGrpSpPr>
        <p:cNvPr id="1" name="Shape 74"/>
        <p:cNvGrpSpPr/>
        <p:nvPr/>
      </p:nvGrpSpPr>
      <p:grpSpPr>
        <a:xfrm>
          <a:off x="0" y="0"/>
          <a:ext cx="0" cy="0"/>
          <a:chOff x="0" y="0"/>
          <a:chExt cx="0" cy="0"/>
        </a:xfrm>
      </p:grpSpPr>
      <p:sp>
        <p:nvSpPr>
          <p:cNvPr id="75" name="Shape 7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 name="Shape 76"/>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pic>
        <p:nvPicPr>
          <p:cNvPr id="78" name="Shape 78" descr="KCJ_PPTBandeSymboleOrang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Disposition personnalisée">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1" name="Shape 81"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Disposition personnalisée">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4" name="Shape 8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Disposition personnalisée">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7" name="Shape 87"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88"/>
        <p:cNvGrpSpPr/>
        <p:nvPr/>
      </p:nvGrpSpPr>
      <p:grpSpPr>
        <a:xfrm>
          <a:off x="0" y="0"/>
          <a:ext cx="0" cy="0"/>
          <a:chOff x="0" y="0"/>
          <a:chExt cx="0" cy="0"/>
        </a:xfrm>
      </p:grpSpPr>
      <p:sp>
        <p:nvSpPr>
          <p:cNvPr id="89" name="Shape 89"/>
          <p:cNvSpPr/>
          <p:nvPr/>
        </p:nvSpPr>
        <p:spPr>
          <a:xfrm>
            <a:off x="0" y="0"/>
            <a:ext cx="2761361" cy="5143499"/>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0" name="Shape 90"/>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1" name="Shape 91"/>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3" name="Shape 93"/>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94" name="Shape 94"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re et contenu">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7" name="Shape 97"/>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98"/>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9" name="Shape 99"/>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1" name="Shape 101"/>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102" name="Shape 102"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9_Disposition personnalisée">
    <p:spTree>
      <p:nvGrpSpPr>
        <p:cNvPr id="1" name="Shape 19"/>
        <p:cNvGrpSpPr/>
        <p:nvPr/>
      </p:nvGrpSpPr>
      <p:grpSpPr>
        <a:xfrm>
          <a:off x="0" y="0"/>
          <a:ext cx="0" cy="0"/>
          <a:chOff x="0" y="0"/>
          <a:chExt cx="0" cy="0"/>
        </a:xfrm>
      </p:grpSpPr>
      <p:sp>
        <p:nvSpPr>
          <p:cNvPr id="20" name="Shape 20"/>
          <p:cNvSpPr/>
          <p:nvPr/>
        </p:nvSpPr>
        <p:spPr>
          <a:xfrm>
            <a:off x="0" y="0"/>
            <a:ext cx="2761361" cy="51434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 name="Shape 21"/>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 name="Shape 22"/>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24" name="Shape 24"/>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25" name="Shape 25"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Vide">
    <p:spTree>
      <p:nvGrpSpPr>
        <p:cNvPr id="1" name="Shape 103"/>
        <p:cNvGrpSpPr/>
        <p:nvPr/>
      </p:nvGrpSpPr>
      <p:grpSpPr>
        <a:xfrm>
          <a:off x="0" y="0"/>
          <a:ext cx="0" cy="0"/>
          <a:chOff x="0" y="0"/>
          <a:chExt cx="0" cy="0"/>
        </a:xfrm>
      </p:grpSpPr>
      <p:sp>
        <p:nvSpPr>
          <p:cNvPr id="104" name="Shape 104"/>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2"/>
              </a:buClr>
              <a:buFont typeface="Arial"/>
              <a:buNone/>
              <a:defRPr sz="3200" b="0" i="0" u="none" strike="noStrike" cap="none">
                <a:solidFill>
                  <a:schemeClr val="dk2"/>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106"/>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8" name="Shape 108"/>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109" name="Shape 109"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Disposition personnalisée">
    <p:spTree>
      <p:nvGrpSpPr>
        <p:cNvPr id="1" name="Shape 110"/>
        <p:cNvGrpSpPr/>
        <p:nvPr/>
      </p:nvGrpSpPr>
      <p:grpSpPr>
        <a:xfrm>
          <a:off x="0" y="0"/>
          <a:ext cx="0" cy="0"/>
          <a:chOff x="0" y="0"/>
          <a:chExt cx="0" cy="0"/>
        </a:xfrm>
      </p:grpSpPr>
      <p:sp>
        <p:nvSpPr>
          <p:cNvPr id="111" name="Shape 111"/>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2" name="Shape 112"/>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3" name="Shape 113"/>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Disposition personnalisée">
    <p:spTree>
      <p:nvGrpSpPr>
        <p:cNvPr id="1" name="Shape 114"/>
        <p:cNvGrpSpPr/>
        <p:nvPr/>
      </p:nvGrpSpPr>
      <p:grpSpPr>
        <a:xfrm>
          <a:off x="0" y="0"/>
          <a:ext cx="0" cy="0"/>
          <a:chOff x="0" y="0"/>
          <a:chExt cx="0" cy="0"/>
        </a:xfrm>
      </p:grpSpPr>
      <p:sp>
        <p:nvSpPr>
          <p:cNvPr id="115" name="Shape 11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6" name="Shape 116"/>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7" name="Shape 117"/>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Disposition personnalisée">
    <p:spTree>
      <p:nvGrpSpPr>
        <p:cNvPr id="1" name="Shape 118"/>
        <p:cNvGrpSpPr/>
        <p:nvPr/>
      </p:nvGrpSpPr>
      <p:grpSpPr>
        <a:xfrm>
          <a:off x="0" y="0"/>
          <a:ext cx="0" cy="0"/>
          <a:chOff x="0" y="0"/>
          <a:chExt cx="0" cy="0"/>
        </a:xfrm>
      </p:grpSpPr>
      <p:sp>
        <p:nvSpPr>
          <p:cNvPr id="119" name="Shape 119"/>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0" name="Shape 12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1" name="Shape 121"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2" name="Shape 122" descr="KCJ_PPTStackWinkBleu.png"/>
          <p:cNvPicPr preferRelativeResize="0"/>
          <p:nvPr/>
        </p:nvPicPr>
        <p:blipFill rotWithShape="1">
          <a:blip r:embed="rId3">
            <a:alphaModFix/>
          </a:blip>
          <a:srcRect/>
          <a:stretch/>
        </p:blipFill>
        <p:spPr>
          <a:xfrm>
            <a:off x="349771" y="3996671"/>
            <a:ext cx="1008756" cy="9781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Disposition personnalisée">
    <p:spTree>
      <p:nvGrpSpPr>
        <p:cNvPr id="1" name="Shape 123"/>
        <p:cNvGrpSpPr/>
        <p:nvPr/>
      </p:nvGrpSpPr>
      <p:grpSpPr>
        <a:xfrm>
          <a:off x="0" y="0"/>
          <a:ext cx="0" cy="0"/>
          <a:chOff x="0" y="0"/>
          <a:chExt cx="0" cy="0"/>
        </a:xfrm>
      </p:grpSpPr>
      <p:sp>
        <p:nvSpPr>
          <p:cNvPr id="124" name="Shape 124"/>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125"/>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6" name="Shape 126"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7" name="Shape 127"/>
          <p:cNvPicPr preferRelativeResize="0"/>
          <p:nvPr/>
        </p:nvPicPr>
        <p:blipFill rotWithShape="1">
          <a:blip r:embed="rId3">
            <a:alphaModFix/>
          </a:blip>
          <a:srcRect/>
          <a:stretch/>
        </p:blipFill>
        <p:spPr>
          <a:xfrm>
            <a:off x="259144" y="3922092"/>
            <a:ext cx="1010924" cy="98022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8_Disposition personnalisée">
    <p:spTree>
      <p:nvGrpSpPr>
        <p:cNvPr id="1" name="Shape 128"/>
        <p:cNvGrpSpPr/>
        <p:nvPr/>
      </p:nvGrpSpPr>
      <p:grpSpPr>
        <a:xfrm>
          <a:off x="0" y="0"/>
          <a:ext cx="0" cy="0"/>
          <a:chOff x="0" y="0"/>
          <a:chExt cx="0" cy="0"/>
        </a:xfrm>
      </p:grpSpPr>
      <p:sp>
        <p:nvSpPr>
          <p:cNvPr id="129" name="Shape 129"/>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0" name="Shape 130"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1" name="Shape 131"/>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2" name="Shape 13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3" name="Shape 133"/>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9_Disposition personnalisée">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6" name="Shape 136"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7" name="Shape 137"/>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8" name="Shape 138"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9" name="Shape 139"/>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rgbClr val="FF8939"/>
              </a:buClr>
              <a:buFont typeface="Arial"/>
              <a:buNone/>
              <a:defRPr sz="3200" b="0" i="0" u="none" strike="noStrike" cap="none">
                <a:solidFill>
                  <a:srgbClr val="FF8939"/>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Disposition personnalisée">
    <p:spTree>
      <p:nvGrpSpPr>
        <p:cNvPr id="1" name="Shape 140"/>
        <p:cNvGrpSpPr/>
        <p:nvPr/>
      </p:nvGrpSpPr>
      <p:grpSpPr>
        <a:xfrm>
          <a:off x="0" y="0"/>
          <a:ext cx="0" cy="0"/>
          <a:chOff x="0" y="0"/>
          <a:chExt cx="0" cy="0"/>
        </a:xfrm>
      </p:grpSpPr>
      <p:sp>
        <p:nvSpPr>
          <p:cNvPr id="141" name="Shape 141"/>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2" name="Shape 142"/>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3" name="Shape 143"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4" name="Shape 144"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Disposition personnalisée">
    <p:spTree>
      <p:nvGrpSpPr>
        <p:cNvPr id="1" name="Shape 145"/>
        <p:cNvGrpSpPr/>
        <p:nvPr/>
      </p:nvGrpSpPr>
      <p:grpSpPr>
        <a:xfrm>
          <a:off x="0" y="0"/>
          <a:ext cx="0" cy="0"/>
          <a:chOff x="0" y="0"/>
          <a:chExt cx="0" cy="0"/>
        </a:xfrm>
      </p:grpSpPr>
      <p:sp>
        <p:nvSpPr>
          <p:cNvPr id="146" name="Shape 146"/>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7" name="Shape 147"/>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8" name="Shape 148"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9" name="Shape 149"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tête de section">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28" name="Shape 28" descr="KCJ_PPTBandeSymboleBleu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29" name="Shape 29"/>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30" name="Shape 30"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143" y="205220"/>
            <a:ext cx="8229093" cy="858662"/>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ubTitle" idx="1"/>
          </p:nvPr>
        </p:nvSpPr>
        <p:spPr>
          <a:xfrm>
            <a:off x="457143" y="1203420"/>
            <a:ext cx="8229093" cy="2982824"/>
          </a:xfrm>
          <a:prstGeom prst="rect">
            <a:avLst/>
          </a:prstGeom>
          <a:noFill/>
          <a:ln>
            <a:noFill/>
          </a:ln>
        </p:spPr>
        <p:txBody>
          <a:bodyPr lIns="91425" tIns="91425" rIns="91425" bIns="91425" anchor="ctr"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Disposition personnalisée">
    <p:spTree>
      <p:nvGrpSpPr>
        <p:cNvPr id="1" name="Shape 34"/>
        <p:cNvGrpSpPr/>
        <p:nvPr/>
      </p:nvGrpSpPr>
      <p:grpSpPr>
        <a:xfrm>
          <a:off x="0" y="0"/>
          <a:ext cx="0" cy="0"/>
          <a:chOff x="0" y="0"/>
          <a:chExt cx="0" cy="0"/>
        </a:xfrm>
      </p:grpSpPr>
      <p:sp>
        <p:nvSpPr>
          <p:cNvPr id="35" name="Shape 35"/>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6" name="Shape 36"/>
          <p:cNvPicPr preferRelativeResize="0"/>
          <p:nvPr/>
        </p:nvPicPr>
        <p:blipFill rotWithShape="1">
          <a:blip r:embed="rId2">
            <a:alphaModFix/>
          </a:blip>
          <a:srcRect/>
          <a:stretch/>
        </p:blipFill>
        <p:spPr>
          <a:xfrm>
            <a:off x="2185660" y="1028932"/>
            <a:ext cx="4769201" cy="3085635"/>
          </a:xfrm>
          <a:prstGeom prst="rect">
            <a:avLst/>
          </a:prstGeom>
          <a:noFill/>
          <a:ln>
            <a:noFill/>
          </a:ln>
        </p:spPr>
      </p:pic>
      <p:sp>
        <p:nvSpPr>
          <p:cNvPr id="37" name="Shape 37"/>
          <p:cNvSpPr txBox="1">
            <a:spLocks noGrp="1"/>
          </p:cNvSpPr>
          <p:nvPr>
            <p:ph type="title"/>
          </p:nvPr>
        </p:nvSpPr>
        <p:spPr>
          <a:xfrm>
            <a:off x="1395915" y="1598320"/>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Disposition personnalisée">
    <p:spTree>
      <p:nvGrpSpPr>
        <p:cNvPr id="1" name="Shape 38"/>
        <p:cNvGrpSpPr/>
        <p:nvPr/>
      </p:nvGrpSpPr>
      <p:grpSpPr>
        <a:xfrm>
          <a:off x="0" y="0"/>
          <a:ext cx="0" cy="0"/>
          <a:chOff x="0" y="0"/>
          <a:chExt cx="0" cy="0"/>
        </a:xfrm>
      </p:grpSpPr>
      <p:pic>
        <p:nvPicPr>
          <p:cNvPr id="39" name="Shape 39" descr="KCJ_PPTStackSymboleBleu.png"/>
          <p:cNvPicPr preferRelativeResize="0"/>
          <p:nvPr/>
        </p:nvPicPr>
        <p:blipFill rotWithShape="1">
          <a:blip r:embed="rId2">
            <a:alphaModFix/>
          </a:blip>
          <a:srcRect/>
          <a:stretch/>
        </p:blipFill>
        <p:spPr>
          <a:xfrm>
            <a:off x="161905" y="4468971"/>
            <a:ext cx="953759" cy="423893"/>
          </a:xfrm>
          <a:prstGeom prst="rect">
            <a:avLst/>
          </a:prstGeom>
          <a:noFill/>
          <a:ln>
            <a:noFill/>
          </a:ln>
        </p:spPr>
      </p:pic>
      <p:sp>
        <p:nvSpPr>
          <p:cNvPr id="40" name="Shape 40"/>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41"/>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2" name="Shape 4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Disposition personnalisée">
    <p:spTree>
      <p:nvGrpSpPr>
        <p:cNvPr id="1" name="Shape 43"/>
        <p:cNvGrpSpPr/>
        <p:nvPr/>
      </p:nvGrpSpPr>
      <p:grpSpPr>
        <a:xfrm>
          <a:off x="0" y="0"/>
          <a:ext cx="0" cy="0"/>
          <a:chOff x="0" y="0"/>
          <a:chExt cx="0" cy="0"/>
        </a:xfrm>
      </p:grpSpPr>
      <p:sp>
        <p:nvSpPr>
          <p:cNvPr id="44" name="Shape 44"/>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45" name="Shape 45" descr="(-)orange.png"/>
          <p:cNvPicPr preferRelativeResize="0"/>
          <p:nvPr/>
        </p:nvPicPr>
        <p:blipFill rotWithShape="1">
          <a:blip r:embed="rId2">
            <a:alphaModFix/>
          </a:blip>
          <a:srcRect/>
          <a:stretch/>
        </p:blipFill>
        <p:spPr>
          <a:xfrm>
            <a:off x="2185660" y="1028932"/>
            <a:ext cx="4769201" cy="3085636"/>
          </a:xfrm>
          <a:prstGeom prst="rect">
            <a:avLst/>
          </a:prstGeom>
          <a:noFill/>
          <a:ln>
            <a:noFill/>
          </a:ln>
        </p:spPr>
      </p:pic>
      <p:sp>
        <p:nvSpPr>
          <p:cNvPr id="46" name="Shape 46"/>
          <p:cNvSpPr txBox="1">
            <a:spLocks noGrp="1"/>
          </p:cNvSpPr>
          <p:nvPr>
            <p:ph type="title"/>
          </p:nvPr>
        </p:nvSpPr>
        <p:spPr>
          <a:xfrm>
            <a:off x="1395915" y="1606011"/>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3_Disposition personnalisée">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129993" y="4547935"/>
            <a:ext cx="946573" cy="420698"/>
          </a:xfrm>
          <a:prstGeom prst="rect">
            <a:avLst/>
          </a:prstGeom>
          <a:noFill/>
          <a:ln>
            <a:noFill/>
          </a:ln>
        </p:spPr>
      </p:pic>
      <p:sp>
        <p:nvSpPr>
          <p:cNvPr id="49" name="Shape 49"/>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1" name="Shape 51"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Disposition personnalisé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4" name="Shape 5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DC7F9"/>
                </a:solidFill>
                <a:latin typeface="Arial"/>
                <a:ea typeface="Arial"/>
                <a:cs typeface="Arial"/>
                <a:sym typeface="Arial"/>
              </a:rPr>
              <a:pPr marL="0" marR="0" lvl="0" indent="0" algn="r" rtl="0">
                <a:spcBef>
                  <a:spcPts val="0"/>
                </a:spcBef>
                <a:buSzPct val="25000"/>
                <a:buNone/>
              </a:pPr>
              <a:t>‹#›</a:t>
            </a:fld>
            <a:endParaRPr lang="en" sz="1200" b="0" i="0" u="none" strike="noStrike" cap="none">
              <a:solidFill>
                <a:srgbClr val="8DC7F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p:nvPr/>
        </p:nvSpPr>
        <p:spPr>
          <a:xfrm flipH="1">
            <a:off x="3360828" y="2288875"/>
            <a:ext cx="38661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INLINE STYLES</a:t>
            </a:r>
          </a:p>
        </p:txBody>
      </p:sp>
      <p:sp>
        <p:nvSpPr>
          <p:cNvPr id="157" name="Shape 157"/>
          <p:cNvSpPr/>
          <p:nvPr/>
        </p:nvSpPr>
        <p:spPr>
          <a:xfrm flipH="1">
            <a:off x="3360950" y="1357950"/>
            <a:ext cx="1121400" cy="7392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CSS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64" name="Shape 164"/>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color:Grey;</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71" name="Shape 171"/>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font-family:Arial;</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78" name="Shape 178"/>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font-size:18px;</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85" name="Shape 185"/>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font-size:18px;</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186" name="Shape 186"/>
          <p:cNvSpPr/>
          <p:nvPr/>
        </p:nvSpPr>
        <p:spPr>
          <a:xfrm>
            <a:off x="3860750" y="289860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87" name="Shape 187"/>
          <p:cNvSpPr txBox="1"/>
          <p:nvPr/>
        </p:nvSpPr>
        <p:spPr>
          <a:xfrm>
            <a:off x="2327150" y="3506650"/>
            <a:ext cx="3418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Property</a:t>
            </a:r>
          </a:p>
        </p:txBody>
      </p:sp>
      <p:sp>
        <p:nvSpPr>
          <p:cNvPr id="188" name="Shape 188"/>
          <p:cNvSpPr/>
          <p:nvPr/>
        </p:nvSpPr>
        <p:spPr>
          <a:xfrm>
            <a:off x="5488900" y="289860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3955300" y="3506650"/>
            <a:ext cx="3418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Value</a:t>
            </a:r>
          </a:p>
        </p:txBody>
      </p:sp>
      <p:sp>
        <p:nvSpPr>
          <p:cNvPr id="190" name="Shape 190"/>
          <p:cNvSpPr/>
          <p:nvPr/>
        </p:nvSpPr>
        <p:spPr>
          <a:xfrm>
            <a:off x="2827325" y="2317025"/>
            <a:ext cx="21516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5144350" y="2317650"/>
            <a:ext cx="9516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98" name="Shape 198"/>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font-size:18px;</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199" name="Shape 199"/>
          <p:cNvSpPr/>
          <p:nvPr/>
        </p:nvSpPr>
        <p:spPr>
          <a:xfrm rot="10800000">
            <a:off x="4865325" y="16159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00" name="Shape 200"/>
          <p:cNvSpPr txBox="1"/>
          <p:nvPr/>
        </p:nvSpPr>
        <p:spPr>
          <a:xfrm>
            <a:off x="4057575" y="1096500"/>
            <a:ext cx="19665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Colon here</a:t>
            </a:r>
          </a:p>
        </p:txBody>
      </p:sp>
      <p:sp>
        <p:nvSpPr>
          <p:cNvPr id="201" name="Shape 201"/>
          <p:cNvSpPr/>
          <p:nvPr/>
        </p:nvSpPr>
        <p:spPr>
          <a:xfrm>
            <a:off x="6010225" y="29984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02" name="Shape 202"/>
          <p:cNvSpPr txBox="1"/>
          <p:nvPr/>
        </p:nvSpPr>
        <p:spPr>
          <a:xfrm>
            <a:off x="5071075" y="3506650"/>
            <a:ext cx="22293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Semicolon here</a:t>
            </a:r>
          </a:p>
        </p:txBody>
      </p:sp>
      <p:sp>
        <p:nvSpPr>
          <p:cNvPr id="203" name="Shape 203"/>
          <p:cNvSpPr/>
          <p:nvPr/>
        </p:nvSpPr>
        <p:spPr>
          <a:xfrm>
            <a:off x="4937475" y="2317025"/>
            <a:ext cx="2067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6054625" y="2317650"/>
            <a:ext cx="262200" cy="5082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Shape 210"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11" name="Shape 211"/>
          <p:cNvSpPr txBox="1"/>
          <p:nvPr/>
        </p:nvSpPr>
        <p:spPr>
          <a:xfrm>
            <a:off x="197250" y="2244900"/>
            <a:ext cx="87495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rgbClr val="FFFFFF"/>
                </a:solidFill>
                <a:latin typeface="Roboto Mono"/>
                <a:ea typeface="Roboto Mono"/>
                <a:cs typeface="Roboto Mono"/>
                <a:sym typeface="Roboto Mono"/>
              </a:rPr>
              <a:t>&lt;img src=”url” alt=”text” style=”width:128px;height:128px;”&gt;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18" name="Shape 218"/>
          <p:cNvSpPr txBox="1"/>
          <p:nvPr/>
        </p:nvSpPr>
        <p:spPr>
          <a:xfrm>
            <a:off x="197250" y="2244900"/>
            <a:ext cx="87495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rgbClr val="FFFFFF"/>
                </a:solidFill>
                <a:latin typeface="Roboto Mono"/>
                <a:ea typeface="Roboto Mono"/>
                <a:cs typeface="Roboto Mono"/>
                <a:sym typeface="Roboto Mono"/>
              </a:rPr>
              <a:t>&lt;img src=”url” alt=”text” style=”width:128px;height:128px;”&gt;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219" name="Shape 219"/>
          <p:cNvSpPr/>
          <p:nvPr/>
        </p:nvSpPr>
        <p:spPr>
          <a:xfrm>
            <a:off x="6561900" y="29984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20" name="Shape 220"/>
          <p:cNvSpPr txBox="1"/>
          <p:nvPr/>
        </p:nvSpPr>
        <p:spPr>
          <a:xfrm>
            <a:off x="5622750" y="3506650"/>
            <a:ext cx="22293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This is CSS</a:t>
            </a:r>
          </a:p>
        </p:txBody>
      </p:sp>
      <p:sp>
        <p:nvSpPr>
          <p:cNvPr id="221" name="Shape 221"/>
          <p:cNvSpPr/>
          <p:nvPr/>
        </p:nvSpPr>
        <p:spPr>
          <a:xfrm>
            <a:off x="4951275" y="2317650"/>
            <a:ext cx="3447900" cy="316500"/>
          </a:xfrm>
          <a:prstGeom prst="rect">
            <a:avLst/>
          </a:pr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Thème Office">
  <a:themeElements>
    <a:clrScheme name="Personnalisée 7">
      <a:dk1>
        <a:srgbClr val="33AFF7"/>
      </a:dk1>
      <a:lt1>
        <a:srgbClr val="FFFFFF"/>
      </a:lt1>
      <a:dk2>
        <a:srgbClr val="FF8939"/>
      </a:dk2>
      <a:lt2>
        <a:srgbClr val="F0F0F1"/>
      </a:lt2>
      <a:accent1>
        <a:srgbClr val="1980B6"/>
      </a:accent1>
      <a:accent2>
        <a:srgbClr val="D04F1A"/>
      </a:accent2>
      <a:accent3>
        <a:srgbClr val="000000"/>
      </a:accent3>
      <a:accent4>
        <a:srgbClr val="EB581D"/>
      </a:accent4>
      <a:accent5>
        <a:srgbClr val="1C9ADB"/>
      </a:accent5>
      <a:accent6>
        <a:srgbClr val="F0F0F1"/>
      </a:accent6>
      <a:hlink>
        <a:srgbClr val="1C9ADB"/>
      </a:hlink>
      <a:folHlink>
        <a:srgbClr val="1A88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Words>
  <Application>Microsoft Office PowerPoint</Application>
  <PresentationFormat>On-screen Show (16:9)</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 Mono</vt:lpstr>
      <vt:lpstr>Calibri</vt:lpstr>
      <vt:lpstr>Thème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katelissitsa</dc:creator>
  <cp:lastModifiedBy>katelissitsa</cp:lastModifiedBy>
  <cp:revision>1</cp:revision>
  <dcterms:modified xsi:type="dcterms:W3CDTF">2017-08-23T13:37:51Z</dcterms:modified>
</cp:coreProperties>
</file>