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Mono" pitchFamily="2" charset="0"/>
      <p:regular r:id="rId11"/>
      <p:bold r:id="rId12"/>
      <p:italic r:id="rId13"/>
      <p:boldItalic r:id="rId14"/>
    </p:embeddedFont>
    <p:embeddedFont>
      <p:font typeface="Calibri"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9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1</a:t>
            </a:fld>
            <a:endParaRPr lang="e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Ask students to observe the HTML element and focus on what’s different.</a:t>
            </a:r>
          </a:p>
          <a:p>
            <a:pPr lvl="0">
              <a:spcBef>
                <a:spcPts val="0"/>
              </a:spcBef>
              <a:buNone/>
            </a:pPr>
            <a:endParaRPr/>
          </a:p>
        </p:txBody>
      </p:sp>
      <p:sp>
        <p:nvSpPr>
          <p:cNvPr id="161" name="Shape 16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2</a:t>
            </a:fld>
            <a:endParaRPr lang="e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Give them another few seconds to observe the HTML element. Then ask what’s different about the last 2 examples compared to the basic HTML element.</a:t>
            </a:r>
          </a:p>
        </p:txBody>
      </p:sp>
      <p:sp>
        <p:nvSpPr>
          <p:cNvPr id="168" name="Shape 16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3</a:t>
            </a:fld>
            <a:endParaRPr lang="e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Explain that the extra text is an HTML attribute that has the following properties:</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It provides extra information about the element.</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It follows a pattern.</a:t>
            </a:r>
          </a:p>
          <a:p>
            <a:pPr lvl="0" rtl="0">
              <a:spcBef>
                <a:spcPts val="0"/>
              </a:spcBef>
              <a:buNone/>
            </a:pPr>
            <a:endParaRPr sz="1100">
              <a:solidFill>
                <a:srgbClr val="000000"/>
              </a:solidFill>
              <a:latin typeface="Arial"/>
              <a:ea typeface="Arial"/>
              <a:cs typeface="Arial"/>
              <a:sym typeface="Arial"/>
            </a:endParaRPr>
          </a:p>
        </p:txBody>
      </p:sp>
      <p:sp>
        <p:nvSpPr>
          <p:cNvPr id="175" name="Shape 17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4</a:t>
            </a:fld>
            <a:endParaRPr lang="e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Explain that the pattern starts with the name of the attribute. Ex. href</a:t>
            </a:r>
          </a:p>
          <a:p>
            <a:pPr lvl="0" rtl="0">
              <a:spcBef>
                <a:spcPts val="0"/>
              </a:spcBef>
              <a:buNone/>
            </a:pPr>
            <a:endParaRPr sz="1100">
              <a:solidFill>
                <a:srgbClr val="000000"/>
              </a:solidFill>
              <a:latin typeface="Arial"/>
              <a:ea typeface="Arial"/>
              <a:cs typeface="Arial"/>
              <a:sym typeface="Arial"/>
            </a:endParaRPr>
          </a:p>
        </p:txBody>
      </p:sp>
      <p:sp>
        <p:nvSpPr>
          <p:cNvPr id="185" name="Shape 18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5</a:t>
            </a:fld>
            <a:endParaRPr lang="e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Point out that an equal sign must follow.</a:t>
            </a:r>
          </a:p>
          <a:p>
            <a:pPr lvl="0" rtl="0">
              <a:spcBef>
                <a:spcPts val="0"/>
              </a:spcBef>
              <a:buNone/>
            </a:pPr>
            <a:endParaRPr sz="1100">
              <a:solidFill>
                <a:srgbClr val="000000"/>
              </a:solidFill>
              <a:latin typeface="Arial"/>
              <a:ea typeface="Arial"/>
              <a:cs typeface="Arial"/>
              <a:sym typeface="Arial"/>
            </a:endParaRPr>
          </a:p>
          <a:p>
            <a:pPr lvl="0" rtl="0">
              <a:spcBef>
                <a:spcPts val="0"/>
              </a:spcBef>
              <a:buNone/>
            </a:pPr>
            <a:endParaRPr sz="1100">
              <a:solidFill>
                <a:srgbClr val="000000"/>
              </a:solidFill>
              <a:latin typeface="Arial"/>
              <a:ea typeface="Arial"/>
              <a:cs typeface="Arial"/>
              <a:sym typeface="Arial"/>
            </a:endParaRPr>
          </a:p>
        </p:txBody>
      </p:sp>
      <p:sp>
        <p:nvSpPr>
          <p:cNvPr id="195" name="Shape 19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6</a:t>
            </a:fld>
            <a:endParaRPr lang="e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Explain that the last part is its value surrounded by quotes. Do the following: </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Ask students to look at their Thimble website and identify possible attributes.</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Return to the presentation. See if they can predict what type of element this is.</a:t>
            </a:r>
          </a:p>
          <a:p>
            <a:pPr lvl="0" rtl="0">
              <a:spcBef>
                <a:spcPts val="0"/>
              </a:spcBef>
              <a:buNone/>
            </a:pPr>
            <a:endParaRPr sz="1100">
              <a:solidFill>
                <a:srgbClr val="000000"/>
              </a:solidFill>
              <a:latin typeface="Arial"/>
              <a:ea typeface="Arial"/>
              <a:cs typeface="Arial"/>
              <a:sym typeface="Arial"/>
            </a:endParaRPr>
          </a:p>
          <a:p>
            <a:pPr lvl="0" rtl="0">
              <a:spcBef>
                <a:spcPts val="0"/>
              </a:spcBef>
              <a:buNone/>
            </a:pPr>
            <a:endParaRPr sz="1100">
              <a:solidFill>
                <a:srgbClr val="000000"/>
              </a:solidFill>
              <a:latin typeface="Arial"/>
              <a:ea typeface="Arial"/>
              <a:cs typeface="Arial"/>
              <a:sym typeface="Arial"/>
            </a:endParaRPr>
          </a:p>
        </p:txBody>
      </p:sp>
      <p:sp>
        <p:nvSpPr>
          <p:cNvPr id="205" name="Shape 20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7</a:t>
            </a:fld>
            <a:endParaRPr lang="e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Reveal that this is a link element! Ask the following:</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What is the href attribute for?</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How is it different from the content? I.e. “Google” is what the link says, but href points to where the link should go.</a:t>
            </a:r>
          </a:p>
          <a:p>
            <a:pPr lvl="0" rtl="0">
              <a:spcBef>
                <a:spcPts val="0"/>
              </a:spcBef>
              <a:buNone/>
            </a:pPr>
            <a:endParaRPr sz="1100">
              <a:solidFill>
                <a:srgbClr val="000000"/>
              </a:solidFill>
              <a:latin typeface="Arial"/>
              <a:ea typeface="Arial"/>
              <a:cs typeface="Arial"/>
              <a:sym typeface="Arial"/>
            </a:endParaRPr>
          </a:p>
        </p:txBody>
      </p:sp>
      <p:sp>
        <p:nvSpPr>
          <p:cNvPr id="215" name="Shape 21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8</a:t>
            </a:fld>
            <a:endParaRPr lang="e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2_En-tête de section">
    <p:spTree>
      <p:nvGrpSpPr>
        <p:cNvPr id="1" name="Shape 15"/>
        <p:cNvGrpSpPr/>
        <p:nvPr/>
      </p:nvGrpSpPr>
      <p:grpSpPr>
        <a:xfrm>
          <a:off x="0" y="0"/>
          <a:ext cx="0" cy="0"/>
          <a:chOff x="0" y="0"/>
          <a:chExt cx="0" cy="0"/>
        </a:xfrm>
      </p:grpSpPr>
      <p:pic>
        <p:nvPicPr>
          <p:cNvPr id="16" name="Shape 16" descr="KCJ_PPTBandeSymboleGrisPal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17" name="Shape 17"/>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8" name="Shape 18" descr="LogoKCJ_3lignes_RGB.png"/>
          <p:cNvPicPr preferRelativeResize="0"/>
          <p:nvPr/>
        </p:nvPicPr>
        <p:blipFill rotWithShape="1">
          <a:blip r:embed="rId3">
            <a:alphaModFix/>
          </a:blip>
          <a:srcRect/>
          <a:stretch/>
        </p:blipFill>
        <p:spPr>
          <a:xfrm>
            <a:off x="5491500" y="3520167"/>
            <a:ext cx="3652499" cy="16233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Shape 55"/>
        <p:cNvGrpSpPr/>
        <p:nvPr/>
      </p:nvGrpSpPr>
      <p:grpSpPr>
        <a:xfrm>
          <a:off x="0" y="0"/>
          <a:ext cx="0" cy="0"/>
          <a:chOff x="0" y="0"/>
          <a:chExt cx="0" cy="0"/>
        </a:xfrm>
      </p:grpSpPr>
      <p:pic>
        <p:nvPicPr>
          <p:cNvPr id="56" name="Shape 56" descr="kcj-ppt-slides-v3_cover.jpg"/>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57" name="Shape 57"/>
          <p:cNvSpPr txBox="1">
            <a:spLocks noGrp="1"/>
          </p:cNvSpPr>
          <p:nvPr>
            <p:ph type="ctrTitle"/>
          </p:nvPr>
        </p:nvSpPr>
        <p:spPr>
          <a:xfrm>
            <a:off x="423414" y="1483144"/>
            <a:ext cx="4230279" cy="1937357"/>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8" name="Shape 58" descr="LogoKCJ_3lignes_RGB.png"/>
          <p:cNvPicPr preferRelativeResize="0"/>
          <p:nvPr/>
        </p:nvPicPr>
        <p:blipFill rotWithShape="1">
          <a:blip r:embed="rId3">
            <a:alphaModFix/>
          </a:blip>
          <a:srcRect/>
          <a:stretch/>
        </p:blipFill>
        <p:spPr>
          <a:xfrm>
            <a:off x="222487" y="3774039"/>
            <a:ext cx="2799632" cy="1244280"/>
          </a:xfrm>
          <a:prstGeom prst="rect">
            <a:avLst/>
          </a:prstGeom>
          <a:noFill/>
          <a:ln>
            <a:noFill/>
          </a:ln>
        </p:spPr>
      </p:pic>
      <p:pic>
        <p:nvPicPr>
          <p:cNvPr id="59" name="Shape 59" descr="Untitled-1.png"/>
          <p:cNvPicPr preferRelativeResize="0"/>
          <p:nvPr/>
        </p:nvPicPr>
        <p:blipFill rotWithShape="1">
          <a:blip r:embed="rId4">
            <a:alphaModFix/>
          </a:blip>
          <a:srcRect t="26357" b="1"/>
          <a:stretch/>
        </p:blipFill>
        <p:spPr>
          <a:xfrm>
            <a:off x="1687196" y="0"/>
            <a:ext cx="5664158" cy="19572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En-tête de section">
    <p:spTree>
      <p:nvGrpSpPr>
        <p:cNvPr id="1" name="Shape 60"/>
        <p:cNvGrpSpPr/>
        <p:nvPr/>
      </p:nvGrpSpPr>
      <p:grpSpPr>
        <a:xfrm>
          <a:off x="0" y="0"/>
          <a:ext cx="0" cy="0"/>
          <a:chOff x="0" y="0"/>
          <a:chExt cx="0" cy="0"/>
        </a:xfrm>
      </p:grpSpPr>
      <p:sp>
        <p:nvSpPr>
          <p:cNvPr id="61" name="Shape 61"/>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62" name="Shape 62" descr="KCJ_PPTBandeSymboleOrang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63" name="Shape 63"/>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64" name="Shape 64" descr="LogoKCJ_3lignes_BlancRGB.png"/>
          <p:cNvPicPr preferRelativeResize="0"/>
          <p:nvPr/>
        </p:nvPicPr>
        <p:blipFill rotWithShape="1">
          <a:blip r:embed="rId3">
            <a:alphaModFix/>
          </a:blip>
          <a:srcRect/>
          <a:stretch/>
        </p:blipFill>
        <p:spPr>
          <a:xfrm>
            <a:off x="5499000" y="3523500"/>
            <a:ext cx="3645000" cy="1620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position personnalisée">
    <p:spTree>
      <p:nvGrpSpPr>
        <p:cNvPr id="1" name="Shape 65"/>
        <p:cNvGrpSpPr/>
        <p:nvPr/>
      </p:nvGrpSpPr>
      <p:grpSpPr>
        <a:xfrm>
          <a:off x="0" y="0"/>
          <a:ext cx="0" cy="0"/>
          <a:chOff x="0" y="0"/>
          <a:chExt cx="0" cy="0"/>
        </a:xfrm>
      </p:grpSpPr>
      <p:pic>
        <p:nvPicPr>
          <p:cNvPr id="66" name="Shape 66" descr="kcj-ppt-slides-v3_cover.jpg"/>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67" name="Shape 67" descr="Untitled-1.png"/>
          <p:cNvPicPr preferRelativeResize="0"/>
          <p:nvPr/>
        </p:nvPicPr>
        <p:blipFill rotWithShape="1">
          <a:blip r:embed="rId3">
            <a:alphaModFix/>
          </a:blip>
          <a:srcRect t="26357" b="1"/>
          <a:stretch/>
        </p:blipFill>
        <p:spPr>
          <a:xfrm>
            <a:off x="1687196" y="0"/>
            <a:ext cx="5664158" cy="1957274"/>
          </a:xfrm>
          <a:prstGeom prst="rect">
            <a:avLst/>
          </a:prstGeom>
          <a:noFill/>
          <a:ln>
            <a:noFill/>
          </a:ln>
        </p:spPr>
      </p:pic>
      <p:sp>
        <p:nvSpPr>
          <p:cNvPr id="68" name="Shape 68"/>
          <p:cNvSpPr txBox="1">
            <a:spLocks noGrp="1"/>
          </p:cNvSpPr>
          <p:nvPr>
            <p:ph type="title"/>
          </p:nvPr>
        </p:nvSpPr>
        <p:spPr>
          <a:xfrm>
            <a:off x="1395915" y="2495899"/>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Disposition personnalisée">
    <p:spTree>
      <p:nvGrpSpPr>
        <p:cNvPr id="1" name="Shape 69"/>
        <p:cNvGrpSpPr/>
        <p:nvPr/>
      </p:nvGrpSpPr>
      <p:grpSpPr>
        <a:xfrm>
          <a:off x="0" y="0"/>
          <a:ext cx="0" cy="0"/>
          <a:chOff x="0" y="0"/>
          <a:chExt cx="0" cy="0"/>
        </a:xfrm>
      </p:grpSpPr>
      <p:sp>
        <p:nvSpPr>
          <p:cNvPr id="70" name="Shape 70"/>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71" name="Shape 71" descr="KCJ_PPTBandeSymboleBleue.png"/>
          <p:cNvPicPr preferRelativeResize="0"/>
          <p:nvPr/>
        </p:nvPicPr>
        <p:blipFill rotWithShape="1">
          <a:blip r:embed="rId2">
            <a:alphaModFix/>
          </a:blip>
          <a:srcRect/>
          <a:stretch/>
        </p:blipFill>
        <p:spPr>
          <a:xfrm>
            <a:off x="7073128" y="0"/>
            <a:ext cx="890587" cy="5143499"/>
          </a:xfrm>
          <a:prstGeom prst="rect">
            <a:avLst/>
          </a:prstGeom>
          <a:noFill/>
          <a:ln>
            <a:noFill/>
          </a:ln>
        </p:spPr>
      </p:pic>
      <p:sp>
        <p:nvSpPr>
          <p:cNvPr id="72" name="Shape 72"/>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p:nvPr/>
        </p:nvSpPr>
        <p:spPr>
          <a:xfrm>
            <a:off x="512045" y="3188759"/>
            <a:ext cx="5661980" cy="137781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 sz="1400">
                <a:solidFill>
                  <a:schemeClr val="lt1"/>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Disposition personnalisée">
    <p:spTree>
      <p:nvGrpSpPr>
        <p:cNvPr id="1" name="Shape 74"/>
        <p:cNvGrpSpPr/>
        <p:nvPr/>
      </p:nvGrpSpPr>
      <p:grpSpPr>
        <a:xfrm>
          <a:off x="0" y="0"/>
          <a:ext cx="0" cy="0"/>
          <a:chOff x="0" y="0"/>
          <a:chExt cx="0" cy="0"/>
        </a:xfrm>
      </p:grpSpPr>
      <p:sp>
        <p:nvSpPr>
          <p:cNvPr id="75" name="Shape 7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 name="Shape 76"/>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p:nvPr/>
        </p:nvSpPr>
        <p:spPr>
          <a:xfrm>
            <a:off x="512045" y="3188759"/>
            <a:ext cx="5661980" cy="137781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 sz="1400">
                <a:solidFill>
                  <a:schemeClr val="lt1"/>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pic>
        <p:nvPicPr>
          <p:cNvPr id="78" name="Shape 78" descr="KCJ_PPTBandeSymboleOrang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Disposition personnalisée">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512045" y="609693"/>
            <a:ext cx="7792003" cy="1559408"/>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1" name="Shape 81"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Disposition personnalisée">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4" name="Shape 84"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_Disposition personnalisée">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512045" y="609693"/>
            <a:ext cx="7792003" cy="1559408"/>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7" name="Shape 87"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88"/>
        <p:cNvGrpSpPr/>
        <p:nvPr/>
      </p:nvGrpSpPr>
      <p:grpSpPr>
        <a:xfrm>
          <a:off x="0" y="0"/>
          <a:ext cx="0" cy="0"/>
          <a:chOff x="0" y="0"/>
          <a:chExt cx="0" cy="0"/>
        </a:xfrm>
      </p:grpSpPr>
      <p:sp>
        <p:nvSpPr>
          <p:cNvPr id="89" name="Shape 89"/>
          <p:cNvSpPr/>
          <p:nvPr/>
        </p:nvSpPr>
        <p:spPr>
          <a:xfrm>
            <a:off x="0" y="0"/>
            <a:ext cx="2761361" cy="5143499"/>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0" name="Shape 90"/>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1" name="Shape 91"/>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93" name="Shape 93"/>
          <p:cNvCxnSpPr/>
          <p:nvPr/>
        </p:nvCxnSpPr>
        <p:spPr>
          <a:xfrm>
            <a:off x="3124200" y="1356526"/>
            <a:ext cx="551199" cy="0"/>
          </a:xfrm>
          <a:prstGeom prst="straightConnector1">
            <a:avLst/>
          </a:prstGeom>
          <a:noFill/>
          <a:ln w="76200" cap="rnd" cmpd="sng">
            <a:solidFill>
              <a:schemeClr val="dk1"/>
            </a:solidFill>
            <a:prstDash val="solid"/>
            <a:round/>
            <a:headEnd type="none" w="med" len="med"/>
            <a:tailEnd type="none" w="med" len="med"/>
          </a:ln>
        </p:spPr>
      </p:cxnSp>
      <p:pic>
        <p:nvPicPr>
          <p:cNvPr id="94" name="Shape 94"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re et contenu">
    <p:spTree>
      <p:nvGrpSpPr>
        <p:cNvPr id="1" name="Shape 95"/>
        <p:cNvGrpSpPr/>
        <p:nvPr/>
      </p:nvGrpSpPr>
      <p:grpSpPr>
        <a:xfrm>
          <a:off x="0" y="0"/>
          <a:ext cx="0" cy="0"/>
          <a:chOff x="0" y="0"/>
          <a:chExt cx="0" cy="0"/>
        </a:xfrm>
      </p:grpSpPr>
      <p:sp>
        <p:nvSpPr>
          <p:cNvPr id="96" name="Shape 96"/>
          <p:cNvSpPr>
            <a:spLocks noGrp="1"/>
          </p:cNvSpPr>
          <p:nvPr>
            <p:ph type="pic" idx="2"/>
          </p:nvPr>
        </p:nvSpPr>
        <p:spPr>
          <a:xfrm>
            <a:off x="0" y="0"/>
            <a:ext cx="2761361" cy="5143499"/>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7" name="Shape 97"/>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8" name="Shape 98"/>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9" name="Shape 99"/>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0" name="Shape 100"/>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01" name="Shape 101"/>
          <p:cNvCxnSpPr/>
          <p:nvPr/>
        </p:nvCxnSpPr>
        <p:spPr>
          <a:xfrm>
            <a:off x="3124200" y="1356526"/>
            <a:ext cx="551199" cy="0"/>
          </a:xfrm>
          <a:prstGeom prst="straightConnector1">
            <a:avLst/>
          </a:prstGeom>
          <a:noFill/>
          <a:ln w="76200" cap="rnd" cmpd="sng">
            <a:solidFill>
              <a:schemeClr val="dk1"/>
            </a:solidFill>
            <a:prstDash val="solid"/>
            <a:round/>
            <a:headEnd type="none" w="med" len="med"/>
            <a:tailEnd type="none" w="med" len="med"/>
          </a:ln>
        </p:spPr>
      </p:cxnSp>
      <p:pic>
        <p:nvPicPr>
          <p:cNvPr id="102" name="Shape 102"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9_Disposition personnalisée">
    <p:spTree>
      <p:nvGrpSpPr>
        <p:cNvPr id="1" name="Shape 19"/>
        <p:cNvGrpSpPr/>
        <p:nvPr/>
      </p:nvGrpSpPr>
      <p:grpSpPr>
        <a:xfrm>
          <a:off x="0" y="0"/>
          <a:ext cx="0" cy="0"/>
          <a:chOff x="0" y="0"/>
          <a:chExt cx="0" cy="0"/>
        </a:xfrm>
      </p:grpSpPr>
      <p:sp>
        <p:nvSpPr>
          <p:cNvPr id="20" name="Shape 20"/>
          <p:cNvSpPr/>
          <p:nvPr/>
        </p:nvSpPr>
        <p:spPr>
          <a:xfrm>
            <a:off x="0" y="0"/>
            <a:ext cx="2761361" cy="5143499"/>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 name="Shape 21"/>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 name="Shape 22"/>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24" name="Shape 24"/>
          <p:cNvCxnSpPr/>
          <p:nvPr/>
        </p:nvCxnSpPr>
        <p:spPr>
          <a:xfrm>
            <a:off x="3124200" y="1356526"/>
            <a:ext cx="551199" cy="0"/>
          </a:xfrm>
          <a:prstGeom prst="straightConnector1">
            <a:avLst/>
          </a:prstGeom>
          <a:noFill/>
          <a:ln w="76200" cap="rnd" cmpd="sng">
            <a:solidFill>
              <a:schemeClr val="dk2"/>
            </a:solidFill>
            <a:prstDash val="solid"/>
            <a:round/>
            <a:headEnd type="none" w="med" len="med"/>
            <a:tailEnd type="none" w="med" len="med"/>
          </a:ln>
        </p:spPr>
      </p:cxnSp>
      <p:pic>
        <p:nvPicPr>
          <p:cNvPr id="25" name="Shape 25"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Vide">
    <p:spTree>
      <p:nvGrpSpPr>
        <p:cNvPr id="1" name="Shape 103"/>
        <p:cNvGrpSpPr/>
        <p:nvPr/>
      </p:nvGrpSpPr>
      <p:grpSpPr>
        <a:xfrm>
          <a:off x="0" y="0"/>
          <a:ext cx="0" cy="0"/>
          <a:chOff x="0" y="0"/>
          <a:chExt cx="0" cy="0"/>
        </a:xfrm>
      </p:grpSpPr>
      <p:sp>
        <p:nvSpPr>
          <p:cNvPr id="104" name="Shape 104"/>
          <p:cNvSpPr>
            <a:spLocks noGrp="1"/>
          </p:cNvSpPr>
          <p:nvPr>
            <p:ph type="pic" idx="2"/>
          </p:nvPr>
        </p:nvSpPr>
        <p:spPr>
          <a:xfrm>
            <a:off x="0" y="0"/>
            <a:ext cx="2761361" cy="5143499"/>
          </a:xfrm>
          <a:prstGeom prst="rect">
            <a:avLst/>
          </a:prstGeom>
          <a:noFill/>
          <a:ln>
            <a:noFill/>
          </a:ln>
        </p:spPr>
        <p:txBody>
          <a:bodyPr lIns="91425" tIns="91425" rIns="91425" bIns="91425" anchor="t" anchorCtr="0"/>
          <a:lstStyle>
            <a:lvl1pPr marL="0" marR="0" lvl="0" indent="0" algn="l" rtl="0">
              <a:spcBef>
                <a:spcPts val="640"/>
              </a:spcBef>
              <a:buClr>
                <a:schemeClr val="dk2"/>
              </a:buClr>
              <a:buFont typeface="Arial"/>
              <a:buNone/>
              <a:defRPr sz="3200" b="0" i="0" u="none" strike="noStrike" cap="none">
                <a:solidFill>
                  <a:schemeClr val="dk2"/>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5" name="Shape 105"/>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106"/>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7" name="Shape 107"/>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08" name="Shape 108"/>
          <p:cNvCxnSpPr/>
          <p:nvPr/>
        </p:nvCxnSpPr>
        <p:spPr>
          <a:xfrm>
            <a:off x="3124200" y="1356526"/>
            <a:ext cx="551199" cy="0"/>
          </a:xfrm>
          <a:prstGeom prst="straightConnector1">
            <a:avLst/>
          </a:prstGeom>
          <a:noFill/>
          <a:ln w="76200" cap="rnd" cmpd="sng">
            <a:solidFill>
              <a:schemeClr val="dk2"/>
            </a:solidFill>
            <a:prstDash val="solid"/>
            <a:round/>
            <a:headEnd type="none" w="med" len="med"/>
            <a:tailEnd type="none" w="med" len="med"/>
          </a:ln>
        </p:spPr>
      </p:cxnSp>
      <p:pic>
        <p:nvPicPr>
          <p:cNvPr id="109" name="Shape 109"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Disposition personnalisée">
    <p:spTree>
      <p:nvGrpSpPr>
        <p:cNvPr id="1" name="Shape 110"/>
        <p:cNvGrpSpPr/>
        <p:nvPr/>
      </p:nvGrpSpPr>
      <p:grpSpPr>
        <a:xfrm>
          <a:off x="0" y="0"/>
          <a:ext cx="0" cy="0"/>
          <a:chOff x="0" y="0"/>
          <a:chExt cx="0" cy="0"/>
        </a:xfrm>
      </p:grpSpPr>
      <p:sp>
        <p:nvSpPr>
          <p:cNvPr id="111" name="Shape 111"/>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2" name="Shape 112"/>
          <p:cNvSpPr txBox="1">
            <a:spLocks noGrp="1"/>
          </p:cNvSpPr>
          <p:nvPr>
            <p:ph type="body" idx="1"/>
          </p:nvPr>
        </p:nvSpPr>
        <p:spPr>
          <a:xfrm>
            <a:off x="1168165" y="1128858"/>
            <a:ext cx="6813569" cy="2872506"/>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13" name="Shape 113"/>
          <p:cNvCxnSpPr/>
          <p:nvPr/>
        </p:nvCxnSpPr>
        <p:spPr>
          <a:xfrm>
            <a:off x="1168165" y="763268"/>
            <a:ext cx="551199" cy="0"/>
          </a:xfrm>
          <a:prstGeom prst="straightConnector1">
            <a:avLst/>
          </a:prstGeom>
          <a:noFill/>
          <a:ln w="76200" cap="rnd" cmpd="sng">
            <a:solidFill>
              <a:schemeClr val="lt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Disposition personnalisée">
    <p:spTree>
      <p:nvGrpSpPr>
        <p:cNvPr id="1" name="Shape 114"/>
        <p:cNvGrpSpPr/>
        <p:nvPr/>
      </p:nvGrpSpPr>
      <p:grpSpPr>
        <a:xfrm>
          <a:off x="0" y="0"/>
          <a:ext cx="0" cy="0"/>
          <a:chOff x="0" y="0"/>
          <a:chExt cx="0" cy="0"/>
        </a:xfrm>
      </p:grpSpPr>
      <p:sp>
        <p:nvSpPr>
          <p:cNvPr id="115" name="Shape 11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6" name="Shape 116"/>
          <p:cNvSpPr txBox="1">
            <a:spLocks noGrp="1"/>
          </p:cNvSpPr>
          <p:nvPr>
            <p:ph type="body" idx="1"/>
          </p:nvPr>
        </p:nvSpPr>
        <p:spPr>
          <a:xfrm>
            <a:off x="1168165" y="1128858"/>
            <a:ext cx="6813569" cy="2872506"/>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17" name="Shape 117"/>
          <p:cNvCxnSpPr/>
          <p:nvPr/>
        </p:nvCxnSpPr>
        <p:spPr>
          <a:xfrm>
            <a:off x="1168165" y="763268"/>
            <a:ext cx="551199" cy="0"/>
          </a:xfrm>
          <a:prstGeom prst="straightConnector1">
            <a:avLst/>
          </a:prstGeom>
          <a:noFill/>
          <a:ln w="76200" cap="rnd" cmpd="sng">
            <a:solidFill>
              <a:schemeClr val="l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4_Disposition personnalisée">
    <p:spTree>
      <p:nvGrpSpPr>
        <p:cNvPr id="1" name="Shape 118"/>
        <p:cNvGrpSpPr/>
        <p:nvPr/>
      </p:nvGrpSpPr>
      <p:grpSpPr>
        <a:xfrm>
          <a:off x="0" y="0"/>
          <a:ext cx="0" cy="0"/>
          <a:chOff x="0" y="0"/>
          <a:chExt cx="0" cy="0"/>
        </a:xfrm>
      </p:grpSpPr>
      <p:sp>
        <p:nvSpPr>
          <p:cNvPr id="119" name="Shape 119"/>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0" name="Shape 120"/>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1" name="Shape 121"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22" name="Shape 122" descr="KCJ_PPTStackWinkBleu.png"/>
          <p:cNvPicPr preferRelativeResize="0"/>
          <p:nvPr/>
        </p:nvPicPr>
        <p:blipFill rotWithShape="1">
          <a:blip r:embed="rId3">
            <a:alphaModFix/>
          </a:blip>
          <a:srcRect/>
          <a:stretch/>
        </p:blipFill>
        <p:spPr>
          <a:xfrm>
            <a:off x="349771" y="3996671"/>
            <a:ext cx="1008756" cy="9781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5_Disposition personnalisée">
    <p:spTree>
      <p:nvGrpSpPr>
        <p:cNvPr id="1" name="Shape 123"/>
        <p:cNvGrpSpPr/>
        <p:nvPr/>
      </p:nvGrpSpPr>
      <p:grpSpPr>
        <a:xfrm>
          <a:off x="0" y="0"/>
          <a:ext cx="0" cy="0"/>
          <a:chOff x="0" y="0"/>
          <a:chExt cx="0" cy="0"/>
        </a:xfrm>
      </p:grpSpPr>
      <p:sp>
        <p:nvSpPr>
          <p:cNvPr id="124" name="Shape 124"/>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5" name="Shape 125"/>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6" name="Shape 126"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27" name="Shape 127"/>
          <p:cNvPicPr preferRelativeResize="0"/>
          <p:nvPr/>
        </p:nvPicPr>
        <p:blipFill rotWithShape="1">
          <a:blip r:embed="rId3">
            <a:alphaModFix/>
          </a:blip>
          <a:srcRect/>
          <a:stretch/>
        </p:blipFill>
        <p:spPr>
          <a:xfrm>
            <a:off x="259144" y="3922092"/>
            <a:ext cx="1010924" cy="98022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8_Disposition personnalisée">
    <p:spTree>
      <p:nvGrpSpPr>
        <p:cNvPr id="1" name="Shape 128"/>
        <p:cNvGrpSpPr/>
        <p:nvPr/>
      </p:nvGrpSpPr>
      <p:grpSpPr>
        <a:xfrm>
          <a:off x="0" y="0"/>
          <a:ext cx="0" cy="0"/>
          <a:chOff x="0" y="0"/>
          <a:chExt cx="0" cy="0"/>
        </a:xfrm>
      </p:grpSpPr>
      <p:sp>
        <p:nvSpPr>
          <p:cNvPr id="129" name="Shape 129"/>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30" name="Shape 130" descr="KCJ_PPTOrdi.png"/>
          <p:cNvPicPr preferRelativeResize="0"/>
          <p:nvPr/>
        </p:nvPicPr>
        <p:blipFill rotWithShape="1">
          <a:blip r:embed="rId2">
            <a:alphaModFix/>
          </a:blip>
          <a:srcRect/>
          <a:stretch/>
        </p:blipFill>
        <p:spPr>
          <a:xfrm>
            <a:off x="802529" y="1074534"/>
            <a:ext cx="2881712" cy="2881712"/>
          </a:xfrm>
          <a:prstGeom prst="rect">
            <a:avLst/>
          </a:prstGeom>
          <a:noFill/>
          <a:ln>
            <a:noFill/>
          </a:ln>
        </p:spPr>
      </p:pic>
      <p:sp>
        <p:nvSpPr>
          <p:cNvPr id="131" name="Shape 131"/>
          <p:cNvSpPr txBox="1">
            <a:spLocks noGrp="1"/>
          </p:cNvSpPr>
          <p:nvPr>
            <p:ph type="body" idx="1"/>
          </p:nvPr>
        </p:nvSpPr>
        <p:spPr>
          <a:xfrm>
            <a:off x="3922882" y="1698218"/>
            <a:ext cx="5080209" cy="2770751"/>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2" name="Shape 132"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
        <p:nvSpPr>
          <p:cNvPr id="133" name="Shape 133"/>
          <p:cNvSpPr txBox="1">
            <a:spLocks noGrp="1"/>
          </p:cNvSpPr>
          <p:nvPr>
            <p:ph type="title"/>
          </p:nvPr>
        </p:nvSpPr>
        <p:spPr>
          <a:xfrm>
            <a:off x="4250010" y="266713"/>
            <a:ext cx="4753080" cy="1431504"/>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9_Disposition personnalisée">
    <p:spTree>
      <p:nvGrpSpPr>
        <p:cNvPr id="1" name="Shape 134"/>
        <p:cNvGrpSpPr/>
        <p:nvPr/>
      </p:nvGrpSpPr>
      <p:grpSpPr>
        <a:xfrm>
          <a:off x="0" y="0"/>
          <a:ext cx="0" cy="0"/>
          <a:chOff x="0" y="0"/>
          <a:chExt cx="0" cy="0"/>
        </a:xfrm>
      </p:grpSpPr>
      <p:sp>
        <p:nvSpPr>
          <p:cNvPr id="135" name="Shape 13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36" name="Shape 136" descr="KCJ_PPTOrdi.png"/>
          <p:cNvPicPr preferRelativeResize="0"/>
          <p:nvPr/>
        </p:nvPicPr>
        <p:blipFill rotWithShape="1">
          <a:blip r:embed="rId2">
            <a:alphaModFix/>
          </a:blip>
          <a:srcRect/>
          <a:stretch/>
        </p:blipFill>
        <p:spPr>
          <a:xfrm>
            <a:off x="802529" y="1074534"/>
            <a:ext cx="2881712" cy="2881712"/>
          </a:xfrm>
          <a:prstGeom prst="rect">
            <a:avLst/>
          </a:prstGeom>
          <a:noFill/>
          <a:ln>
            <a:noFill/>
          </a:ln>
        </p:spPr>
      </p:pic>
      <p:sp>
        <p:nvSpPr>
          <p:cNvPr id="137" name="Shape 137"/>
          <p:cNvSpPr txBox="1">
            <a:spLocks noGrp="1"/>
          </p:cNvSpPr>
          <p:nvPr>
            <p:ph type="body" idx="1"/>
          </p:nvPr>
        </p:nvSpPr>
        <p:spPr>
          <a:xfrm>
            <a:off x="3922882" y="1698218"/>
            <a:ext cx="5080209" cy="2770751"/>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8" name="Shape 138"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
        <p:nvSpPr>
          <p:cNvPr id="139" name="Shape 139"/>
          <p:cNvSpPr txBox="1">
            <a:spLocks noGrp="1"/>
          </p:cNvSpPr>
          <p:nvPr>
            <p:ph type="title"/>
          </p:nvPr>
        </p:nvSpPr>
        <p:spPr>
          <a:xfrm>
            <a:off x="4250010" y="266713"/>
            <a:ext cx="4753080" cy="1431504"/>
          </a:xfrm>
          <a:prstGeom prst="rect">
            <a:avLst/>
          </a:prstGeom>
          <a:noFill/>
          <a:ln>
            <a:noFill/>
          </a:ln>
        </p:spPr>
        <p:txBody>
          <a:bodyPr lIns="91425" tIns="91425" rIns="91425" bIns="91425" anchor="t" anchorCtr="0"/>
          <a:lstStyle>
            <a:lvl1pPr marL="0" marR="0" lvl="0" indent="0" algn="l" rtl="0">
              <a:lnSpc>
                <a:spcPct val="200000"/>
              </a:lnSpc>
              <a:spcBef>
                <a:spcPts val="0"/>
              </a:spcBef>
              <a:buClr>
                <a:srgbClr val="FF8939"/>
              </a:buClr>
              <a:buFont typeface="Arial"/>
              <a:buNone/>
              <a:defRPr sz="3200" b="0" i="0" u="none" strike="noStrike" cap="none">
                <a:solidFill>
                  <a:srgbClr val="FF8939"/>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Disposition personnalisée">
    <p:spTree>
      <p:nvGrpSpPr>
        <p:cNvPr id="1" name="Shape 140"/>
        <p:cNvGrpSpPr/>
        <p:nvPr/>
      </p:nvGrpSpPr>
      <p:grpSpPr>
        <a:xfrm>
          <a:off x="0" y="0"/>
          <a:ext cx="0" cy="0"/>
          <a:chOff x="0" y="0"/>
          <a:chExt cx="0" cy="0"/>
        </a:xfrm>
      </p:grpSpPr>
      <p:sp>
        <p:nvSpPr>
          <p:cNvPr id="141" name="Shape 141"/>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2" name="Shape 142"/>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3" name="Shape 143"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44" name="Shape 144" descr="iStock_100639617_XLARGE.jpg"/>
          <p:cNvPicPr preferRelativeResize="0"/>
          <p:nvPr/>
        </p:nvPicPr>
        <p:blipFill rotWithShape="1">
          <a:blip r:embed="rId3">
            <a:alphaModFix/>
          </a:blip>
          <a:srcRect l="21136" r="20321"/>
          <a:stretch/>
        </p:blipFill>
        <p:spPr>
          <a:xfrm>
            <a:off x="0" y="0"/>
            <a:ext cx="4516577" cy="514349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7_Disposition personnalisée">
    <p:spTree>
      <p:nvGrpSpPr>
        <p:cNvPr id="1" name="Shape 145"/>
        <p:cNvGrpSpPr/>
        <p:nvPr/>
      </p:nvGrpSpPr>
      <p:grpSpPr>
        <a:xfrm>
          <a:off x="0" y="0"/>
          <a:ext cx="0" cy="0"/>
          <a:chOff x="0" y="0"/>
          <a:chExt cx="0" cy="0"/>
        </a:xfrm>
      </p:grpSpPr>
      <p:sp>
        <p:nvSpPr>
          <p:cNvPr id="146" name="Shape 146"/>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7" name="Shape 147"/>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8" name="Shape 148"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49" name="Shape 149" descr="iStock_100639617_XLARGE.jpg"/>
          <p:cNvPicPr preferRelativeResize="0"/>
          <p:nvPr/>
        </p:nvPicPr>
        <p:blipFill rotWithShape="1">
          <a:blip r:embed="rId3">
            <a:alphaModFix/>
          </a:blip>
          <a:srcRect l="21136" r="20321"/>
          <a:stretch/>
        </p:blipFill>
        <p:spPr>
          <a:xfrm>
            <a:off x="0" y="0"/>
            <a:ext cx="4516577"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En-tête de section">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28" name="Shape 28" descr="KCJ_PPTBandeSymboleBleu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29" name="Shape 29"/>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30" name="Shape 30" descr="LogoKCJ_3lignes_BlancRGB.png"/>
          <p:cNvPicPr preferRelativeResize="0"/>
          <p:nvPr/>
        </p:nvPicPr>
        <p:blipFill rotWithShape="1">
          <a:blip r:embed="rId3">
            <a:alphaModFix/>
          </a:blip>
          <a:srcRect/>
          <a:stretch/>
        </p:blipFill>
        <p:spPr>
          <a:xfrm>
            <a:off x="5499000" y="3523500"/>
            <a:ext cx="3645000" cy="1620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143" y="205220"/>
            <a:ext cx="8229093" cy="858662"/>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subTitle" idx="1"/>
          </p:nvPr>
        </p:nvSpPr>
        <p:spPr>
          <a:xfrm>
            <a:off x="457143" y="1203420"/>
            <a:ext cx="8229093" cy="2982824"/>
          </a:xfrm>
          <a:prstGeom prst="rect">
            <a:avLst/>
          </a:prstGeom>
          <a:noFill/>
          <a:ln>
            <a:noFill/>
          </a:ln>
        </p:spPr>
        <p:txBody>
          <a:bodyPr lIns="91425" tIns="91425" rIns="91425" bIns="91425" anchor="ctr"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Disposition personnalisée">
    <p:spTree>
      <p:nvGrpSpPr>
        <p:cNvPr id="1" name="Shape 34"/>
        <p:cNvGrpSpPr/>
        <p:nvPr/>
      </p:nvGrpSpPr>
      <p:grpSpPr>
        <a:xfrm>
          <a:off x="0" y="0"/>
          <a:ext cx="0" cy="0"/>
          <a:chOff x="0" y="0"/>
          <a:chExt cx="0" cy="0"/>
        </a:xfrm>
      </p:grpSpPr>
      <p:sp>
        <p:nvSpPr>
          <p:cNvPr id="35" name="Shape 35"/>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6" name="Shape 36"/>
          <p:cNvPicPr preferRelativeResize="0"/>
          <p:nvPr/>
        </p:nvPicPr>
        <p:blipFill rotWithShape="1">
          <a:blip r:embed="rId2">
            <a:alphaModFix/>
          </a:blip>
          <a:srcRect/>
          <a:stretch/>
        </p:blipFill>
        <p:spPr>
          <a:xfrm>
            <a:off x="2185660" y="1028932"/>
            <a:ext cx="4769201" cy="3085635"/>
          </a:xfrm>
          <a:prstGeom prst="rect">
            <a:avLst/>
          </a:prstGeom>
          <a:noFill/>
          <a:ln>
            <a:noFill/>
          </a:ln>
        </p:spPr>
      </p:pic>
      <p:sp>
        <p:nvSpPr>
          <p:cNvPr id="37" name="Shape 37"/>
          <p:cNvSpPr txBox="1">
            <a:spLocks noGrp="1"/>
          </p:cNvSpPr>
          <p:nvPr>
            <p:ph type="title"/>
          </p:nvPr>
        </p:nvSpPr>
        <p:spPr>
          <a:xfrm>
            <a:off x="1395915" y="1598320"/>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2_Disposition personnalisée">
    <p:spTree>
      <p:nvGrpSpPr>
        <p:cNvPr id="1" name="Shape 38"/>
        <p:cNvGrpSpPr/>
        <p:nvPr/>
      </p:nvGrpSpPr>
      <p:grpSpPr>
        <a:xfrm>
          <a:off x="0" y="0"/>
          <a:ext cx="0" cy="0"/>
          <a:chOff x="0" y="0"/>
          <a:chExt cx="0" cy="0"/>
        </a:xfrm>
      </p:grpSpPr>
      <p:pic>
        <p:nvPicPr>
          <p:cNvPr id="39" name="Shape 39" descr="KCJ_PPTStackSymboleBleu.png"/>
          <p:cNvPicPr preferRelativeResize="0"/>
          <p:nvPr/>
        </p:nvPicPr>
        <p:blipFill rotWithShape="1">
          <a:blip r:embed="rId2">
            <a:alphaModFix/>
          </a:blip>
          <a:srcRect/>
          <a:stretch/>
        </p:blipFill>
        <p:spPr>
          <a:xfrm>
            <a:off x="161905" y="4468971"/>
            <a:ext cx="953759" cy="423893"/>
          </a:xfrm>
          <a:prstGeom prst="rect">
            <a:avLst/>
          </a:prstGeom>
          <a:noFill/>
          <a:ln>
            <a:noFill/>
          </a:ln>
        </p:spPr>
      </p:pic>
      <p:sp>
        <p:nvSpPr>
          <p:cNvPr id="40" name="Shape 40"/>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41"/>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2" name="Shape 42"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Disposition personnalisée">
    <p:spTree>
      <p:nvGrpSpPr>
        <p:cNvPr id="1" name="Shape 43"/>
        <p:cNvGrpSpPr/>
        <p:nvPr/>
      </p:nvGrpSpPr>
      <p:grpSpPr>
        <a:xfrm>
          <a:off x="0" y="0"/>
          <a:ext cx="0" cy="0"/>
          <a:chOff x="0" y="0"/>
          <a:chExt cx="0" cy="0"/>
        </a:xfrm>
      </p:grpSpPr>
      <p:sp>
        <p:nvSpPr>
          <p:cNvPr id="44" name="Shape 44"/>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45" name="Shape 45" descr="(-)orange.png"/>
          <p:cNvPicPr preferRelativeResize="0"/>
          <p:nvPr/>
        </p:nvPicPr>
        <p:blipFill rotWithShape="1">
          <a:blip r:embed="rId2">
            <a:alphaModFix/>
          </a:blip>
          <a:srcRect/>
          <a:stretch/>
        </p:blipFill>
        <p:spPr>
          <a:xfrm>
            <a:off x="2185660" y="1028932"/>
            <a:ext cx="4769201" cy="3085636"/>
          </a:xfrm>
          <a:prstGeom prst="rect">
            <a:avLst/>
          </a:prstGeom>
          <a:noFill/>
          <a:ln>
            <a:noFill/>
          </a:ln>
        </p:spPr>
      </p:pic>
      <p:sp>
        <p:nvSpPr>
          <p:cNvPr id="46" name="Shape 46"/>
          <p:cNvSpPr txBox="1">
            <a:spLocks noGrp="1"/>
          </p:cNvSpPr>
          <p:nvPr>
            <p:ph type="title"/>
          </p:nvPr>
        </p:nvSpPr>
        <p:spPr>
          <a:xfrm>
            <a:off x="1395915" y="1606011"/>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3_Disposition personnalisée">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a:alphaModFix/>
          </a:blip>
          <a:srcRect/>
          <a:stretch/>
        </p:blipFill>
        <p:spPr>
          <a:xfrm>
            <a:off x="129993" y="4547935"/>
            <a:ext cx="946573" cy="420698"/>
          </a:xfrm>
          <a:prstGeom prst="rect">
            <a:avLst/>
          </a:prstGeom>
          <a:noFill/>
          <a:ln>
            <a:noFill/>
          </a:ln>
        </p:spPr>
      </p:pic>
      <p:sp>
        <p:nvSpPr>
          <p:cNvPr id="49" name="Shape 49"/>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 name="Shape 50"/>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1" name="Shape 51"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5_Disposition personnalisée">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4" name="Shape 54"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DC7F9"/>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DC7F9"/>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DC7F9"/>
                </a:solidFill>
                <a:latin typeface="Arial"/>
                <a:ea typeface="Arial"/>
                <a:cs typeface="Arial"/>
                <a:sym typeface="Arial"/>
              </a:rPr>
              <a:pPr marL="0" marR="0" lvl="0" indent="0" algn="r" rtl="0">
                <a:spcBef>
                  <a:spcPts val="0"/>
                </a:spcBef>
                <a:buSzPct val="25000"/>
                <a:buNone/>
              </a:pPr>
              <a:t>‹#›</a:t>
            </a:fld>
            <a:endParaRPr lang="en" sz="1200" b="0" i="0" u="none" strike="noStrike" cap="none">
              <a:solidFill>
                <a:srgbClr val="8DC7F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p:nvPr/>
        </p:nvSpPr>
        <p:spPr>
          <a:xfrm flipH="1">
            <a:off x="3361025" y="2261275"/>
            <a:ext cx="3038400" cy="739200"/>
          </a:xfrm>
          <a:prstGeom prst="rect">
            <a:avLst/>
          </a:prstGeom>
          <a:solidFill>
            <a:schemeClr val="dk2"/>
          </a:solidFill>
          <a:ln>
            <a:noFill/>
          </a:ln>
        </p:spPr>
        <p:txBody>
          <a:bodyPr lIns="91425" tIns="45700" rIns="91425" bIns="45700" anchor="ctr" anchorCtr="0">
            <a:noAutofit/>
          </a:bodyPr>
          <a:lstStyle/>
          <a:p>
            <a:pPr marL="0" marR="0" lvl="0" indent="0" algn="l" rtl="0">
              <a:spcBef>
                <a:spcPts val="0"/>
              </a:spcBef>
              <a:buSzPct val="25000"/>
              <a:buNone/>
            </a:pPr>
            <a:r>
              <a:rPr lang="en" sz="3600">
                <a:solidFill>
                  <a:schemeClr val="lt1"/>
                </a:solidFill>
                <a:latin typeface="Roboto Mono"/>
                <a:ea typeface="Roboto Mono"/>
                <a:cs typeface="Roboto Mono"/>
                <a:sym typeface="Roboto Mono"/>
              </a:rPr>
              <a:t>Attributes</a:t>
            </a:r>
          </a:p>
        </p:txBody>
      </p:sp>
      <p:sp>
        <p:nvSpPr>
          <p:cNvPr id="157" name="Shape 157"/>
          <p:cNvSpPr/>
          <p:nvPr/>
        </p:nvSpPr>
        <p:spPr>
          <a:xfrm flipH="1">
            <a:off x="3360925" y="1357950"/>
            <a:ext cx="1320300" cy="739200"/>
          </a:xfrm>
          <a:prstGeom prst="rect">
            <a:avLst/>
          </a:prstGeom>
          <a:solidFill>
            <a:schemeClr val="dk2"/>
          </a:solidFill>
          <a:ln>
            <a:noFill/>
          </a:ln>
        </p:spPr>
        <p:txBody>
          <a:bodyPr lIns="91425" tIns="45700" rIns="91425" bIns="45700" anchor="ctr" anchorCtr="0">
            <a:noAutofit/>
          </a:bodyPr>
          <a:lstStyle/>
          <a:p>
            <a:pPr marL="0" marR="0" lvl="0" indent="0" algn="l" rtl="0">
              <a:spcBef>
                <a:spcPts val="0"/>
              </a:spcBef>
              <a:buSzPct val="25000"/>
              <a:buNone/>
            </a:pPr>
            <a:r>
              <a:rPr lang="en" sz="3600">
                <a:solidFill>
                  <a:schemeClr val="lt1"/>
                </a:solidFill>
                <a:latin typeface="Roboto Mono"/>
                <a:ea typeface="Roboto Mono"/>
                <a:cs typeface="Roboto Mono"/>
                <a:sym typeface="Roboto Mono"/>
              </a:rPr>
              <a:t>HTML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Clr>
                <a:schemeClr val="accent3"/>
              </a:buClr>
              <a:buSzPct val="45833"/>
              <a:buFont typeface="Arial"/>
              <a:buNone/>
            </a:pPr>
            <a:r>
              <a:rPr lang="en" sz="2400">
                <a:solidFill>
                  <a:srgbClr val="FFFFFF"/>
                </a:solidFill>
                <a:latin typeface="Roboto Mono"/>
                <a:ea typeface="Roboto Mono"/>
                <a:cs typeface="Roboto Mono"/>
                <a:sym typeface="Roboto Mono"/>
              </a:rPr>
              <a:t>&lt;p title=”About Me”&gt;Something about me.&lt;/p&gt;</a:t>
            </a:r>
          </a:p>
          <a:p>
            <a:pPr lvl="0">
              <a:spcBef>
                <a:spcPts val="0"/>
              </a:spcBef>
              <a:buNone/>
            </a:pPr>
            <a:endParaRPr sz="3000">
              <a:solidFill>
                <a:srgbClr val="FFFFFF"/>
              </a:solidFill>
              <a:latin typeface="Roboto Mono"/>
              <a:ea typeface="Roboto Mono"/>
              <a:cs typeface="Roboto Mono"/>
              <a:sym typeface="Roboto Mono"/>
            </a:endParaRPr>
          </a:p>
        </p:txBody>
      </p:sp>
      <p:pic>
        <p:nvPicPr>
          <p:cNvPr id="164" name="Shape 164" descr="Logo_KCJ_White_1 Line.png"/>
          <p:cNvPicPr preferRelativeResize="0"/>
          <p:nvPr/>
        </p:nvPicPr>
        <p:blipFill>
          <a:blip r:embed="rId3">
            <a:alphaModFix/>
          </a:blip>
          <a:stretch>
            <a:fillRect/>
          </a:stretch>
        </p:blipFill>
        <p:spPr>
          <a:xfrm>
            <a:off x="6263375" y="4183300"/>
            <a:ext cx="2880625" cy="960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Clr>
                <a:schemeClr val="accent3"/>
              </a:buClr>
              <a:buSzPct val="45833"/>
              <a:buFont typeface="Arial"/>
              <a:buNone/>
            </a:pPr>
            <a:r>
              <a:rPr lang="en" sz="2400">
                <a:solidFill>
                  <a:srgbClr val="FFFFFF"/>
                </a:solidFill>
                <a:latin typeface="Roboto Mono"/>
                <a:ea typeface="Roboto Mono"/>
                <a:cs typeface="Roboto Mono"/>
                <a:sym typeface="Roboto Mono"/>
              </a:rPr>
              <a:t>&lt;a href=”https://www.google.ca/”&gt;Google&lt;/a&gt;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pic>
        <p:nvPicPr>
          <p:cNvPr id="171" name="Shape 171" descr="Logo_KCJ_White_1 Line.png"/>
          <p:cNvPicPr preferRelativeResize="0"/>
          <p:nvPr/>
        </p:nvPicPr>
        <p:blipFill>
          <a:blip r:embed="rId3">
            <a:alphaModFix/>
          </a:blip>
          <a:stretch>
            <a:fillRect/>
          </a:stretch>
        </p:blipFill>
        <p:spPr>
          <a:xfrm>
            <a:off x="6263375" y="4183300"/>
            <a:ext cx="2880625" cy="960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2400">
                <a:solidFill>
                  <a:srgbClr val="FFFFFF"/>
                </a:solidFill>
                <a:latin typeface="Roboto Mono"/>
                <a:ea typeface="Roboto Mono"/>
                <a:cs typeface="Roboto Mono"/>
                <a:sym typeface="Roboto Mono"/>
              </a:rPr>
              <a:t>&lt;a href=”https://www.google.ca/”&gt;Google&lt;/a&gt;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pic>
        <p:nvPicPr>
          <p:cNvPr id="178" name="Shape 178" descr="Logo_KCJ_White_1 Line.png"/>
          <p:cNvPicPr preferRelativeResize="0"/>
          <p:nvPr/>
        </p:nvPicPr>
        <p:blipFill>
          <a:blip r:embed="rId3">
            <a:alphaModFix/>
          </a:blip>
          <a:stretch>
            <a:fillRect/>
          </a:stretch>
        </p:blipFill>
        <p:spPr>
          <a:xfrm>
            <a:off x="6263375" y="4183300"/>
            <a:ext cx="2880625" cy="960199"/>
          </a:xfrm>
          <a:prstGeom prst="rect">
            <a:avLst/>
          </a:prstGeom>
          <a:noFill/>
          <a:ln>
            <a:noFill/>
          </a:ln>
        </p:spPr>
      </p:pic>
      <p:sp>
        <p:nvSpPr>
          <p:cNvPr id="179" name="Shape 179"/>
          <p:cNvSpPr/>
          <p:nvPr/>
        </p:nvSpPr>
        <p:spPr>
          <a:xfrm>
            <a:off x="1155825" y="2244900"/>
            <a:ext cx="53127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 name="Shape 180"/>
          <p:cNvSpPr/>
          <p:nvPr/>
        </p:nvSpPr>
        <p:spPr>
          <a:xfrm>
            <a:off x="3636675" y="3023787"/>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181" name="Shape 181"/>
          <p:cNvSpPr txBox="1"/>
          <p:nvPr/>
        </p:nvSpPr>
        <p:spPr>
          <a:xfrm>
            <a:off x="2989575" y="3582100"/>
            <a:ext cx="1645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This is an attribute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2400">
                <a:solidFill>
                  <a:srgbClr val="FFFFFF"/>
                </a:solidFill>
                <a:latin typeface="Roboto Mono"/>
                <a:ea typeface="Roboto Mono"/>
                <a:cs typeface="Roboto Mono"/>
                <a:sym typeface="Roboto Mono"/>
              </a:rPr>
              <a:t>&lt;a href=”https://www.google.ca/”&gt;Google&lt;/a&gt;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pic>
        <p:nvPicPr>
          <p:cNvPr id="188" name="Shape 188" descr="Logo_KCJ_White_1 Line.png"/>
          <p:cNvPicPr preferRelativeResize="0"/>
          <p:nvPr/>
        </p:nvPicPr>
        <p:blipFill>
          <a:blip r:embed="rId3">
            <a:alphaModFix/>
          </a:blip>
          <a:stretch>
            <a:fillRect/>
          </a:stretch>
        </p:blipFill>
        <p:spPr>
          <a:xfrm>
            <a:off x="6263375" y="4183300"/>
            <a:ext cx="2880625" cy="960199"/>
          </a:xfrm>
          <a:prstGeom prst="rect">
            <a:avLst/>
          </a:prstGeom>
          <a:noFill/>
          <a:ln>
            <a:noFill/>
          </a:ln>
        </p:spPr>
      </p:pic>
      <p:sp>
        <p:nvSpPr>
          <p:cNvPr id="189" name="Shape 189"/>
          <p:cNvSpPr/>
          <p:nvPr/>
        </p:nvSpPr>
        <p:spPr>
          <a:xfrm>
            <a:off x="1155825" y="2244900"/>
            <a:ext cx="8025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p:nvPr/>
        </p:nvSpPr>
        <p:spPr>
          <a:xfrm>
            <a:off x="1381575" y="3062437"/>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191" name="Shape 191"/>
          <p:cNvSpPr txBox="1"/>
          <p:nvPr/>
        </p:nvSpPr>
        <p:spPr>
          <a:xfrm>
            <a:off x="734475" y="3620750"/>
            <a:ext cx="1645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name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2400">
                <a:solidFill>
                  <a:srgbClr val="FFFFFF"/>
                </a:solidFill>
                <a:latin typeface="Roboto Mono"/>
                <a:ea typeface="Roboto Mono"/>
                <a:cs typeface="Roboto Mono"/>
                <a:sym typeface="Roboto Mono"/>
              </a:rPr>
              <a:t>&lt;a href=”https://www.google.ca/”&gt;Google&lt;/a&gt;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pic>
        <p:nvPicPr>
          <p:cNvPr id="198" name="Shape 198" descr="Logo_KCJ_White_1 Line.png"/>
          <p:cNvPicPr preferRelativeResize="0"/>
          <p:nvPr/>
        </p:nvPicPr>
        <p:blipFill>
          <a:blip r:embed="rId3">
            <a:alphaModFix/>
          </a:blip>
          <a:stretch>
            <a:fillRect/>
          </a:stretch>
        </p:blipFill>
        <p:spPr>
          <a:xfrm>
            <a:off x="6263375" y="4183300"/>
            <a:ext cx="2880625" cy="960199"/>
          </a:xfrm>
          <a:prstGeom prst="rect">
            <a:avLst/>
          </a:prstGeom>
          <a:noFill/>
          <a:ln>
            <a:noFill/>
          </a:ln>
        </p:spPr>
      </p:pic>
      <p:sp>
        <p:nvSpPr>
          <p:cNvPr id="199" name="Shape 199"/>
          <p:cNvSpPr/>
          <p:nvPr/>
        </p:nvSpPr>
        <p:spPr>
          <a:xfrm>
            <a:off x="1900575" y="2244900"/>
            <a:ext cx="2235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 name="Shape 200"/>
          <p:cNvSpPr/>
          <p:nvPr/>
        </p:nvSpPr>
        <p:spPr>
          <a:xfrm>
            <a:off x="1836825" y="3087487"/>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01" name="Shape 201"/>
          <p:cNvSpPr txBox="1"/>
          <p:nvPr/>
        </p:nvSpPr>
        <p:spPr>
          <a:xfrm>
            <a:off x="939225" y="3595700"/>
            <a:ext cx="2146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There must be an equal 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2400">
                <a:solidFill>
                  <a:srgbClr val="FFFFFF"/>
                </a:solidFill>
                <a:latin typeface="Roboto Mono"/>
                <a:ea typeface="Roboto Mono"/>
                <a:cs typeface="Roboto Mono"/>
                <a:sym typeface="Roboto Mono"/>
              </a:rPr>
              <a:t>&lt;a href=”https://www.google.ca/”&gt;Google&lt;/a&gt;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pic>
        <p:nvPicPr>
          <p:cNvPr id="208" name="Shape 208" descr="Logo_KCJ_White_1 Line.png"/>
          <p:cNvPicPr preferRelativeResize="0"/>
          <p:nvPr/>
        </p:nvPicPr>
        <p:blipFill>
          <a:blip r:embed="rId3">
            <a:alphaModFix/>
          </a:blip>
          <a:stretch>
            <a:fillRect/>
          </a:stretch>
        </p:blipFill>
        <p:spPr>
          <a:xfrm>
            <a:off x="6263375" y="4183300"/>
            <a:ext cx="2880625" cy="960199"/>
          </a:xfrm>
          <a:prstGeom prst="rect">
            <a:avLst/>
          </a:prstGeom>
          <a:noFill/>
          <a:ln>
            <a:noFill/>
          </a:ln>
        </p:spPr>
      </p:pic>
      <p:sp>
        <p:nvSpPr>
          <p:cNvPr id="209" name="Shape 209"/>
          <p:cNvSpPr/>
          <p:nvPr/>
        </p:nvSpPr>
        <p:spPr>
          <a:xfrm>
            <a:off x="2121250" y="2244900"/>
            <a:ext cx="43608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a:off x="4126150" y="3046112"/>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11" name="Shape 211"/>
          <p:cNvSpPr txBox="1"/>
          <p:nvPr/>
        </p:nvSpPr>
        <p:spPr>
          <a:xfrm>
            <a:off x="3228550" y="3554325"/>
            <a:ext cx="2146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value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2400">
                <a:solidFill>
                  <a:srgbClr val="FFFFFF"/>
                </a:solidFill>
                <a:latin typeface="Roboto Mono"/>
                <a:ea typeface="Roboto Mono"/>
                <a:cs typeface="Roboto Mono"/>
                <a:sym typeface="Roboto Mono"/>
              </a:rPr>
              <a:t>&lt;a href=”https://www.google.ca/”&gt;Google&lt;/a&gt;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pic>
        <p:nvPicPr>
          <p:cNvPr id="218" name="Shape 218" descr="Logo_KCJ_White_1 Line.png"/>
          <p:cNvPicPr preferRelativeResize="0"/>
          <p:nvPr/>
        </p:nvPicPr>
        <p:blipFill>
          <a:blip r:embed="rId3">
            <a:alphaModFix/>
          </a:blip>
          <a:stretch>
            <a:fillRect/>
          </a:stretch>
        </p:blipFill>
        <p:spPr>
          <a:xfrm>
            <a:off x="6263375" y="4183300"/>
            <a:ext cx="2880625" cy="960199"/>
          </a:xfrm>
          <a:prstGeom prst="rect">
            <a:avLst/>
          </a:prstGeom>
          <a:noFill/>
          <a:ln>
            <a:noFill/>
          </a:ln>
        </p:spPr>
      </p:pic>
      <p:sp>
        <p:nvSpPr>
          <p:cNvPr id="219" name="Shape 219"/>
          <p:cNvSpPr/>
          <p:nvPr/>
        </p:nvSpPr>
        <p:spPr>
          <a:xfrm>
            <a:off x="576575" y="2244900"/>
            <a:ext cx="79743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4396500" y="3046112"/>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21" name="Shape 221"/>
          <p:cNvSpPr txBox="1"/>
          <p:nvPr/>
        </p:nvSpPr>
        <p:spPr>
          <a:xfrm>
            <a:off x="2945250" y="3554325"/>
            <a:ext cx="32535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This is a link element</a:t>
            </a:r>
          </a:p>
        </p:txBody>
      </p:sp>
    </p:spTree>
  </p:cSld>
  <p:clrMapOvr>
    <a:masterClrMapping/>
  </p:clrMapOvr>
</p:sld>
</file>

<file path=ppt/theme/theme1.xml><?xml version="1.0" encoding="utf-8"?>
<a:theme xmlns:a="http://schemas.openxmlformats.org/drawingml/2006/main" name="Thème Office">
  <a:themeElements>
    <a:clrScheme name="Personnalisée 7">
      <a:dk1>
        <a:srgbClr val="33AFF7"/>
      </a:dk1>
      <a:lt1>
        <a:srgbClr val="FFFFFF"/>
      </a:lt1>
      <a:dk2>
        <a:srgbClr val="FF8939"/>
      </a:dk2>
      <a:lt2>
        <a:srgbClr val="F0F0F1"/>
      </a:lt2>
      <a:accent1>
        <a:srgbClr val="1980B6"/>
      </a:accent1>
      <a:accent2>
        <a:srgbClr val="D04F1A"/>
      </a:accent2>
      <a:accent3>
        <a:srgbClr val="000000"/>
      </a:accent3>
      <a:accent4>
        <a:srgbClr val="EB581D"/>
      </a:accent4>
      <a:accent5>
        <a:srgbClr val="1C9ADB"/>
      </a:accent5>
      <a:accent6>
        <a:srgbClr val="F0F0F1"/>
      </a:accent6>
      <a:hlink>
        <a:srgbClr val="1C9ADB"/>
      </a:hlink>
      <a:folHlink>
        <a:srgbClr val="1A88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 Mono</vt:lpstr>
      <vt:lpstr>Calibri</vt:lpstr>
      <vt:lpstr>Thème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katelissitsa</dc:creator>
  <cp:lastModifiedBy>katelissitsa</cp:lastModifiedBy>
  <cp:revision>1</cp:revision>
  <dcterms:modified xsi:type="dcterms:W3CDTF">2017-08-23T13:37:22Z</dcterms:modified>
</cp:coreProperties>
</file>