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8" r:id="rId4"/>
    <p:sldId id="277" r:id="rId5"/>
    <p:sldId id="259" r:id="rId6"/>
    <p:sldId id="276" r:id="rId7"/>
    <p:sldId id="257" r:id="rId8"/>
  </p:sldIdLst>
  <p:sldSz cx="12192000" cy="6858000"/>
  <p:notesSz cx="6858000" cy="9144000"/>
  <p:embeddedFontLst>
    <p:embeddedFont>
      <p:font typeface="Calibri" panose="020F0502020204030204" charset="0"/>
      <p:regular r:id="rId1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4F47-18A9-4B62-B892-46A76481C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FFA-3FDD-44C1-833D-188EFB9114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4F47-18A9-4B62-B892-46A76481C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FFA-3FDD-44C1-833D-188EFB9114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4F47-18A9-4B62-B892-46A76481C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FFA-3FDD-44C1-833D-188EFB9114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4F47-18A9-4B62-B892-46A76481C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FFA-3FDD-44C1-833D-188EFB9114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4F47-18A9-4B62-B892-46A76481C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FFA-3FDD-44C1-833D-188EFB9114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4F47-18A9-4B62-B892-46A76481C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FFA-3FDD-44C1-833D-188EFB9114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4F47-18A9-4B62-B892-46A76481C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FFA-3FDD-44C1-833D-188EFB9114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4F47-18A9-4B62-B892-46A76481C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FFA-3FDD-44C1-833D-188EFB9114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4F47-18A9-4B62-B892-46A76481C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FFA-3FDD-44C1-833D-188EFB9114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4F47-18A9-4B62-B892-46A76481C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FFA-3FDD-44C1-833D-188EFB9114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4F47-18A9-4B62-B892-46A76481C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FFA-3FDD-44C1-833D-188EFB9114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04F47-18A9-4B62-B892-46A76481C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14FFA-3FDD-44C1-833D-188EFB9114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0645" y="4376057"/>
            <a:ext cx="2211355" cy="2481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2211355" cy="2481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1061" y="205274"/>
            <a:ext cx="11849878" cy="644745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65881" y="1679780"/>
            <a:ext cx="785939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7200" b="1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Final Presentation</a:t>
            </a:r>
            <a:endParaRPr lang="en-US" sz="7200" b="1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53690" y="4126865"/>
            <a:ext cx="2560955" cy="5003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8" name="文本框 17"/>
          <p:cNvSpPr txBox="1"/>
          <p:nvPr/>
        </p:nvSpPr>
        <p:spPr>
          <a:xfrm>
            <a:off x="2853690" y="4147185"/>
            <a:ext cx="24999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Name:Jiao He</a:t>
            </a:r>
            <a:endParaRPr lang="en-US" altLang="zh-CN" sz="20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2" name="矩形 15"/>
          <p:cNvSpPr/>
          <p:nvPr/>
        </p:nvSpPr>
        <p:spPr>
          <a:xfrm>
            <a:off x="6706235" y="4126865"/>
            <a:ext cx="2560955" cy="5003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/>
          </a:p>
        </p:txBody>
      </p:sp>
      <p:sp>
        <p:nvSpPr>
          <p:cNvPr id="19" name="文本框 18"/>
          <p:cNvSpPr txBox="1"/>
          <p:nvPr/>
        </p:nvSpPr>
        <p:spPr>
          <a:xfrm>
            <a:off x="6706507" y="4147246"/>
            <a:ext cx="22085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NUID: 002192150</a:t>
            </a:r>
            <a:endParaRPr lang="en-US" sz="2000" dirty="0" smtClean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4" name="文本框 8"/>
          <p:cNvSpPr txBox="1"/>
          <p:nvPr/>
        </p:nvSpPr>
        <p:spPr>
          <a:xfrm>
            <a:off x="2211070" y="3402330"/>
            <a:ext cx="7670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sz="2000" b="1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INFO5001</a:t>
            </a:r>
            <a:r>
              <a:rPr lang="en-US" sz="2000" b="1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: Application Modeling &amp; Design    SEC 01 Fall 2021</a:t>
            </a:r>
            <a:endParaRPr lang="en-US" sz="2000" b="1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980645" y="4376057"/>
            <a:ext cx="2211355" cy="2481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2211355" cy="2481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1061" y="205274"/>
            <a:ext cx="11849878" cy="644745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04520" y="283845"/>
            <a:ext cx="39039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君黑-45简" panose="020B0604020202020204" pitchFamily="34" charset="-122"/>
                <a:ea typeface="汉仪君黑-45简" panose="020B0604020202020204" pitchFamily="34" charset="-122"/>
              </a:rPr>
              <a:t>BACKGROUND</a:t>
            </a:r>
            <a:endParaRPr lang="en-US" altLang="zh-CN"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46733" y="1137370"/>
            <a:ext cx="345233" cy="34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46732" y="2420128"/>
            <a:ext cx="345233" cy="34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46732" y="3718843"/>
            <a:ext cx="345233" cy="34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46732" y="5051373"/>
            <a:ext cx="345233" cy="34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607804" y="1024009"/>
            <a:ext cx="38760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Based on Apple Products </a:t>
            </a:r>
            <a:endParaRPr lang="en-US" altLang="zh-CN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607804" y="3607124"/>
            <a:ext cx="8955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Core class description:Markets,Channel,Ads,Bundles,Products</a:t>
            </a:r>
            <a:endParaRPr lang="en-US" altLang="zh-CN" sz="2400" dirty="0" smtClean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07804" y="2346310"/>
            <a:ext cx="35191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User of this Application</a:t>
            </a:r>
            <a:endParaRPr lang="en-US" altLang="zh-CN" sz="2400" dirty="0" smtClean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607804" y="4931969"/>
            <a:ext cx="20535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Creative idea</a:t>
            </a:r>
            <a:endParaRPr lang="en-US" altLang="zh-CN" sz="2400" dirty="0" smtClean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607803" y="1482603"/>
            <a:ext cx="64338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Different customers in different markets will pay different for the same product.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607803" y="4052970"/>
            <a:ext cx="56756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There are two Markets and three Channels under each of them.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There are two Ads, some bundles and products under  each channel.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607803" y="2807975"/>
            <a:ext cx="55435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This model is designed for two charactors: Manager and Customer.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607803" y="5375802"/>
            <a:ext cx="15779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Email verification.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980645" y="4376057"/>
            <a:ext cx="2211355" cy="2481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2211355" cy="2481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1061" y="223689"/>
            <a:ext cx="11849878" cy="644745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02433" y="2887825"/>
            <a:ext cx="821094" cy="1119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04520" y="283845"/>
            <a:ext cx="4592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君黑-45简" panose="020B0604020202020204" pitchFamily="34" charset="-122"/>
                <a:ea typeface="汉仪君黑-45简" panose="020B0604020202020204" pitchFamily="34" charset="-122"/>
              </a:rPr>
              <a:t>UML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君黑-45简" panose="020B0604020202020204" pitchFamily="34" charset="-122"/>
                <a:ea typeface="汉仪君黑-45简" panose="020B0604020202020204" pitchFamily="34" charset="-122"/>
              </a:rPr>
              <a:t>（use case diagram）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810" y="1091565"/>
            <a:ext cx="6221730" cy="4824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510" y="3089275"/>
            <a:ext cx="4994275" cy="282638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980645" y="4376057"/>
            <a:ext cx="2211355" cy="2481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2211355" cy="2481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1061" y="205274"/>
            <a:ext cx="11849878" cy="644745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02433" y="2887825"/>
            <a:ext cx="821094" cy="1119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189202" y="3033069"/>
            <a:ext cx="323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选题背景意义</a:t>
            </a:r>
            <a:endParaRPr lang="zh-CN" altLang="en-US" sz="40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955" y="473710"/>
            <a:ext cx="11001375" cy="6159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04520" y="283845"/>
            <a:ext cx="1319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君黑-45简" panose="020B0604020202020204" pitchFamily="34" charset="-122"/>
                <a:ea typeface="汉仪君黑-45简" panose="020B0604020202020204" pitchFamily="34" charset="-122"/>
              </a:rPr>
              <a:t>UML</a:t>
            </a:r>
            <a:endParaRPr lang="zh-CN" altLang="en-US"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980645" y="4376057"/>
            <a:ext cx="2211355" cy="2481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2211355" cy="2481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1061" y="205274"/>
            <a:ext cx="11849878" cy="644745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433" y="3470755"/>
            <a:ext cx="821094" cy="1119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9" t="2435" r="47701" b="7"/>
          <a:stretch>
            <a:fillRect/>
          </a:stretch>
        </p:blipFill>
        <p:spPr>
          <a:xfrm>
            <a:off x="802693" y="1573655"/>
            <a:ext cx="3386363" cy="4501209"/>
          </a:xfrm>
          <a:custGeom>
            <a:avLst/>
            <a:gdLst>
              <a:gd name="connsiteX0" fmla="*/ 0 w 3007566"/>
              <a:gd name="connsiteY0" fmla="*/ 0 h 3997706"/>
              <a:gd name="connsiteX1" fmla="*/ 3007566 w 3007566"/>
              <a:gd name="connsiteY1" fmla="*/ 0 h 3997706"/>
              <a:gd name="connsiteX2" fmla="*/ 3007566 w 3007566"/>
              <a:gd name="connsiteY2" fmla="*/ 3997706 h 3997706"/>
              <a:gd name="connsiteX3" fmla="*/ 0 w 3007566"/>
              <a:gd name="connsiteY3" fmla="*/ 3997706 h 3997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7566" h="3997706">
                <a:moveTo>
                  <a:pt x="0" y="0"/>
                </a:moveTo>
                <a:lnTo>
                  <a:pt x="3007566" y="0"/>
                </a:lnTo>
                <a:lnTo>
                  <a:pt x="3007566" y="3997706"/>
                </a:lnTo>
                <a:lnTo>
                  <a:pt x="0" y="3997706"/>
                </a:lnTo>
                <a:close/>
              </a:path>
            </a:pathLst>
          </a:custGeom>
        </p:spPr>
      </p:pic>
      <p:sp>
        <p:nvSpPr>
          <p:cNvPr id="4" name="矩形 3"/>
          <p:cNvSpPr/>
          <p:nvPr/>
        </p:nvSpPr>
        <p:spPr>
          <a:xfrm>
            <a:off x="4514850" y="1572895"/>
            <a:ext cx="7124065" cy="4502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4514850" y="1573530"/>
            <a:ext cx="821055" cy="521970"/>
          </a:xfrm>
          <a:prstGeom prst="triangle">
            <a:avLst>
              <a:gd name="adj" fmla="val 9839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527675" y="2265680"/>
            <a:ext cx="2229485" cy="7067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527675" y="2419985"/>
            <a:ext cx="22815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  <a:sym typeface="+mn-ea"/>
              </a:rPr>
              <a:t>IMPROVEMENT1</a:t>
            </a:r>
            <a:endParaRPr lang="en-US" altLang="zh-CN" sz="2000" b="1" dirty="0" smtClean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591277" y="3349919"/>
            <a:ext cx="2230473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pc="130" dirty="0">
                <a:solidFill>
                  <a:schemeClr val="tx1">
                    <a:lumMod val="50000"/>
                    <a:lumOff val="50000"/>
                  </a:schemeClr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  <a:sym typeface="+mn-ea"/>
              </a:rPr>
              <a:t>Database</a:t>
            </a:r>
            <a:endParaRPr lang="en-US" altLang="zh-CN" sz="1400" b="1" spc="130" dirty="0">
              <a:solidFill>
                <a:schemeClr val="tx1">
                  <a:lumMod val="50000"/>
                  <a:lumOff val="50000"/>
                </a:schemeClr>
              </a:solidFill>
              <a:latin typeface="汉仪君黑-45简" panose="020B0604020202020204" pitchFamily="34" charset="-122"/>
              <a:ea typeface="汉仪君黑-45简" panose="020B0604020202020204" pitchFamily="34" charset="-122"/>
              <a:sym typeface="+mn-ea"/>
            </a:endParaRPr>
          </a:p>
          <a:p>
            <a:pPr algn="ctr"/>
            <a:endParaRPr lang="en-US" altLang="zh-CN" sz="1400" b="1" spc="130" dirty="0">
              <a:solidFill>
                <a:schemeClr val="tx1">
                  <a:lumMod val="50000"/>
                  <a:lumOff val="50000"/>
                </a:schemeClr>
              </a:solidFill>
              <a:latin typeface="汉仪君黑-45简" panose="020B0604020202020204" pitchFamily="34" charset="-122"/>
              <a:ea typeface="汉仪君黑-45简" panose="020B0604020202020204" pitchFamily="34" charset="-122"/>
              <a:sym typeface="+mn-ea"/>
            </a:endParaRPr>
          </a:p>
          <a:p>
            <a:pPr algn="ctr"/>
            <a:r>
              <a:rPr lang="en-US" altLang="zh-CN" sz="1400" spc="130" dirty="0">
                <a:solidFill>
                  <a:schemeClr val="tx1">
                    <a:lumMod val="50000"/>
                    <a:lumOff val="50000"/>
                  </a:schemeClr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  <a:sym typeface="+mn-ea"/>
              </a:rPr>
              <a:t>Persist data</a:t>
            </a:r>
            <a:endParaRPr lang="zh-CN" altLang="en-US" sz="1400" spc="130" dirty="0">
              <a:solidFill>
                <a:schemeClr val="tx1">
                  <a:lumMod val="50000"/>
                  <a:lumOff val="50000"/>
                </a:schemeClr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26605" y="3349468"/>
            <a:ext cx="2230473" cy="1599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pc="130" dirty="0">
                <a:solidFill>
                  <a:schemeClr val="tx1">
                    <a:lumMod val="50000"/>
                    <a:lumOff val="50000"/>
                  </a:schemeClr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  <a:sym typeface="+mn-ea"/>
              </a:rPr>
              <a:t>Manager Operation</a:t>
            </a:r>
            <a:endParaRPr lang="en-US" altLang="zh-CN" sz="1400" b="1" spc="130" dirty="0">
              <a:solidFill>
                <a:schemeClr val="tx1">
                  <a:lumMod val="50000"/>
                  <a:lumOff val="50000"/>
                </a:schemeClr>
              </a:solidFill>
              <a:latin typeface="汉仪君黑-45简" panose="020B0604020202020204" pitchFamily="34" charset="-122"/>
              <a:ea typeface="汉仪君黑-45简" panose="020B0604020202020204" pitchFamily="34" charset="-122"/>
              <a:sym typeface="+mn-ea"/>
            </a:endParaRPr>
          </a:p>
          <a:p>
            <a:pPr algn="ctr"/>
            <a:endParaRPr lang="en-US" altLang="zh-CN" sz="1400" spc="130" dirty="0">
              <a:solidFill>
                <a:schemeClr val="tx1">
                  <a:lumMod val="50000"/>
                  <a:lumOff val="50000"/>
                </a:schemeClr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  <a:p>
            <a:pPr algn="l"/>
            <a:r>
              <a:rPr lang="en-US" altLang="zh-CN" sz="1400" spc="130" dirty="0">
                <a:solidFill>
                  <a:schemeClr val="tx1">
                    <a:lumMod val="50000"/>
                    <a:lumOff val="50000"/>
                  </a:schemeClr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  <a:sym typeface="+mn-ea"/>
              </a:rPr>
              <a:t>Improve operation rights to managers:</a:t>
            </a:r>
            <a:endParaRPr lang="en-US" altLang="zh-CN" sz="1400" spc="130" dirty="0">
              <a:solidFill>
                <a:schemeClr val="tx1">
                  <a:lumMod val="50000"/>
                  <a:lumOff val="50000"/>
                </a:schemeClr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sz="1400" spc="130" dirty="0">
                <a:solidFill>
                  <a:schemeClr val="tx1">
                    <a:lumMod val="50000"/>
                    <a:lumOff val="50000"/>
                  </a:schemeClr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  <a:sym typeface="+mn-ea"/>
              </a:rPr>
              <a:t>Add Ads; </a:t>
            </a:r>
            <a:endParaRPr lang="en-US" altLang="zh-CN" sz="1400" spc="130" dirty="0">
              <a:solidFill>
                <a:schemeClr val="tx1">
                  <a:lumMod val="50000"/>
                  <a:lumOff val="50000"/>
                </a:schemeClr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sz="1400" spc="130" dirty="0">
                <a:solidFill>
                  <a:schemeClr val="tx1">
                    <a:lumMod val="50000"/>
                    <a:lumOff val="50000"/>
                  </a:schemeClr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  <a:sym typeface="+mn-ea"/>
              </a:rPr>
              <a:t>Add Bundles; </a:t>
            </a:r>
            <a:endParaRPr lang="en-US" altLang="zh-CN" sz="1400" spc="130" dirty="0">
              <a:solidFill>
                <a:schemeClr val="tx1">
                  <a:lumMod val="50000"/>
                  <a:lumOff val="50000"/>
                </a:schemeClr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sz="1400" spc="130" dirty="0">
                <a:solidFill>
                  <a:schemeClr val="tx1">
                    <a:lumMod val="50000"/>
                    <a:lumOff val="50000"/>
                  </a:schemeClr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  <a:sym typeface="+mn-ea"/>
              </a:rPr>
              <a:t>Add Products;</a:t>
            </a:r>
            <a:endParaRPr lang="zh-CN" altLang="en-US" sz="1400" spc="130" dirty="0">
              <a:solidFill>
                <a:schemeClr val="tx1">
                  <a:lumMod val="50000"/>
                  <a:lumOff val="50000"/>
                </a:schemeClr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3" name="矩形 14"/>
          <p:cNvSpPr/>
          <p:nvPr/>
        </p:nvSpPr>
        <p:spPr>
          <a:xfrm>
            <a:off x="8610600" y="2265680"/>
            <a:ext cx="2211070" cy="7067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22"/>
          <p:cNvSpPr txBox="1"/>
          <p:nvPr/>
        </p:nvSpPr>
        <p:spPr>
          <a:xfrm>
            <a:off x="8613466" y="2419415"/>
            <a:ext cx="22078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  <a:sym typeface="+mn-ea"/>
              </a:rPr>
              <a:t>IMPROVEMENT2</a:t>
            </a:r>
            <a:endParaRPr lang="en-US" altLang="zh-CN" sz="2000" b="1" dirty="0" smtClean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  <a:sym typeface="+mn-ea"/>
            </a:endParaRPr>
          </a:p>
        </p:txBody>
      </p:sp>
      <p:sp>
        <p:nvSpPr>
          <p:cNvPr id="8" name="文本框 12"/>
          <p:cNvSpPr txBox="1"/>
          <p:nvPr/>
        </p:nvSpPr>
        <p:spPr>
          <a:xfrm>
            <a:off x="604520" y="283845"/>
            <a:ext cx="40220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君黑-45简" panose="020B0604020202020204" pitchFamily="34" charset="-122"/>
                <a:ea typeface="汉仪君黑-45简" panose="020B0604020202020204" pitchFamily="34" charset="-122"/>
              </a:rPr>
              <a:t>IMPROVEMENT</a:t>
            </a:r>
            <a:endParaRPr lang="en-US" altLang="zh-CN"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1" name="等腰三角形 8"/>
          <p:cNvSpPr/>
          <p:nvPr/>
        </p:nvSpPr>
        <p:spPr>
          <a:xfrm rot="10800000">
            <a:off x="10821670" y="5553075"/>
            <a:ext cx="821055" cy="521970"/>
          </a:xfrm>
          <a:prstGeom prst="triangle">
            <a:avLst>
              <a:gd name="adj" fmla="val 9839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0645" y="4376057"/>
            <a:ext cx="2211355" cy="2481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2211355" cy="2481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1061" y="205274"/>
            <a:ext cx="11849878" cy="64474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02410" y="1003300"/>
            <a:ext cx="9169400" cy="48298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1793875" y="1278255"/>
            <a:ext cx="8613140" cy="4288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3827780" y="2632710"/>
            <a:ext cx="4700905" cy="13220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tx2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THANKS!</a:t>
            </a:r>
            <a:endParaRPr lang="en-US" altLang="zh-CN" sz="8000" b="1" dirty="0" smtClean="0">
              <a:solidFill>
                <a:schemeClr val="tx2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704</Words>
  <Application>WPS Presentation</Application>
  <PresentationFormat>宽屏</PresentationFormat>
  <Paragraphs>52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SimSun</vt:lpstr>
      <vt:lpstr>Wingdings</vt:lpstr>
      <vt:lpstr>汉仪君黑-45简</vt:lpstr>
      <vt:lpstr>苹方-简</vt:lpstr>
      <vt:lpstr>Calibri</vt:lpstr>
      <vt:lpstr>微软雅黑</vt:lpstr>
      <vt:lpstr>汉仪旗黑</vt:lpstr>
      <vt:lpstr>Arial Unicode MS</vt:lpstr>
      <vt:lpstr>SimSun</vt:lpstr>
      <vt:lpstr>汉仪书宋二KW</vt:lpstr>
      <vt:lpstr>Calibri Light</vt:lpstr>
      <vt:lpstr>Helvetica Neue</vt:lpstr>
      <vt:lpstr>SimSun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jojo</cp:lastModifiedBy>
  <cp:revision>128</cp:revision>
  <dcterms:created xsi:type="dcterms:W3CDTF">2021-12-17T00:00:16Z</dcterms:created>
  <dcterms:modified xsi:type="dcterms:W3CDTF">2021-12-17T00:00:16Z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1033-3.9.3.6359</vt:lpwstr>
  </property>
</Properties>
</file>