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57" r:id="rId6"/>
    <p:sldId id="258"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851025" y="1807845"/>
            <a:ext cx="7465695" cy="1201420"/>
          </a:xfrm>
        </p:spPr>
        <p:txBody>
          <a:bodyPr/>
          <a:p>
            <a:r>
              <a:rPr lang="zh-CN" altLang="en-US"/>
              <a:t>高斯消元</a:t>
            </a:r>
            <a:endParaRPr lang="zh-CN" altLang="en-US"/>
          </a:p>
        </p:txBody>
      </p:sp>
      <p:sp>
        <p:nvSpPr>
          <p:cNvPr id="3" name="副标题 2"/>
          <p:cNvSpPr>
            <a:spLocks noGrp="1"/>
          </p:cNvSpPr>
          <p:nvPr>
            <p:ph type="subTitle" idx="1"/>
          </p:nvPr>
        </p:nvSpPr>
        <p:spPr>
          <a:xfrm>
            <a:off x="8453120" y="4451985"/>
            <a:ext cx="2900680" cy="608330"/>
          </a:xfrm>
        </p:spPr>
        <p:txBody>
          <a:bodyPr/>
          <a:p>
            <a:r>
              <a:rPr lang="zh-CN" altLang="en-US"/>
              <a:t>王自铭</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endParaRPr lang="en-US" altLang="zh-CN"/>
          </a:p>
        </p:txBody>
      </p:sp>
      <p:sp>
        <p:nvSpPr>
          <p:cNvPr id="3" name="内容占位符 2"/>
          <p:cNvSpPr>
            <a:spLocks noGrp="1"/>
          </p:cNvSpPr>
          <p:nvPr>
            <p:ph idx="1"/>
          </p:nvPr>
        </p:nvSpPr>
        <p:spPr/>
        <p:txBody>
          <a:bodyPr>
            <a:normAutofit lnSpcReduction="20000"/>
          </a:bodyPr>
          <a:p>
            <a:r>
              <a:rPr lang="zh-CN" altLang="en-US"/>
              <a:t>算法：</a:t>
            </a:r>
            <a:endParaRPr lang="zh-CN" altLang="en-US"/>
          </a:p>
          <a:p>
            <a:r>
              <a:rPr lang="zh-CN" altLang="en-US"/>
              <a:t>按位贪心</a:t>
            </a:r>
            <a:endParaRPr lang="zh-CN" altLang="en-US"/>
          </a:p>
          <a:p>
            <a:r>
              <a:rPr lang="zh-CN" altLang="en-US"/>
              <a:t>从高位到低位枚举二进制位D</a:t>
            </a:r>
            <a:endParaRPr lang="zh-CN" altLang="en-US"/>
          </a:p>
          <a:p>
            <a:endParaRPr lang="zh-CN" altLang="en-US"/>
          </a:p>
          <a:p>
            <a:r>
              <a:rPr lang="zh-CN" altLang="en-US"/>
              <a:t>1.找出第L位为1的数ai，如果找到则转2，否则转4</a:t>
            </a:r>
            <a:endParaRPr lang="zh-CN" altLang="en-US"/>
          </a:p>
          <a:p>
            <a:r>
              <a:rPr lang="zh-CN" altLang="en-US"/>
              <a:t>2.若ans的第L位为0，ans^=ai，若为1则不异或ai</a:t>
            </a:r>
            <a:endParaRPr lang="zh-CN" altLang="en-US"/>
          </a:p>
          <a:p>
            <a:r>
              <a:rPr lang="zh-CN" altLang="en-US"/>
              <a:t>3.使所有第L位为1的数aj^=ai。（不管2中的ans是否有异或ai）</a:t>
            </a:r>
            <a:endParaRPr lang="zh-CN" altLang="en-US"/>
          </a:p>
          <a:p>
            <a:r>
              <a:rPr lang="zh-CN" altLang="en-US"/>
              <a:t>4.枚举下一个二进制位。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endParaRPr lang="en-US" altLang="zh-CN"/>
          </a:p>
        </p:txBody>
      </p:sp>
      <p:sp>
        <p:nvSpPr>
          <p:cNvPr id="3" name="内容占位符 2"/>
          <p:cNvSpPr>
            <a:spLocks noGrp="1"/>
          </p:cNvSpPr>
          <p:nvPr>
            <p:ph idx="1"/>
          </p:nvPr>
        </p:nvSpPr>
        <p:spPr/>
        <p:txBody>
          <a:bodyPr/>
          <a:p>
            <a:r>
              <a:rPr lang="zh-CN" altLang="en-US"/>
              <a:t>线性基模板</a:t>
            </a:r>
            <a:endParaRPr lang="zh-CN" altLang="en-US"/>
          </a:p>
          <a:p>
            <a:r>
              <a:rPr lang="zh-CN" altLang="en-US"/>
              <a:t>对结果数组</a:t>
            </a:r>
            <a:r>
              <a:rPr lang="en-US" altLang="zh-CN"/>
              <a:t>B</a:t>
            </a:r>
            <a:r>
              <a:rPr lang="zh-CN" altLang="en-US"/>
              <a:t>取异或即可</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17805"/>
            <a:ext cx="10515600" cy="1325563"/>
          </a:xfrm>
        </p:spPr>
        <p:txBody>
          <a:bodyPr/>
          <a:p>
            <a:r>
              <a:rPr lang="en-US" altLang="zh-CN"/>
              <a:t>3.</a:t>
            </a:r>
            <a:endParaRPr lang="en-US" altLang="zh-CN"/>
          </a:p>
        </p:txBody>
      </p:sp>
      <p:sp>
        <p:nvSpPr>
          <p:cNvPr id="3" name="内容占位符 2"/>
          <p:cNvSpPr>
            <a:spLocks noGrp="1"/>
          </p:cNvSpPr>
          <p:nvPr>
            <p:ph idx="1"/>
          </p:nvPr>
        </p:nvSpPr>
        <p:spPr>
          <a:xfrm>
            <a:off x="756920" y="1198880"/>
            <a:ext cx="10515600" cy="5979795"/>
          </a:xfrm>
        </p:spPr>
        <p:txBody>
          <a:bodyPr>
            <a:normAutofit fontScale="70000"/>
          </a:bodyPr>
          <a:p>
            <a:r>
              <a:rPr lang="zh-CN" altLang="en-US"/>
              <a:t>我们把每个数用二进制表示，要使得最后的异或值最大，就是要让高位尽量为1，高位能不能为1就必须用高斯消元判断了。</a:t>
            </a:r>
            <a:endParaRPr lang="zh-CN" altLang="en-US"/>
          </a:p>
          <a:p>
            <a:r>
              <a:rPr lang="zh-CN" altLang="en-US"/>
              <a:t>1. 根据数的二进制表示，建立方程组的矩阵，结果那列置为1。</a:t>
            </a:r>
            <a:endParaRPr lang="zh-CN" altLang="en-US"/>
          </a:p>
          <a:p>
            <a:r>
              <a:rPr lang="zh-CN" altLang="en-US"/>
              <a:t>2. 从下往上高斯消元(高位放下面)，如果该行有未被控制的变元，则该行的结果一定为1，且该变元控制该行。</a:t>
            </a:r>
            <a:endParaRPr lang="zh-CN" altLang="en-US"/>
          </a:p>
          <a:p>
            <a:r>
              <a:rPr lang="zh-CN" altLang="en-US"/>
              <a:t>3. 从该行往上依次消掉(异或)该变元。</a:t>
            </a:r>
            <a:endParaRPr lang="zh-CN" altLang="en-US"/>
          </a:p>
          <a:p>
            <a:r>
              <a:rPr lang="zh-CN" altLang="en-US"/>
              <a:t>4. 如果该行没有可以用来控制的变元，如果最后一列是0，则该行结果也为1，否则该行结果为0。这里能抱着已用来控制的变元的系数全是0，因为在第3步时就消掉该行以上此列的0了，后面0与0以后还是0。所以如果最后一列是0, 即该行方程也可以成立，故结果为1。</a:t>
            </a:r>
            <a:endParaRPr lang="zh-CN" altLang="en-US"/>
          </a:p>
          <a:p>
            <a:r>
              <a:rPr lang="zh-CN" altLang="en-US"/>
              <a:t>建立方程：</a:t>
            </a:r>
            <a:endParaRPr lang="zh-CN" altLang="en-US"/>
          </a:p>
          <a:p>
            <a:r>
              <a:rPr lang="zh-CN" altLang="en-US"/>
              <a:t>a11x1+a21x2……=d[1]</a:t>
            </a:r>
            <a:endParaRPr lang="zh-CN" altLang="en-US"/>
          </a:p>
          <a:p>
            <a:r>
              <a:rPr lang="zh-CN" altLang="en-US"/>
              <a:t>a12x1+a22x2……=d[2]</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线性基</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67665" y="1233805"/>
            <a:ext cx="10614025" cy="5056505"/>
          </a:xfrm>
          <a:prstGeom prst="rect">
            <a:avLst/>
          </a:prstGeom>
        </p:spPr>
      </p:pic>
      <p:sp>
        <p:nvSpPr>
          <p:cNvPr id="7" name="标题 6"/>
          <p:cNvSpPr>
            <a:spLocks noGrp="1"/>
          </p:cNvSpPr>
          <p:nvPr>
            <p:ph type="title"/>
          </p:nvPr>
        </p:nvSpPr>
        <p:spPr>
          <a:xfrm>
            <a:off x="509905" y="116205"/>
            <a:ext cx="10330180" cy="848360"/>
          </a:xfrm>
        </p:spPr>
        <p:txBody>
          <a:bodyPr/>
          <a:p>
            <a:r>
              <a:rPr lang="en-US" altLang="zh-CN"/>
              <a:t>solutions for UVA11542</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附加材料</a:t>
            </a:r>
            <a:r>
              <a:rPr lang="en-US" altLang="zh-CN"/>
              <a:t>:</a:t>
            </a:r>
            <a:endParaRPr lang="en-US" altLang="zh-CN"/>
          </a:p>
        </p:txBody>
      </p:sp>
      <p:pic>
        <p:nvPicPr>
          <p:cNvPr id="5" name="图片 4"/>
          <p:cNvPicPr>
            <a:picLocks noChangeAspect="1"/>
          </p:cNvPicPr>
          <p:nvPr/>
        </p:nvPicPr>
        <p:blipFill>
          <a:blip r:embed="rId1"/>
          <a:srcRect b="7199"/>
          <a:stretch>
            <a:fillRect/>
          </a:stretch>
        </p:blipFill>
        <p:spPr>
          <a:xfrm>
            <a:off x="617855" y="681355"/>
            <a:ext cx="10281920" cy="5099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6285" y="889000"/>
            <a:ext cx="10515600" cy="1325563"/>
          </a:xfrm>
        </p:spPr>
        <p:txBody>
          <a:bodyPr/>
          <a:p>
            <a:r>
              <a:rPr lang="zh-CN" altLang="en-US"/>
              <a:t>https://blog.sengxian.com/algorithms/linear-basis</a:t>
            </a:r>
            <a:endParaRPr lang="zh-CN" altLang="en-US"/>
          </a:p>
        </p:txBody>
      </p:sp>
      <p:sp>
        <p:nvSpPr>
          <p:cNvPr id="5" name="内容占位符 4"/>
          <p:cNvSpPr/>
          <p:nvPr>
            <p:ph idx="1"/>
          </p:nvPr>
        </p:nvSpPr>
        <p:spPr>
          <a:xfrm>
            <a:off x="756285" y="2447925"/>
            <a:ext cx="10515600" cy="1052195"/>
          </a:xfrm>
        </p:spPr>
        <p:txBody>
          <a:bodyPr/>
          <a:p>
            <a:r>
              <a:rPr lang="zh-CN" altLang="en-US"/>
              <a:t>需要一些科学上网的手段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65455"/>
            <a:ext cx="10515600" cy="1057910"/>
          </a:xfrm>
        </p:spPr>
        <p:txBody>
          <a:bodyPr/>
          <a:p>
            <a:r>
              <a:rPr lang="zh-CN" altLang="en-US"/>
              <a:t>先看几个题目</a:t>
            </a:r>
            <a:endParaRPr lang="en-US" altLang="zh-CN"/>
          </a:p>
        </p:txBody>
      </p:sp>
      <p:sp>
        <p:nvSpPr>
          <p:cNvPr id="3" name="内容占位符 2"/>
          <p:cNvSpPr>
            <a:spLocks noGrp="1"/>
          </p:cNvSpPr>
          <p:nvPr>
            <p:ph idx="1"/>
          </p:nvPr>
        </p:nvSpPr>
        <p:spPr/>
        <p:txBody>
          <a:bodyPr/>
          <a:p>
            <a:r>
              <a:rPr lang="en-US" altLang="zh-CN"/>
              <a:t>sgu275</a:t>
            </a:r>
            <a:endParaRPr lang="en-US" altLang="zh-CN"/>
          </a:p>
          <a:p>
            <a:r>
              <a:rPr lang="en-US" altLang="zh-CN"/>
              <a:t>给你n</a:t>
            </a:r>
            <a:r>
              <a:rPr lang="zh-CN" altLang="en-US"/>
              <a:t>（</a:t>
            </a:r>
            <a:r>
              <a:rPr lang="en-US" altLang="zh-CN"/>
              <a:t>1=&lt;n&lt;=100&amp;&amp;=&lt;ai&lt;=10^18</a:t>
            </a:r>
            <a:r>
              <a:rPr lang="zh-CN" altLang="en-US"/>
              <a:t>）</a:t>
            </a:r>
            <a:r>
              <a:rPr lang="en-US" altLang="zh-CN"/>
              <a:t>个数，</a:t>
            </a:r>
            <a:r>
              <a:rPr lang="zh-CN" altLang="en-US"/>
              <a:t>选一部分数，</a:t>
            </a:r>
            <a:r>
              <a:rPr lang="en-US" altLang="zh-CN"/>
              <a:t>求这些数能够异或出的最大值是多少？</a:t>
            </a:r>
            <a:endParaRPr lang="en-US" altLang="zh-CN"/>
          </a:p>
          <a:p>
            <a:r>
              <a:rPr lang="zh-CN" altLang="en-US"/>
              <a:t>怎么破？</a:t>
            </a:r>
            <a:endParaRPr lang="zh-CN" altLang="en-US"/>
          </a:p>
          <a:p>
            <a:r>
              <a:rPr lang="zh-CN" altLang="en-US"/>
              <a:t>暴力？</a:t>
            </a:r>
            <a:r>
              <a:rPr lang="en-US" altLang="zh-CN"/>
              <a:t>2^n</a:t>
            </a:r>
            <a:endParaRPr lang="en-US" altLang="zh-CN"/>
          </a:p>
          <a:p>
            <a:r>
              <a:rPr lang="en-US" altLang="zh-CN"/>
              <a:t>dp</a:t>
            </a:r>
            <a:r>
              <a:rPr lang="zh-CN" altLang="en-US"/>
              <a:t>？ </a:t>
            </a:r>
            <a:r>
              <a:rPr lang="en-US" altLang="zh-CN"/>
              <a:t>dp[i]</a:t>
            </a:r>
            <a:r>
              <a:rPr lang="zh-CN" altLang="en-US"/>
              <a:t>表示前</a:t>
            </a:r>
            <a:r>
              <a:rPr lang="en-US" altLang="zh-CN"/>
              <a:t>i</a:t>
            </a:r>
            <a:r>
              <a:rPr lang="zh-CN" altLang="en-US"/>
              <a:t>个数选数异或的到的最大值？</a:t>
            </a:r>
            <a:endParaRPr lang="zh-CN" altLang="en-US"/>
          </a:p>
          <a:p>
            <a:r>
              <a:rPr lang="zh-CN" altLang="en-US"/>
              <a:t>不满足最优子结构性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3725" y="840740"/>
            <a:ext cx="10515600" cy="4474845"/>
          </a:xfrm>
        </p:spPr>
        <p:txBody>
          <a:bodyPr/>
          <a:p>
            <a:r>
              <a:rPr lang="en-US" altLang="zh-CN"/>
              <a:t>UVA11542</a:t>
            </a:r>
            <a:endParaRPr lang="en-US" altLang="zh-CN"/>
          </a:p>
          <a:p>
            <a:r>
              <a:rPr lang="en-US" altLang="zh-CN"/>
              <a:t>给定一些数字，保证这些数字质因子不会超过500，求这些数字中选出几个，乘积为完全平方数，问有几种选</a:t>
            </a:r>
            <a:r>
              <a:rPr lang="zh-CN" altLang="en-US"/>
              <a:t>法</a:t>
            </a:r>
            <a:r>
              <a:rPr lang="en-US" altLang="zh-CN"/>
              <a:t>(T&lt;=30,n&lt;=100)</a:t>
            </a:r>
            <a:endParaRPr lang="zh-CN" altLang="en-US"/>
          </a:p>
          <a:p>
            <a:pPr marL="0" indent="0">
              <a:buNone/>
            </a:pP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1325563"/>
          </a:xfrm>
        </p:spPr>
        <p:txBody>
          <a:bodyPr/>
          <a:p>
            <a:r>
              <a:rPr lang="en-US" altLang="zh-CN"/>
              <a:t>Defination</a:t>
            </a:r>
            <a:endParaRPr lang="en-US" altLang="zh-CN"/>
          </a:p>
        </p:txBody>
      </p:sp>
      <p:sp>
        <p:nvSpPr>
          <p:cNvPr id="3" name="内容占位符 2"/>
          <p:cNvSpPr>
            <a:spLocks noGrp="1"/>
          </p:cNvSpPr>
          <p:nvPr>
            <p:ph idx="1"/>
          </p:nvPr>
        </p:nvSpPr>
        <p:spPr/>
        <p:txBody>
          <a:bodyPr/>
          <a:p>
            <a:r>
              <a:rPr lang="zh-CN" altLang="en-US"/>
              <a:t>高斯消元（Gaussian elimination）是求解线性方程组的一种算法，它也可用来求矩阵的秩，以及求可逆方阵的逆矩阵。</a:t>
            </a:r>
            <a:endParaRPr lang="zh-CN" altLang="en-US"/>
          </a:p>
          <a:p>
            <a:r>
              <a:rPr lang="zh-CN" altLang="en-US"/>
              <a:t>它通过逐步消除未知数来将原始线性系统转化为另一个更简单的等价的系统。</a:t>
            </a:r>
            <a:endParaRPr lang="zh-CN" altLang="en-US"/>
          </a:p>
          <a:p>
            <a:r>
              <a:rPr lang="zh-CN" altLang="en-US"/>
              <a:t>它的实质是通过初等行变化（Elementary row operations），将线性方程组的增广矩阵转化为行阶梯矩阵（row echelon form）。</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Defination</a:t>
            </a:r>
            <a:endParaRPr lang="zh-CN" altLang="en-US"/>
          </a:p>
        </p:txBody>
      </p:sp>
      <p:sp>
        <p:nvSpPr>
          <p:cNvPr id="3" name="内容占位符 2"/>
          <p:cNvSpPr>
            <a:spLocks noGrp="1"/>
          </p:cNvSpPr>
          <p:nvPr>
            <p:ph idx="1"/>
          </p:nvPr>
        </p:nvSpPr>
        <p:spPr/>
        <p:txBody>
          <a:bodyPr/>
          <a:p>
            <a:r>
              <a:rPr lang="zh-CN" altLang="en-US"/>
              <a:t>主元</a:t>
            </a:r>
            <a:endParaRPr lang="zh-CN" altLang="en-US"/>
          </a:p>
          <a:p>
            <a:r>
              <a:rPr lang="zh-CN" altLang="en-US"/>
              <a:t>从1到n枚举变量作为主元(需要选择这个变量系数绝对值最大的行保证数值稳定性，异或方程、同余方程选非0就可以)</a:t>
            </a:r>
            <a:endParaRPr lang="zh-CN" altLang="en-US"/>
          </a:p>
          <a:p>
            <a:r>
              <a:rPr lang="zh-CN" altLang="en-US"/>
              <a:t>和单纯形法类似，主元要写到等式的一边然后用这个方程替换其他方程中的主元，实现上是用矩阵的初等行变换做加减消元</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Defination</a:t>
            </a:r>
            <a:endParaRPr lang="zh-CN" altLang="en-US"/>
          </a:p>
        </p:txBody>
      </p:sp>
      <p:sp>
        <p:nvSpPr>
          <p:cNvPr id="3" name="内容占位符 2"/>
          <p:cNvSpPr>
            <a:spLocks noGrp="1"/>
          </p:cNvSpPr>
          <p:nvPr>
            <p:ph idx="1"/>
          </p:nvPr>
        </p:nvSpPr>
        <p:spPr>
          <a:xfrm>
            <a:off x="699135" y="1523365"/>
            <a:ext cx="11120755" cy="4812665"/>
          </a:xfrm>
        </p:spPr>
        <p:txBody>
          <a:bodyPr>
            <a:normAutofit fontScale="90000" lnSpcReduction="10000"/>
          </a:bodyPr>
          <a:p>
            <a:r>
              <a:rPr lang="zh-CN" altLang="en-US"/>
              <a:t>自由元</a:t>
            </a:r>
            <a:endParaRPr lang="zh-CN" altLang="en-US"/>
          </a:p>
          <a:p>
            <a:r>
              <a:rPr lang="zh-CN" altLang="en-US"/>
              <a:t>枚举到一个变量，如果剩下的行中这个变量的系数都为0，这个变量就是自由元。</a:t>
            </a:r>
            <a:endParaRPr lang="zh-CN" altLang="en-US"/>
          </a:p>
          <a:p>
            <a:r>
              <a:rPr lang="zh-CN" altLang="en-US"/>
              <a:t>自由元存在说明有的方程是线性相关的，加减消元后有的方程就被消掉了。</a:t>
            </a:r>
            <a:endParaRPr lang="zh-CN" altLang="en-US"/>
          </a:p>
          <a:p>
            <a:r>
              <a:rPr lang="zh-CN" altLang="en-US"/>
              <a:t>自由元的值一旦确定，其他变元的值就确定了</a:t>
            </a:r>
            <a:endParaRPr lang="zh-CN" altLang="en-US"/>
          </a:p>
          <a:p>
            <a:r>
              <a:rPr lang="zh-CN" altLang="en-US"/>
              <a:t>自由元数目是一定的，就是消元结束后全0方程的数目(注意矛盾方程消元后常数项不为0)。</a:t>
            </a:r>
            <a:endParaRPr lang="zh-CN" altLang="en-US"/>
          </a:p>
          <a:p>
            <a:r>
              <a:rPr lang="zh-CN" altLang="en-US"/>
              <a:t>自由元集合不一定，但只要枚举一个自由元集合的所有取值就可以得到整个方程组的所有变量取值啦。</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Defination</a:t>
            </a:r>
            <a:endParaRPr lang="en-US" altLang="zh-CN">
              <a:sym typeface="+mn-ea"/>
            </a:endParaRPr>
          </a:p>
        </p:txBody>
      </p:sp>
      <p:sp>
        <p:nvSpPr>
          <p:cNvPr id="3" name="内容占位符 2"/>
          <p:cNvSpPr>
            <a:spLocks noGrp="1"/>
          </p:cNvSpPr>
          <p:nvPr>
            <p:ph idx="1"/>
          </p:nvPr>
        </p:nvSpPr>
        <p:spPr/>
        <p:txBody>
          <a:bodyPr/>
          <a:p>
            <a:r>
              <a:rPr lang="zh-CN" altLang="en-US">
                <a:sym typeface="+mn-ea"/>
              </a:rPr>
              <a:t>关键元</a:t>
            </a:r>
            <a:endParaRPr lang="zh-CN" altLang="en-US"/>
          </a:p>
          <a:p>
            <a:r>
              <a:rPr lang="zh-CN" altLang="en-US">
                <a:sym typeface="+mn-ea"/>
              </a:rPr>
              <a:t>每一行的第一个非零元</a:t>
            </a:r>
            <a:endParaRPr lang="zh-CN" altLang="en-US"/>
          </a:p>
          <a:p>
            <a:r>
              <a:rPr lang="zh-CN" altLang="en-US">
                <a:sym typeface="+mn-ea"/>
              </a:rPr>
              <a:t>通常来讲这个第i行的关键元应该是第i个。否则说明前面及自己中有自由元。</a:t>
            </a:r>
            <a:endParaRPr lang="zh-CN" altLang="en-US"/>
          </a:p>
          <a:p>
            <a:r>
              <a:rPr lang="zh-CN" altLang="en-US">
                <a:sym typeface="+mn-ea"/>
              </a:rPr>
              <a:t>实现上记录pivot[i]为以变元i为关键元的方程在哪一行，也就是变元i用到了哪一行</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矩阵表示应用题  </a:t>
            </a:r>
            <a:r>
              <a:rPr lang="en-US" altLang="zh-CN"/>
              <a:t>(UVA10870)</a:t>
            </a:r>
            <a:endParaRPr lang="en-US" altLang="zh-CN"/>
          </a:p>
        </p:txBody>
      </p:sp>
      <p:sp>
        <p:nvSpPr>
          <p:cNvPr id="3" name="内容占位符 2"/>
          <p:cNvSpPr>
            <a:spLocks noGrp="1"/>
          </p:cNvSpPr>
          <p:nvPr>
            <p:ph idx="1"/>
          </p:nvPr>
        </p:nvSpPr>
        <p:spPr/>
        <p:txBody>
          <a:bodyPr/>
          <a:p>
            <a:r>
              <a:rPr lang="zh-CN" altLang="en-US"/>
              <a:t>题意：f(n) = a1 ＊f(n - 1) + a2 ＊f(n - 2) + a3 ＊f(n - 3) + … + ad＊ f(n - d),  n &gt; d.求f(n)</a:t>
            </a:r>
            <a:endParaRPr lang="zh-CN" altLang="en-US"/>
          </a:p>
          <a:p>
            <a:r>
              <a:rPr lang="zh-CN" altLang="en-US"/>
              <a:t>数据范围：: 1 ≤ d ≤ 15, 1 ≤ n ≤ 2</a:t>
            </a:r>
            <a:r>
              <a:rPr lang="en-US" altLang="zh-CN"/>
              <a:t>^</a:t>
            </a:r>
            <a:r>
              <a:rPr lang="zh-CN" altLang="en-US"/>
              <a:t>31 −1, 1 ≤ m ≤ 46340</a:t>
            </a:r>
            <a:endParaRPr lang="zh-CN" altLang="en-US"/>
          </a:p>
          <a:p>
            <a:r>
              <a:rPr lang="zh-CN" altLang="en-US"/>
              <a:t>线性递推 ？    </a:t>
            </a:r>
            <a:r>
              <a:rPr lang="en-US" altLang="zh-CN"/>
              <a:t>O(n*d</a:t>
            </a:r>
            <a:r>
              <a:rPr lang="zh-CN" altLang="en-US"/>
              <a:t>）</a:t>
            </a:r>
            <a:endParaRPr lang="zh-CN" altLang="en-US"/>
          </a:p>
          <a:p>
            <a:r>
              <a:rPr lang="en-US" altLang="zh-CN"/>
              <a:t>f(n)</a:t>
            </a:r>
            <a:r>
              <a:rPr lang="zh-CN" altLang="en-US"/>
              <a:t>的线性组合关系</a:t>
            </a:r>
            <a:r>
              <a:rPr lang="en-US" altLang="zh-CN"/>
              <a:t>===</a:t>
            </a:r>
            <a:r>
              <a:rPr lang="zh-CN" altLang="en-US"/>
              <a:t>》矩阵表示</a:t>
            </a:r>
            <a:r>
              <a:rPr lang="en-US" altLang="zh-CN"/>
              <a:t>===</a:t>
            </a:r>
            <a:r>
              <a:rPr lang="zh-CN" altLang="en-US"/>
              <a:t>》矩阵快速幂</a:t>
            </a:r>
            <a:endParaRPr lang="zh-CN" altLang="en-US"/>
          </a:p>
          <a:p>
            <a:r>
              <a:rPr lang="zh-CN" altLang="en-US"/>
              <a:t>时间复杂度</a:t>
            </a:r>
            <a:r>
              <a:rPr lang="en-US" altLang="zh-CN"/>
              <a:t>O(logn*d^3)</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330180" cy="848360"/>
          </a:xfrm>
        </p:spPr>
        <p:txBody>
          <a:bodyPr/>
          <a:p>
            <a:r>
              <a:rPr lang="en-US" altLang="zh-CN"/>
              <a:t>solutions for sgu275</a:t>
            </a:r>
            <a:endParaRPr lang="en-US" altLang="zh-CN"/>
          </a:p>
        </p:txBody>
      </p:sp>
      <p:sp>
        <p:nvSpPr>
          <p:cNvPr id="3" name="内容占位符 2"/>
          <p:cNvSpPr>
            <a:spLocks noGrp="1"/>
          </p:cNvSpPr>
          <p:nvPr>
            <p:ph idx="1"/>
          </p:nvPr>
        </p:nvSpPr>
        <p:spPr>
          <a:xfrm>
            <a:off x="838200" y="1457960"/>
            <a:ext cx="10515600" cy="4474845"/>
          </a:xfrm>
        </p:spPr>
        <p:txBody>
          <a:bodyPr/>
          <a:p>
            <a:r>
              <a:rPr lang="zh-CN" altLang="en-US"/>
              <a:t>解决这个问题方法有很多</a:t>
            </a:r>
            <a:endParaRPr lang="zh-CN" altLang="en-US"/>
          </a:p>
          <a:p>
            <a:r>
              <a:rPr lang="en-US" altLang="zh-CN"/>
              <a:t>1.贪心 + XOR性质</a:t>
            </a:r>
            <a:endParaRPr lang="en-US" altLang="zh-CN"/>
          </a:p>
          <a:p>
            <a:r>
              <a:rPr lang="en-US" altLang="zh-CN"/>
              <a:t>2.</a:t>
            </a:r>
            <a:r>
              <a:rPr lang="zh-CN" altLang="en-US"/>
              <a:t>线性基</a:t>
            </a:r>
            <a:endParaRPr lang="zh-CN" altLang="en-US"/>
          </a:p>
          <a:p>
            <a:r>
              <a:rPr lang="en-US" altLang="zh-CN"/>
              <a:t>3.</a:t>
            </a:r>
            <a:r>
              <a:rPr lang="zh-CN" altLang="en-US"/>
              <a:t>高斯消元</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WPS 演示</Application>
  <PresentationFormat>宽屏</PresentationFormat>
  <Paragraphs>101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solutions for sgu275</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隽永•守护</cp:lastModifiedBy>
  <cp:revision>122</cp:revision>
  <dcterms:created xsi:type="dcterms:W3CDTF">2017-08-03T09:01:00Z</dcterms:created>
  <dcterms:modified xsi:type="dcterms:W3CDTF">2018-08-05T15:07:41Z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