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257" r:id="rId22"/>
    <p:sldId id="258" r:id="rId23"/>
    <p:sldId id="259" r:id="rId24"/>
    <p:sldId id="260" r:id="rId25"/>
    <p:sldId id="261" r:id="rId26"/>
    <p:sldId id="272" r:id="rId27"/>
    <p:sldId id="262" r:id="rId28"/>
    <p:sldId id="302" r:id="rId29"/>
    <p:sldId id="263" r:id="rId30"/>
    <p:sldId id="264" r:id="rId31"/>
    <p:sldId id="265" r:id="rId32"/>
    <p:sldId id="266" r:id="rId33"/>
    <p:sldId id="267" r:id="rId34"/>
    <p:sldId id="268" r:id="rId35"/>
    <p:sldId id="270" r:id="rId36"/>
    <p:sldId id="269" r:id="rId37"/>
    <p:sldId id="271" r:id="rId3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1" d="100"/>
          <a:sy n="71" d="100"/>
        </p:scale>
        <p:origin x="4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F5C7E-912E-4D51-83FF-0123B4CEFE6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egmentfault.com/a/119000000887759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数组的构造过程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5290423"/>
            <a:ext cx="79019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：https://people.ok.ubc.ca/ylucet/DS/KnuthMorrisPratt.html</a:t>
            </a:r>
          </a:p>
        </p:txBody>
      </p:sp>
      <p:sp>
        <p:nvSpPr>
          <p:cNvPr id="10" name="矩形 9"/>
          <p:cNvSpPr/>
          <p:nvPr/>
        </p:nvSpPr>
        <p:spPr>
          <a:xfrm>
            <a:off x="838200" y="1997839"/>
            <a:ext cx="6096000" cy="31692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void getNext()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{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int j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= 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, k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= -1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ext[0] = -1;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while(j &lt; tlen)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    if(k == -1 || T[j] == T[k])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ext[++j] = ++k;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    else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        k =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ext[k];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字符串匹配</a:t>
            </a:r>
          </a:p>
        </p:txBody>
      </p:sp>
      <p:sp>
        <p:nvSpPr>
          <p:cNvPr id="6" name="矩形 5"/>
          <p:cNvSpPr/>
          <p:nvPr/>
        </p:nvSpPr>
        <p:spPr>
          <a:xfrm>
            <a:off x="960581" y="1766654"/>
            <a:ext cx="103932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 = ABCAAABDC</a:t>
            </a:r>
            <a:r>
              <a:rPr lang="en-US" altLang="zh-CN" sz="2800" b="1" i="0" dirty="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ABCA</a:t>
            </a:r>
            <a:r>
              <a:rPr lang="en-US" altLang="zh-CN" sz="2800" b="1" i="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2800" i="0" dirty="0">
                <a:effectLst/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    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T =                    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i="0" dirty="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ABCA</a:t>
            </a:r>
            <a:r>
              <a:rPr lang="en-US" altLang="zh-CN" sz="2800" i="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800" i="0" dirty="0">
                <a:effectLst/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            </a:t>
            </a: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j = Next[j] = 1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sz="2800" b="0" i="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ABCA</a:t>
            </a:r>
            <a:r>
              <a:rPr lang="zh-CN" altLang="en-US" sz="2800" b="0" i="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”的前缀和后缀的最大公共长度为</a:t>
            </a:r>
            <a:r>
              <a:rPr lang="en-US" altLang="zh-CN" sz="2800" b="0" i="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 = ABCAAABDC</a:t>
            </a:r>
            <a:r>
              <a:rPr lang="en-US" altLang="zh-CN" sz="280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ABC</a:t>
            </a:r>
            <a:r>
              <a:rPr lang="en-US" altLang="zh-CN" sz="2800" b="1" i="0" dirty="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80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…</a:t>
            </a:r>
          </a:p>
          <a:p>
            <a:r>
              <a:rPr lang="en-US" altLang="zh-CN" sz="280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en-US" altLang="zh-CN" sz="2800" i="0" dirty="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 </a:t>
            </a:r>
            <a:r>
              <a:rPr lang="en-US" altLang="zh-CN" sz="280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ABCA</a:t>
            </a:r>
            <a:r>
              <a:rPr lang="en-US" altLang="zh-CN" sz="280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800" i="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en-US" altLang="zh-CN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   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                  </a:t>
            </a:r>
          </a:p>
          <a:p>
            <a:r>
              <a:rPr lang="en-US" altLang="zh-CN" sz="2800" i="0" dirty="0">
                <a:effectLst/>
                <a:latin typeface="微软雅黑" panose="020B0503020204020204" charset="-122"/>
                <a:ea typeface="微软雅黑" panose="020B0503020204020204" charset="-122"/>
              </a:rPr>
              <a:t>T =                             </a:t>
            </a:r>
            <a:r>
              <a:rPr lang="en-US" altLang="zh-CN" sz="2800" i="0" dirty="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80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BCAA…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5061529" y="1376217"/>
            <a:ext cx="0" cy="399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052291" y="2679903"/>
            <a:ext cx="0" cy="370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033818" y="4382655"/>
            <a:ext cx="0" cy="3996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015346" y="6074270"/>
            <a:ext cx="0" cy="3704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09317" y="1298851"/>
            <a:ext cx="1856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i</a:t>
            </a:r>
            <a:r>
              <a:rPr lang="zh-CN" altLang="en-US" sz="2800" dirty="0"/>
              <a:t>指针 </a:t>
            </a:r>
            <a:r>
              <a:rPr lang="en-US" altLang="zh-CN" sz="2800" dirty="0"/>
              <a:t>= 13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246261" y="2624414"/>
            <a:ext cx="19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</a:t>
            </a:r>
            <a:r>
              <a:rPr lang="zh-CN" altLang="en-US" sz="2800" dirty="0"/>
              <a:t>指针 </a:t>
            </a:r>
            <a:r>
              <a:rPr lang="en-US" altLang="zh-CN" sz="2800" dirty="0"/>
              <a:t>= 4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167750" y="4320881"/>
            <a:ext cx="1856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i</a:t>
            </a:r>
            <a:r>
              <a:rPr lang="zh-CN" altLang="en-US" sz="2800" dirty="0"/>
              <a:t>指针 </a:t>
            </a:r>
            <a:r>
              <a:rPr lang="en-US" altLang="zh-CN" sz="2800" dirty="0"/>
              <a:t>= 13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167750" y="6037434"/>
            <a:ext cx="19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</a:t>
            </a:r>
            <a:r>
              <a:rPr lang="zh-CN" altLang="en-US" sz="2800" dirty="0"/>
              <a:t>指针 </a:t>
            </a:r>
            <a:r>
              <a:rPr lang="en-US" altLang="zh-CN" sz="2800" dirty="0"/>
              <a:t>= 1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字符串匹配过程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9910618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KMP_Index(){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int i = 0, j = 0;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getNext();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预处理出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while(i &lt; slen &amp;&amp; j &lt; tlen){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if(j == -1 || S[i] == T[j]){ 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i++; j++;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若当前字符能匹配上，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指针均向后移动一个位置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}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else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j =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ext[j];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否则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指针跳转到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Next[j]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指向的位置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敲黑板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if(j == tlen)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i - tlen;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如果完美地匹配到了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的最后一个字符，则返回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中的位置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else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-1;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否则说明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中不存在，返回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	HDU 1686 -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Oulipo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563316"/>
            <a:ext cx="654165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给出两个字符串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，长度分别为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中出现的次数。</a:t>
            </a:r>
            <a:endParaRPr lang="en-US" altLang="zh-CN" sz="2400" b="0" i="0" dirty="0"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pt-BR" altLang="zh-CN" sz="2400" b="0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 &lt;= M &lt;= 10000, 1 &lt;= N &lt;= 1000000)</a:t>
            </a:r>
          </a:p>
          <a:p>
            <a:pPr>
              <a:lnSpc>
                <a:spcPct val="150000"/>
              </a:lnSpc>
            </a:pPr>
            <a:endParaRPr lang="pt-BR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模板题。与“求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中首次出现位置”的区别是：每次完整地成功匹配后不立即返回，而是令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ans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，然后继续沿着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串匹配。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37" y="352425"/>
            <a:ext cx="3733800" cy="6153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774545" y="4618182"/>
            <a:ext cx="1967346" cy="1126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	HDU 1358 - Period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581788"/>
            <a:ext cx="11150600" cy="490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给出字符串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，求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的所有前缀字符串中具有循环节的字符串，输出它们的长度和周期数。</a:t>
            </a:r>
            <a:endParaRPr lang="pt-BR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pt-BR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思路：利用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数组求循环节。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例：对前缀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abcdabcdabcd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12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Next[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= 8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abcdabcd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abcd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abcd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abcdabcd</a:t>
            </a:r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4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：可能的循环节长度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Next[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= 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？）。即该前缀的前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个字符。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：进一步判断：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% p == 0 &amp;&amp;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p &gt; 1)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printf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("%d %d\n",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p);</a:t>
            </a:r>
          </a:p>
          <a:p>
            <a:pPr>
              <a:lnSpc>
                <a:spcPct val="114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即：如果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的整数倍，并且不是它本身（循环一次不算循环），那么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就是它的循环节。输出前缀长度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和周期数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984235"/>
            <a:ext cx="10116127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能求出一个串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所有后缀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s[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和模式串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的最长公共前缀。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记录在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extend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数组中。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 = ABAABCABDC</a:t>
            </a: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 =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			extend[0] = 2</a:t>
            </a: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ABCA			extend[1] = 0</a:t>
            </a: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BCA                  	extend[2] = 1</a:t>
            </a: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ABCA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extend[3] = 4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	HDU 4333 - Revolving Digits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609497"/>
            <a:ext cx="10515600" cy="4061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对于一个正整数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，将它的最后面若干位平移到最前面，得到一个新的正整数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。问在所有可能的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中，大于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、等于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和小于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的分别有多少个。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pt-BR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思路：扩展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的经典应用。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记所有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中大于、等于和小于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的个数分别为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。初始化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 = E = L = 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视为一个字符串。将该字符串复制一遍接在自身后面得到一个新串。利用扩展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求出新串每个后缀与原串的最长公共前缀。当公共前缀长度等于原串长度时，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E++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；否则只要比较公共前缀的下一位就能确定这个串与原串的大小关系。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	HDU 4333 - Revolving Digits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609497"/>
            <a:ext cx="10515600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对于一个正整数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，将它的最后面若干位平移到最前面，得到一个新的正整数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。问在所有可能的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中，大于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、等于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和小于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的分别有多少个。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pt-BR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例：对于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n=‘343’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，将其复制一遍放在前面得到‘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343343’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作为主串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，本身作为模式串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pt-BR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5464"/>
            <a:ext cx="9162472" cy="2909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HDU 4333 - Revolving Digits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736762"/>
            <a:ext cx="7862455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注意：在计数时相同的串算作一个串，因此要去掉重复串（移动的位数不同但得到的结果相同的串）。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不难发现，只有当这个串有循环节的时候才会产生重复串，因此用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数组求出最小循环节，用长度除以最小循环节得到循环节个数，再令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分别除以循环节个数即可。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例如：对于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n=‘123123123’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，移动后的所有结果如右图所示。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计算得到的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L=0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E=3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G=6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。又由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数组计算得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的循环节数量为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，故将这三个数都分别除以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，得到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0,1,2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即为答案。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584" y="1714482"/>
            <a:ext cx="2242689" cy="477839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进一步学习</a:t>
            </a:r>
          </a:p>
        </p:txBody>
      </p:sp>
      <p:sp>
        <p:nvSpPr>
          <p:cNvPr id="4" name="矩形 3"/>
          <p:cNvSpPr/>
          <p:nvPr/>
        </p:nvSpPr>
        <p:spPr>
          <a:xfrm>
            <a:off x="838199" y="1984235"/>
            <a:ext cx="11067474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 +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概率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HDU 3689 - Infinite monkey theorem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CaCO3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倾力推荐）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http://www.matrix67.com/blog/archives/366 【KMP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算法与一个经典概率问题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自动机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HDU 2222 - Keywords Search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（模板题）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HDU 2825 - Wireless Password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状压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https://www.cnblogs.com/cmmdc/p/7337611.html 【AC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自动机详解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90329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文悦古典明朝体 (非商业使用) W5" charset="-122"/>
                <a:ea typeface="文悦古典明朝体 (非商业使用) W5" charset="-122"/>
              </a:rPr>
              <a:t>2018-08-06</a:t>
            </a:r>
          </a:p>
        </p:txBody>
      </p:sp>
      <p:pic>
        <p:nvPicPr>
          <p:cNvPr id="6" name="图片 5" descr="){M2U@A[39F(33Y{JF86AW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0" y="1865630"/>
            <a:ext cx="7578725" cy="22586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参考资料</a:t>
            </a:r>
          </a:p>
        </p:txBody>
      </p:sp>
      <p:sp>
        <p:nvSpPr>
          <p:cNvPr id="4" name="矩形 3"/>
          <p:cNvSpPr/>
          <p:nvPr/>
        </p:nvSpPr>
        <p:spPr>
          <a:xfrm>
            <a:off x="838199" y="1984235"/>
            <a:ext cx="11067474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[1] https://www.youtube.com/watch?v=2ogqPWJSftE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[2] https://en.wikipedia.org/wiki/Knuth%E2%80%93Morris%E2%80%93Pratt_algorithm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[3] https://www.cnblogs.com/yjiyjige/p/3263858.html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[4] http://www.matrix67.com/blog/archives/115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67765" y="1584325"/>
            <a:ext cx="990790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又称单词查找树，Trie树，是一种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树形结构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。典型应用是用于统计，排序和保存大量的字符串（但不仅限于字符串），所以经常被搜索引擎系统用于文本词频统计。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它的优点是：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利用字符串的公共前缀来减少查询时间，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最大限度地减少无谓的字符串比较，查询效率较高。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https://segmentfault.com/a/1190000008877595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一篇好的分析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47215" y="4175760"/>
            <a:ext cx="94100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根节点不包含字符，除根节点外每一个节点都只包含一个字符；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从根节点到某一节点，路径上经过的字符连接起来，为该节点对应的字符串； 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每个节点的所有子节点包含的字符都不相同。</a:t>
            </a:r>
          </a:p>
        </p:txBody>
      </p:sp>
      <p:pic>
        <p:nvPicPr>
          <p:cNvPr id="2" name="图片 1" descr="}HB2A_MMQQF(O$4S%CV]8~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735" y="617220"/>
            <a:ext cx="1764665" cy="882650"/>
          </a:xfrm>
          <a:prstGeom prst="rect">
            <a:avLst/>
          </a:prstGeom>
        </p:spPr>
      </p:pic>
      <p:pic>
        <p:nvPicPr>
          <p:cNvPr id="3" name="图片 2" descr="AC$W@D[TDCW5S2Q2Z{ZAO]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89" y="3930608"/>
            <a:ext cx="1828165" cy="6051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395730"/>
            <a:ext cx="5396230" cy="4480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92925" y="706755"/>
            <a:ext cx="481584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用边表示字符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，每个叶结点表示某一字符串的结尾，可以用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数组标记。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如果是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查询前缀出现的次数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的话，那就在开一个sum[]，表示位置i被访问过的次数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如果是普通字符串，每个结点最多26个分支，但形式不局限同样也可以构建01串，带其他字符的串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数组设为tree[maxn][maxm];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maxn: 串的最长位数×字符种类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maxm：字符种类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18615" y="7129780"/>
            <a:ext cx="943800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tot=0;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insert()//插入单词s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len=strlen(s);//单词s的长度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root=0;//根节点编号为0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for(int i=0;i&lt;len;i++)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{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int id=s[i]-'a';//字符编号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if(!trie[root][id])//如果之前没有从root到id的前缀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trie[root][id]=++tot;//插入，tot即为第一种编号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root=trie[root][id];//顺着字典树往下走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</a:p>
        </p:txBody>
      </p:sp>
      <p:pic>
        <p:nvPicPr>
          <p:cNvPr id="6" name="图片 5" descr="CW$[LTW3MY97D[QML%A}7PR"/>
          <p:cNvPicPr>
            <a:picLocks noChangeAspect="1"/>
          </p:cNvPicPr>
          <p:nvPr/>
        </p:nvPicPr>
        <p:blipFill>
          <a:blip r:embed="rId2"/>
          <a:srcRect l="4207" b="3248"/>
          <a:stretch>
            <a:fillRect/>
          </a:stretch>
        </p:blipFill>
        <p:spPr>
          <a:xfrm>
            <a:off x="1778000" y="2496820"/>
            <a:ext cx="9716135" cy="3178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18615" y="1398905"/>
            <a:ext cx="987552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2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结点编号是随机的，由输入字符串的顺序决定。</a:t>
            </a:r>
          </a:p>
          <a:p>
            <a:pPr fontAlgn="auto">
              <a:lnSpc>
                <a:spcPts val="32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tree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数组，一维是该结点编号，二维是哪一个孩子</a:t>
            </a:r>
          </a:p>
        </p:txBody>
      </p:sp>
      <p:pic>
        <p:nvPicPr>
          <p:cNvPr id="2" name="图片 1" descr="]Z(K5N]B2_76_O4)[51$]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503555"/>
            <a:ext cx="1689735" cy="10521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60220" y="7058660"/>
            <a:ext cx="943800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 find(){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len=strlen(s);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root=0;//从根结点开始找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for(int i=0;s[i];i++)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{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int x=s[i]-'a';//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if(trie[root][x]==0)   return false;//以root为头结点的x字母不存在，返回0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root=trie[root][x];//为查询下个字母做准备，往下走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true;//找到了</a:t>
            </a: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</a:p>
        </p:txBody>
      </p:sp>
      <p:pic>
        <p:nvPicPr>
          <p:cNvPr id="2" name="图片 1" descr="_}7LDLP~W59[S~]]K%KA(6K"/>
          <p:cNvPicPr>
            <a:picLocks noChangeAspect="1"/>
          </p:cNvPicPr>
          <p:nvPr/>
        </p:nvPicPr>
        <p:blipFill>
          <a:blip r:embed="rId2"/>
          <a:srcRect l="5685" t="2339" b="2339"/>
          <a:stretch>
            <a:fillRect/>
          </a:stretch>
        </p:blipFill>
        <p:spPr>
          <a:xfrm>
            <a:off x="1748155" y="2616350"/>
            <a:ext cx="9102725" cy="3105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44955" y="1883410"/>
            <a:ext cx="950976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查询某个字符串存不存在，可以是前缀也可以是一整个字符串。</a:t>
            </a:r>
          </a:p>
        </p:txBody>
      </p:sp>
      <p:pic>
        <p:nvPicPr>
          <p:cNvPr id="6" name="图片 5" descr="N{LHEA@4FR69HHQLRMG9GJ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50" y="668020"/>
            <a:ext cx="1129030" cy="6648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1540" y="1788160"/>
            <a:ext cx="3051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UVALive - 3942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91540" y="2590800"/>
            <a:ext cx="992124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题意：给若干个字符串，问构成目标字符串的方案数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题解：字典树+DP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在插入字符串的时候就标记单词结束位置。</a:t>
            </a:r>
          </a:p>
          <a:p>
            <a:pPr algn="l">
              <a:lnSpc>
                <a:spcPct val="150000"/>
              </a:lnSpc>
            </a:pP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表示以i开头的字符串分解的方法数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状态转移方程：dp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]=sum(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i+len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(x)])，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x为S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……L]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的前缀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7260" y="1788160"/>
            <a:ext cx="3051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UVA - 11488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7260" y="2590800"/>
            <a:ext cx="9752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题意：给定一个字符串集合S，定义P（S）为所有字符串的公共前缀长度与S中字符串个数的乘积，比如P（{000,001,0011}） = 6。给N个01串，从中选出一个集合S，使得P(S)最大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题解：字典树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建立Trie树，插入的过程中记录经过该节点的字符串个数，更新最大值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134235" y="7063740"/>
            <a:ext cx="952436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void insert(char *tmp){</a:t>
            </a:r>
          </a:p>
          <a:p>
            <a:r>
              <a:rPr lang="zh-CN" altLang="en-US"/>
              <a:t>	int root=0;</a:t>
            </a:r>
          </a:p>
          <a:p>
            <a:r>
              <a:rPr lang="zh-CN" altLang="en-US"/>
              <a:t>	int len=strlen(tmp);</a:t>
            </a:r>
          </a:p>
          <a:p>
            <a:r>
              <a:rPr lang="zh-CN" altLang="en-US"/>
              <a:t>	for(int i=0;i&lt;len;i++){</a:t>
            </a:r>
          </a:p>
          <a:p>
            <a:r>
              <a:rPr lang="zh-CN" altLang="en-US"/>
              <a:t>		int id=tmp[i]-'0';</a:t>
            </a:r>
          </a:p>
          <a:p>
            <a:r>
              <a:rPr lang="zh-CN" altLang="en-US"/>
              <a:t>	//	printf("i=%d root=%d id=%d val[root]=%d cnt=%d\n",i,root,id,val[root],cnt);</a:t>
            </a:r>
          </a:p>
          <a:p>
            <a:r>
              <a:rPr lang="zh-CN" altLang="en-US"/>
              <a:t>		if(!tree[root][id]){</a:t>
            </a:r>
          </a:p>
          <a:p>
            <a:r>
              <a:rPr lang="zh-CN" altLang="en-US"/>
              <a:t>			memset(tree[cnt],0,sizeof(tree[cnt]));</a:t>
            </a:r>
          </a:p>
          <a:p>
            <a:r>
              <a:rPr lang="zh-CN" altLang="en-US"/>
              <a:t>			tree[root][id]=cnt++;</a:t>
            </a:r>
          </a:p>
          <a:p>
            <a:r>
              <a:rPr lang="zh-CN" altLang="en-US"/>
              <a:t>		}</a:t>
            </a:r>
          </a:p>
          <a:p>
            <a:r>
              <a:rPr lang="zh-CN" altLang="en-US"/>
              <a:t>		root=tree[root][id];</a:t>
            </a:r>
          </a:p>
          <a:p>
            <a:r>
              <a:rPr lang="zh-CN" altLang="en-US"/>
              <a:t>		val[root]++;</a:t>
            </a:r>
          </a:p>
          <a:p>
            <a:r>
              <a:rPr lang="zh-CN" altLang="en-US"/>
              <a:t>//		printf("cnt=%d\n",cnt);</a:t>
            </a:r>
          </a:p>
          <a:p>
            <a:r>
              <a:rPr lang="zh-CN" altLang="en-US"/>
              <a:t>		if(ans&lt;val[root]*(i+1)){</a:t>
            </a:r>
          </a:p>
          <a:p>
            <a:r>
              <a:rPr lang="zh-CN" altLang="en-US"/>
              <a:t>			ans=val[root]*(i+1);</a:t>
            </a:r>
          </a:p>
          <a:p>
            <a:r>
              <a:rPr lang="zh-CN" altLang="en-US"/>
              <a:t>		} </a:t>
            </a:r>
          </a:p>
          <a:p>
            <a:r>
              <a:rPr lang="zh-CN" altLang="en-US"/>
              <a:t>	}</a:t>
            </a:r>
          </a:p>
          <a:p>
            <a:r>
              <a:rPr lang="zh-CN" altLang="en-US"/>
              <a:t>	//val[root]++;</a:t>
            </a:r>
          </a:p>
          <a:p>
            <a:r>
              <a:rPr lang="zh-CN" altLang="en-US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7260" y="1788160"/>
            <a:ext cx="3051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UVA - 11732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7260" y="2590800"/>
            <a:ext cx="562356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题意：给你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个单词N (0 &lt; N &lt; 4001，每个最长1000) ，两两比较，要求他们运用strcmp时，问进行比较的次数。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题解：做法很多。可以字典树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邻接表分支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2" name="图片 1" descr="OCZ$7`)5OP6Q]CM2)}JCJJ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55" y="796290"/>
            <a:ext cx="5160010" cy="54552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34235" y="7063740"/>
            <a:ext cx="952436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void insert(char *tmp){</a:t>
            </a:r>
          </a:p>
          <a:p>
            <a:r>
              <a:rPr lang="zh-CN" altLang="en-US"/>
              <a:t>		int root=0;</a:t>
            </a:r>
          </a:p>
          <a:p>
            <a:r>
              <a:rPr lang="zh-CN" altLang="en-US"/>
              <a:t>		int len=strlen(tmp);</a:t>
            </a:r>
          </a:p>
          <a:p>
            <a:r>
              <a:rPr lang="zh-CN" altLang="en-US"/>
              <a:t>		for(int i=0;i&lt;=len;i++){</a:t>
            </a:r>
          </a:p>
          <a:p>
            <a:r>
              <a:rPr lang="zh-CN" altLang="en-US"/>
              <a:t>			char id=tmp[i];</a:t>
            </a:r>
          </a:p>
          <a:p>
            <a:r>
              <a:rPr lang="zh-CN" altLang="en-US"/>
              <a:t>			bool f=true;</a:t>
            </a:r>
          </a:p>
          <a:p>
            <a:r>
              <a:rPr lang="zh-CN" altLang="en-US"/>
              <a:t>			int t,j;</a:t>
            </a:r>
          </a:p>
          <a:p>
            <a:r>
              <a:rPr lang="zh-CN" altLang="en-US"/>
              <a:t>			for(j=first[root];j!=-1;j=str[j].nxt){</a:t>
            </a:r>
          </a:p>
          <a:p>
            <a:r>
              <a:rPr lang="zh-CN" altLang="en-US"/>
              <a:t>				if(str[j].ch==id){</a:t>
            </a:r>
          </a:p>
          <a:p>
            <a:r>
              <a:rPr lang="zh-CN" altLang="en-US"/>
              <a:t>					ans+=str[j].val*2;</a:t>
            </a:r>
          </a:p>
          <a:p>
            <a:r>
              <a:rPr lang="zh-CN" altLang="en-US"/>
              <a:t>					f=false;</a:t>
            </a:r>
          </a:p>
          <a:p>
            <a:r>
              <a:rPr lang="zh-CN" altLang="en-US"/>
              <a:t>					t=j;</a:t>
            </a:r>
          </a:p>
          <a:p>
            <a:r>
              <a:rPr lang="zh-CN" altLang="en-US"/>
              <a:t>				}</a:t>
            </a:r>
          </a:p>
          <a:p>
            <a:r>
              <a:rPr lang="zh-CN" altLang="en-US"/>
              <a:t>				else ans+=str[j].val;</a:t>
            </a:r>
          </a:p>
          <a:p>
            <a:r>
              <a:rPr lang="zh-CN" altLang="en-US"/>
              <a:t>			}</a:t>
            </a:r>
          </a:p>
          <a:p>
            <a:r>
              <a:rPr lang="zh-CN" altLang="en-US"/>
              <a:t>			if(f){</a:t>
            </a:r>
          </a:p>
          <a:p>
            <a:r>
              <a:rPr lang="zh-CN" altLang="en-US"/>
              <a:t>				j=cot++;</a:t>
            </a:r>
          </a:p>
          <a:p>
            <a:r>
              <a:rPr lang="zh-CN" altLang="en-US"/>
              <a:t>				str[j].ch=id;</a:t>
            </a:r>
          </a:p>
          <a:p>
            <a:r>
              <a:rPr lang="zh-CN" altLang="en-US"/>
              <a:t>				str[j].val=0;</a:t>
            </a:r>
          </a:p>
          <a:p>
            <a:r>
              <a:rPr lang="zh-CN" altLang="en-US"/>
              <a:t>				str[j].nxt=first[root];</a:t>
            </a:r>
          </a:p>
          <a:p>
            <a:r>
              <a:rPr lang="zh-CN" altLang="en-US"/>
              <a:t>				first[root]=j;</a:t>
            </a:r>
          </a:p>
          <a:p>
            <a:r>
              <a:rPr lang="zh-CN" altLang="en-US"/>
              <a:t>			}else j=t;</a:t>
            </a:r>
          </a:p>
          <a:p>
            <a:r>
              <a:rPr lang="zh-CN" altLang="en-US"/>
              <a:t>			root=j;</a:t>
            </a:r>
          </a:p>
          <a:p>
            <a:r>
              <a:rPr lang="zh-CN" altLang="en-US"/>
              <a:t>			str[root].val++;</a:t>
            </a:r>
          </a:p>
          <a:p>
            <a:r>
              <a:rPr lang="zh-CN" altLang="en-US"/>
              <a:t>		}</a:t>
            </a:r>
          </a:p>
          <a:p>
            <a:r>
              <a:rPr lang="zh-CN" altLang="en-US"/>
              <a:t>	}</a:t>
            </a:r>
          </a:p>
        </p:txBody>
      </p:sp>
      <p:pic>
        <p:nvPicPr>
          <p:cNvPr id="4" name="图片 3" descr="X}B983H$6XXFK9`6SU_Y[)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5" y="4616450"/>
            <a:ext cx="390461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3520" y="1920240"/>
            <a:ext cx="443484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HDU1298</a:t>
            </a:r>
          </a:p>
          <a:p>
            <a:pPr algn="l">
              <a:lnSpc>
                <a:spcPct val="100000"/>
              </a:lnSpc>
            </a:pP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HDU1305</a:t>
            </a:r>
          </a:p>
          <a:p>
            <a:pPr algn="l">
              <a:lnSpc>
                <a:spcPct val="100000"/>
              </a:lnSpc>
            </a:pP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POJ 1451</a:t>
            </a:r>
          </a:p>
          <a:p>
            <a:pPr algn="l">
              <a:lnSpc>
                <a:spcPct val="100000"/>
              </a:lnSpc>
            </a:pP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POJ 3764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67765" y="1584325"/>
            <a:ext cx="99079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回文串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：即正着读和反着读都是一样的字符串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常遇见的题目是判断最长回文子串（连续的），例如：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s="abcd"，最长回文长度为 1；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s="ababa"，最长回文长度为 5；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s="abccb"，最长回文长度为 4，即bccb</a:t>
            </a: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传统思路：遍历每一个字符，以该字符为中心向两边查找。其时间复杂度为O(n^2)。</a:t>
            </a: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2000" dirty="0"/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]G{}%HW`7GAQ0LX4HKX[77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335" y="644525"/>
            <a:ext cx="1530350" cy="632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模式串与文本串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2954" t="18047" r="33182" b="22057"/>
          <a:stretch>
            <a:fillRect/>
          </a:stretch>
        </p:blipFill>
        <p:spPr>
          <a:xfrm>
            <a:off x="1883893" y="2179628"/>
            <a:ext cx="8079155" cy="426214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4181" y="2179628"/>
            <a:ext cx="237374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模式串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181" y="3920682"/>
            <a:ext cx="237374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文本串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67765" y="1584325"/>
            <a:ext cx="99079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预处理：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在字符串首尾，及各字符间各插入一个字符（前提这个字符未出现在串里）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这样得到的新串长度一定为奇数。</a:t>
            </a: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E:\大二2\活动\ACM\暑假集训\讲课\素材\演示图1.png演示图1"/>
          <p:cNvPicPr>
            <a:picLocks noChangeAspect="1"/>
          </p:cNvPicPr>
          <p:nvPr/>
        </p:nvPicPr>
        <p:blipFill>
          <a:blip r:embed="rId2"/>
          <a:srcRect t="33557" b="34203"/>
          <a:stretch>
            <a:fillRect/>
          </a:stretch>
        </p:blipFill>
        <p:spPr>
          <a:xfrm>
            <a:off x="1787525" y="2972435"/>
            <a:ext cx="8383270" cy="2162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71955" y="4998085"/>
            <a:ext cx="940371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Len[i]表示以字符T[i]为中心的最长回文子串的最右字符到T[i]的长度。</a:t>
            </a:r>
          </a:p>
          <a:p>
            <a:pPr algn="l" fontAlgn="auto"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en-US" altLang="zh-CN" dirty="0"/>
          </a:p>
          <a:p>
            <a:endParaRPr lang="zh-CN" altLang="en-US"/>
          </a:p>
        </p:txBody>
      </p:sp>
      <p:pic>
        <p:nvPicPr>
          <p:cNvPr id="5" name="图片 4" descr="[BZ~1AJN~LCN$3[N6U]O9A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110" y="560070"/>
            <a:ext cx="1907540" cy="10248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演示图2"/>
          <p:cNvPicPr>
            <a:picLocks noChangeAspect="1"/>
          </p:cNvPicPr>
          <p:nvPr/>
        </p:nvPicPr>
        <p:blipFill>
          <a:blip r:embed="rId2"/>
          <a:srcRect t="47920" b="23676"/>
          <a:stretch>
            <a:fillRect/>
          </a:stretch>
        </p:blipFill>
        <p:spPr>
          <a:xfrm>
            <a:off x="1393825" y="2820035"/>
            <a:ext cx="8488680" cy="1928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3825" y="1675765"/>
            <a:ext cx="940371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Len[i] 表示以字符T[i]为中心的最长回文子串的最右字符到T[i]的长度。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性质：Len[i]-1是该回文子串在原字符串S中的长度。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en-US" altLang="zh-CN" dirty="0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48105" y="4748530"/>
            <a:ext cx="9204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所有的回文字串的长度都为奇数，那么对于以T[i]为中心的最长回文字串，其长度就为2*Len[i]-1,经过观察可知，T中所有的回文子串，其中分隔符的数量一定比其他字符的数量多1</a:t>
            </a:r>
          </a:p>
        </p:txBody>
      </p:sp>
      <p:pic>
        <p:nvPicPr>
          <p:cNvPr id="2" name="图片 1" descr="IM3PEXSWBN1M~FMC8%GXI]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325" y="560070"/>
            <a:ext cx="1644650" cy="7448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67765" y="1584325"/>
            <a:ext cx="99079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首先从左往右依次计算Len[i]，当计算Len[i]时，Len[j](0&lt;=j&lt;i)已经计算完毕。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设：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为之前计算中最长回文子串的右端点的最大值，并且设取得这个最大值的位置为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，分两种情况：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第一种情况：i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8" name="Picture 4" descr="https://img-blog.csdn.net/201412211602476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46475"/>
            <a:ext cx="7129145" cy="242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167765" y="5516880"/>
            <a:ext cx="92049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老老实实正常匹配。</a:t>
            </a:r>
          </a:p>
        </p:txBody>
      </p:sp>
      <p:pic>
        <p:nvPicPr>
          <p:cNvPr id="2" name="图片 1" descr="CR81HW0MRY6)K5373O}F{M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405" y="607695"/>
            <a:ext cx="1476375" cy="9766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84630" y="1207135"/>
            <a:ext cx="99079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第二种情况：i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&lt;=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</a:p>
        </p:txBody>
      </p:sp>
      <p:pic>
        <p:nvPicPr>
          <p:cNvPr id="1026" name="Picture 2" descr="https://img-blog.csdn.net/201412211602126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0"/>
          <a:stretch>
            <a:fillRect/>
          </a:stretch>
        </p:blipFill>
        <p:spPr bwMode="auto">
          <a:xfrm>
            <a:off x="466090" y="1854835"/>
            <a:ext cx="7875270" cy="394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690360" y="3482340"/>
            <a:ext cx="4860290" cy="228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可以看出，[ 2Po-P,Po )和（po,P ]是对称的。</a:t>
            </a:r>
          </a:p>
          <a:p>
            <a:pPr algn="l">
              <a:lnSpc>
                <a:spcPct val="150000"/>
              </a:lnSpc>
            </a:pPr>
            <a:r>
              <a:rPr lang="en-US" altLang="zh-CN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Len[j]</a:t>
            </a:r>
            <a:r>
              <a:rPr lang="zh-CN" altLang="en-US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已求，所以在该范围内，以</a:t>
            </a:r>
            <a:r>
              <a:rPr lang="en-US" altLang="zh-CN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为中心的回文串至少跟以</a:t>
            </a:r>
            <a:r>
              <a:rPr lang="en-US" altLang="zh-CN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</a:t>
            </a:r>
            <a:r>
              <a:rPr lang="zh-CN" altLang="en-US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为中心的一样长。</a:t>
            </a:r>
          </a:p>
          <a:p>
            <a:pPr algn="l">
              <a:lnSpc>
                <a:spcPct val="150000"/>
              </a:lnSpc>
            </a:pPr>
            <a:r>
              <a:rPr lang="zh-CN" altLang="en-US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所以，若</a:t>
            </a:r>
            <a:r>
              <a:rPr lang="en-US" altLang="zh-CN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len[j]&lt;P-i,</a:t>
            </a:r>
            <a:r>
              <a:rPr lang="zh-CN" altLang="en-US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那么</a:t>
            </a:r>
            <a:r>
              <a:rPr lang="en-US" altLang="zh-CN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len[i]=len[j];</a:t>
            </a:r>
          </a:p>
          <a:p>
            <a:pPr algn="l">
              <a:lnSpc>
                <a:spcPct val="150000"/>
              </a:lnSpc>
            </a:pPr>
            <a:r>
              <a:rPr lang="zh-CN" altLang="en-US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</a:t>
            </a:r>
            <a:r>
              <a:rPr lang="en-US" altLang="zh-CN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len[j]&gt;=P</a:t>
            </a:r>
            <a:r>
              <a:rPr lang="zh-CN" altLang="en-US" sz="1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，则越界部分一一匹配。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15970" y="3564255"/>
            <a:ext cx="2867660" cy="5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9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复杂度：O(n)</a:t>
            </a:r>
          </a:p>
        </p:txBody>
      </p:sp>
      <p:pic>
        <p:nvPicPr>
          <p:cNvPr id="5" name="图片 4" descr="CR81HW0MRY6)K5373O}F{M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685" y="607695"/>
            <a:ext cx="1522095" cy="100711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QF[4ON$GT9CL)9(RUC_PKB"/>
          <p:cNvPicPr>
            <a:picLocks noChangeAspect="1"/>
          </p:cNvPicPr>
          <p:nvPr/>
        </p:nvPicPr>
        <p:blipFill>
          <a:blip r:embed="rId2"/>
          <a:srcRect r="9489"/>
          <a:stretch>
            <a:fillRect/>
          </a:stretch>
        </p:blipFill>
        <p:spPr>
          <a:xfrm>
            <a:off x="618490" y="1817370"/>
            <a:ext cx="3634105" cy="4203700"/>
          </a:xfrm>
          <a:prstGeom prst="rect">
            <a:avLst/>
          </a:prstGeom>
        </p:spPr>
      </p:pic>
      <p:pic>
        <p:nvPicPr>
          <p:cNvPr id="6" name="图片 5" descr="EP{7XLEFZ865$IQ1]WMR_QM"/>
          <p:cNvPicPr>
            <a:picLocks noChangeAspect="1"/>
          </p:cNvPicPr>
          <p:nvPr/>
        </p:nvPicPr>
        <p:blipFill>
          <a:blip r:embed="rId3"/>
          <a:srcRect r="5154"/>
          <a:stretch>
            <a:fillRect/>
          </a:stretch>
        </p:blipFill>
        <p:spPr>
          <a:xfrm>
            <a:off x="4368165" y="1171575"/>
            <a:ext cx="7572375" cy="5191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8490" y="7185660"/>
            <a:ext cx="38709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char str[maxn];</a:t>
            </a:r>
          </a:p>
          <a:p>
            <a:r>
              <a:rPr lang="zh-CN" altLang="en-US"/>
              <a:t>char s_new[maxn&lt;&lt;1];</a:t>
            </a:r>
          </a:p>
          <a:p>
            <a:r>
              <a:rPr lang="zh-CN" altLang="en-US"/>
              <a:t>int p[maxn&lt;&lt;1];</a:t>
            </a:r>
          </a:p>
          <a:p>
            <a:endParaRPr lang="zh-CN" altLang="en-US"/>
          </a:p>
          <a:p>
            <a:r>
              <a:rPr lang="zh-CN" altLang="en-US"/>
              <a:t>int Init(){</a:t>
            </a:r>
          </a:p>
          <a:p>
            <a:r>
              <a:rPr lang="zh-CN" altLang="en-US"/>
              <a:t>    int len=strlen(str);</a:t>
            </a:r>
          </a:p>
          <a:p>
            <a:r>
              <a:rPr lang="zh-CN" altLang="en-US"/>
              <a:t>    s_new[0]='$';//越界判断 </a:t>
            </a:r>
          </a:p>
          <a:p>
            <a:r>
              <a:rPr lang="zh-CN" altLang="en-US"/>
              <a:t>    s_new[1]='#';</a:t>
            </a:r>
          </a:p>
          <a:p>
            <a:r>
              <a:rPr lang="zh-CN" altLang="en-US"/>
              <a:t>    int j=2;</a:t>
            </a:r>
          </a:p>
          <a:p>
            <a:r>
              <a:rPr lang="zh-CN" altLang="en-US"/>
              <a:t>    for (int i=0;i&lt;len;i++){</a:t>
            </a:r>
          </a:p>
          <a:p>
            <a:r>
              <a:rPr lang="zh-CN" altLang="en-US"/>
              <a:t>        s_new[j++]=str[i];</a:t>
            </a:r>
          </a:p>
          <a:p>
            <a:r>
              <a:rPr lang="zh-CN" altLang="en-US"/>
              <a:t>        s_new[j++]='#';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    s_new[j] ='\0';</a:t>
            </a:r>
          </a:p>
          <a:p>
            <a:r>
              <a:rPr lang="zh-CN" altLang="en-US"/>
              <a:t>    return j;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91100" y="7059295"/>
            <a:ext cx="694944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r>
              <a:rPr lang="zh-CN" altLang="en-US"/>
              <a:t>int manacher(){</a:t>
            </a:r>
          </a:p>
          <a:p>
            <a:r>
              <a:rPr lang="zh-CN" altLang="en-US"/>
              <a:t>    int len=Init();  // 取得新字符串长度并完成向 s_new 的转换</a:t>
            </a:r>
          </a:p>
          <a:p>
            <a:r>
              <a:rPr lang="zh-CN" altLang="en-US"/>
              <a:t>    int max_len=-1;  // 最长回文长度</a:t>
            </a:r>
          </a:p>
          <a:p>
            <a:r>
              <a:rPr lang="zh-CN" altLang="en-US"/>
              <a:t>    int id;//Po: 取得这个最大值的位置</a:t>
            </a:r>
          </a:p>
          <a:p>
            <a:r>
              <a:rPr lang="zh-CN" altLang="en-US"/>
              <a:t>    int mx=0;//P: 之前计算中最长回文子串的右端点的最大值</a:t>
            </a:r>
          </a:p>
          <a:p>
            <a:r>
              <a:rPr lang="zh-CN" altLang="en-US"/>
              <a:t>    for(int i=1;i&lt;len;i++){</a:t>
            </a:r>
          </a:p>
          <a:p>
            <a:r>
              <a:rPr lang="zh-CN" altLang="en-US"/>
              <a:t>        if (i&lt;mx) //第二种情况 </a:t>
            </a:r>
          </a:p>
          <a:p>
            <a:r>
              <a:rPr lang="zh-CN" altLang="en-US"/>
              <a:t>            p[i]=min(p[2*id-i],mx-i);</a:t>
            </a:r>
          </a:p>
          <a:p>
            <a:r>
              <a:rPr lang="zh-CN" altLang="en-US"/>
              <a:t>        else	//第一种情况 </a:t>
            </a:r>
          </a:p>
          <a:p>
            <a:r>
              <a:rPr lang="zh-CN" altLang="en-US"/>
              <a:t>            p[i]=1;</a:t>
            </a:r>
          </a:p>
          <a:p>
            <a:r>
              <a:rPr lang="zh-CN" altLang="en-US"/>
              <a:t>        while(s_new[i-p[i]]==s_new[i+p[i]]) //如果需要，继续匹配 </a:t>
            </a:r>
          </a:p>
          <a:p>
            <a:r>
              <a:rPr lang="zh-CN" altLang="en-US"/>
              <a:t>            p[i]++;</a:t>
            </a:r>
          </a:p>
          <a:p>
            <a:r>
              <a:rPr lang="zh-CN" altLang="en-US"/>
              <a:t>        if (mx&lt;i+p[i]){//更新po,P </a:t>
            </a:r>
          </a:p>
          <a:p>
            <a:r>
              <a:rPr lang="zh-CN" altLang="en-US"/>
              <a:t>            id=i;</a:t>
            </a:r>
          </a:p>
          <a:p>
            <a:r>
              <a:rPr lang="zh-CN" altLang="en-US"/>
              <a:t>            mx=i+p[i];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    max_len=max(max_len,p[i]-1);</a:t>
            </a:r>
          </a:p>
          <a:p>
            <a:r>
              <a:rPr lang="zh-CN" altLang="en-US"/>
              <a:t>        //num[p[i]-1]++; 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    return max_len;</a:t>
            </a:r>
          </a:p>
          <a:p>
            <a:r>
              <a:rPr lang="zh-CN" altLang="en-US"/>
              <a:t>}</a:t>
            </a:r>
          </a:p>
        </p:txBody>
      </p:sp>
      <p:pic>
        <p:nvPicPr>
          <p:cNvPr id="2" name="图片 1" descr="_1@JD_EL}NJXT4)DS27XQR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0795" y="527685"/>
            <a:ext cx="1392555" cy="7575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1540" y="1788160"/>
            <a:ext cx="3051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BZOJ 3790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91540" y="2590800"/>
            <a:ext cx="10265410" cy="40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题意：给定目标字符串，有两种操作，第一种操作可以生成任意回文串，第二种操作可以连接两个串，特殊的，如果第一个串的后缀和第二个串的前缀相同，可以重叠，问最少需要多少次第二种操作。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题解：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manacher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+贪心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先用马拉车跑出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数组，然后记录每个回文串可以覆盖的区间，以左端点排序，首先选择覆盖的最长回文串，记录位置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，然后向右遍历，判断该位置回文串的左端点是否大于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，过程中记得更新最大右位置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tmp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，不满足时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ans++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pos=tmp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>
              <a:lnSpc>
                <a:spcPct val="150000"/>
              </a:lnSpc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1540" y="1788160"/>
            <a:ext cx="3051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HDU - 5677 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91540" y="2590800"/>
            <a:ext cx="49066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题意：给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个字符串，求是否能够找出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回文子串使得它们的长度之和为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题解：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manacher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+DP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now和last表示了当前状态和上一个状态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dp[ ][j][i]表示是否能用j个回文子串使得总长度为i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DQ@EW$5L2KQU_KX53B5}%L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185" y="1644015"/>
            <a:ext cx="6431915" cy="435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循环的匹配：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O(n*m)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200" y="1939636"/>
            <a:ext cx="2551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rgbClr val="FF0000"/>
                </a:solidFill>
              </a:rPr>
              <a:t>coca</a:t>
            </a:r>
            <a:r>
              <a:rPr lang="en-US" altLang="zh-CN" sz="3600" b="1" dirty="0" err="1"/>
              <a:t>cola</a:t>
            </a:r>
            <a:endParaRPr lang="en-US" altLang="zh-CN" sz="3600" b="1" dirty="0"/>
          </a:p>
          <a:p>
            <a:r>
              <a:rPr lang="en-US" altLang="zh-CN" sz="3600" dirty="0">
                <a:solidFill>
                  <a:srgbClr val="FF0000"/>
                </a:solidFill>
              </a:rPr>
              <a:t>co</a:t>
            </a:r>
          </a:p>
          <a:p>
            <a:r>
              <a:rPr lang="en-US" altLang="zh-CN" sz="3600" dirty="0"/>
              <a:t>  co</a:t>
            </a:r>
          </a:p>
          <a:p>
            <a:r>
              <a:rPr lang="en-US" altLang="zh-CN" sz="3600" dirty="0"/>
              <a:t>    co</a:t>
            </a:r>
          </a:p>
          <a:p>
            <a:r>
              <a:rPr lang="en-US" altLang="zh-CN" sz="3600" dirty="0"/>
              <a:t>      ……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3789" t="19260" r="34393" b="24844"/>
          <a:stretch>
            <a:fillRect/>
          </a:stretch>
        </p:blipFill>
        <p:spPr>
          <a:xfrm>
            <a:off x="3816927" y="1939636"/>
            <a:ext cx="7536873" cy="3833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当文本串很长的时候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94" y="1690688"/>
            <a:ext cx="9689811" cy="44960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6667" t="18181" r="41363" b="20000"/>
          <a:stretch>
            <a:fillRect/>
          </a:stretch>
        </p:blipFill>
        <p:spPr>
          <a:xfrm>
            <a:off x="8321584" y="3429000"/>
            <a:ext cx="3584090" cy="2969491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问题出在哪儿</a:t>
            </a:r>
          </a:p>
        </p:txBody>
      </p:sp>
      <p:sp>
        <p:nvSpPr>
          <p:cNvPr id="10" name="矩形 9"/>
          <p:cNvSpPr/>
          <p:nvPr/>
        </p:nvSpPr>
        <p:spPr>
          <a:xfrm>
            <a:off x="838200" y="1969770"/>
            <a:ext cx="6911109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模式串每次只向后移动一位，导致重复计算。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WXYZJSFDGSDFWFVEB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ABCD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ABCD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ABCD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明显地看出前几次匹配是没有用的。然而还是只能每次移动一位。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一个更快的方案：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n+m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4773" t="32997" r="52954" b="38451"/>
          <a:stretch>
            <a:fillRect/>
          </a:stretch>
        </p:blipFill>
        <p:spPr>
          <a:xfrm>
            <a:off x="3643393" y="1958543"/>
            <a:ext cx="4905213" cy="35370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28010" y="5892864"/>
            <a:ext cx="58851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Knuth-Morris-Pratt (KMP) String Matching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的构成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2041236"/>
            <a:ext cx="7594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get_next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():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预处理出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模式串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KMP():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字符串匹配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36600" y="1876077"/>
            <a:ext cx="1023620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含义：模式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串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个字符的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【前缀】和【后缀】的最大公共长度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8200" y="2840817"/>
            <a:ext cx="6096000" cy="4300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 = “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ABCAAABDCABCA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B”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的前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个字符       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Next[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i=1    A                    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i=2    AB                  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i=3    ABC               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i=4  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            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i=5  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BCA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          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i=6  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BCAA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       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i=7  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CAA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    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b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04000" y="3903793"/>
            <a:ext cx="6096000" cy="25463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i=8    ABCAAABD   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i=9    ABCAAABDC 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i=10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BCAAABDC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          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i=11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CAAABDC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        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i=12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ABC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AAABDC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ABC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     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i=13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ABCA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AABDC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ABCA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   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i=14 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CAAABDCABC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 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2854</Words>
  <Application>Microsoft Office PowerPoint</Application>
  <PresentationFormat>宽屏</PresentationFormat>
  <Paragraphs>335</Paragraphs>
  <Slides>37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宋体</vt:lpstr>
      <vt:lpstr>微软雅黑</vt:lpstr>
      <vt:lpstr>文悦古典明朝体 (非商业使用) W5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模式串与文本串</vt:lpstr>
      <vt:lpstr>两层for循环的匹配：O(n*m)</vt:lpstr>
      <vt:lpstr>当文本串很长的时候</vt:lpstr>
      <vt:lpstr>问题出在哪儿</vt:lpstr>
      <vt:lpstr>一个更快的方案：O(n+m)</vt:lpstr>
      <vt:lpstr>KMP的构成</vt:lpstr>
      <vt:lpstr>Next数组</vt:lpstr>
      <vt:lpstr>Next数组的构造过程</vt:lpstr>
      <vt:lpstr>字符串匹配</vt:lpstr>
      <vt:lpstr>字符串匹配过程</vt:lpstr>
      <vt:lpstr>例题1 HDU 1686 - Oulipo</vt:lpstr>
      <vt:lpstr>例题2 HDU 1358 - Period</vt:lpstr>
      <vt:lpstr>扩展KMP</vt:lpstr>
      <vt:lpstr>例题3 HDU 4333 - Revolving Digits</vt:lpstr>
      <vt:lpstr>例题3 HDU 4333 - Revolving Digits</vt:lpstr>
      <vt:lpstr>例题3：HDU 4333 - Revolving Digits</vt:lpstr>
      <vt:lpstr>进一步学习</vt:lpstr>
      <vt:lpstr>参考资料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Joke R</cp:lastModifiedBy>
  <cp:revision>13</cp:revision>
  <dcterms:created xsi:type="dcterms:W3CDTF">2018-08-05T08:53:00Z</dcterms:created>
  <dcterms:modified xsi:type="dcterms:W3CDTF">2018-08-07T14:11:04Z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