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48375-E60D-47D5-A02E-320BF6DF9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4ACE47-74B1-41C3-B3FC-8C65E258C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E4880-83CA-405D-8017-30CCF65A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7EF8-D9B9-4122-8F61-84B5F46A3B2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9E812-5063-4F81-B765-70103138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E32F9-D1E3-451D-92B5-3EF24607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636-5A65-4B54-812E-25F1249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2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82329-D5E7-4C53-A885-D6D42316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22944E-4CD8-42A7-B2FE-B3F2EBB40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EFDA5-FFC7-4D9D-AD3A-5C6BDDD6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7EF8-D9B9-4122-8F61-84B5F46A3B2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8D901-4DF5-4F70-B9DE-E0248FAB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9CB55-EC9A-43BC-8F85-6212F80C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636-5A65-4B54-812E-25F1249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5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C7DEBE-0F66-499B-AB4E-EC263F38D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75CEDE-2AD2-48D7-AB01-18053BD85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1CE76-D3B8-49B1-92D9-B536D289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7EF8-D9B9-4122-8F61-84B5F46A3B2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5B915-5B06-46EC-96A1-A0683043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AED4F-7638-4350-9E0A-232FF194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636-5A65-4B54-812E-25F1249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7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8F9AD-7CD0-4D2B-B5B8-4AD7C605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026FB-0212-4554-8E34-8C02657A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0F0371-C002-46AE-9A8E-2FEB9F21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7EF8-D9B9-4122-8F61-84B5F46A3B2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AB889-230E-469D-992A-4EDB2AA9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D6602-7F66-464D-A5C7-3CE692E9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636-5A65-4B54-812E-25F1249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4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A484F-A508-406A-B1EA-7823321E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6EFCF-407B-4893-9657-8DD4D3301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761F9-8E1D-40D3-878B-95852BB4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7EF8-D9B9-4122-8F61-84B5F46A3B2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50BF6-EF47-44F5-86F4-878967ED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387D0-520D-45F9-82C2-EE9D65DD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636-5A65-4B54-812E-25F1249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3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4256-06F3-45A2-85A6-2D3473A6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9B834-516D-46F2-ADEF-4B1F2F447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B31C44-1474-4C83-82E5-3DBD88849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1723B1-6C61-4924-AE40-EB9762CE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7EF8-D9B9-4122-8F61-84B5F46A3B2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915A4-AF41-426A-AFC7-7DA66F81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E0B1B-49BA-4D09-B179-5F9CDF40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636-5A65-4B54-812E-25F1249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0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9C66A-8922-4D24-AFA2-9E127C2E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809B88-1CBE-48C4-B106-9D347EE84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2A10E3-2465-417F-B8DD-C7771D3E9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014D86-DC32-48E9-BDA1-D3655CF53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F76772-F3FD-4FC1-9D7F-2F3DF512F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BBB1E0-4FFC-408C-9045-9CD2D334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7EF8-D9B9-4122-8F61-84B5F46A3B2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45D8E7-7A42-49C2-8CA0-89990300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8E0543-D2C7-40D4-983E-58A9D08C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636-5A65-4B54-812E-25F1249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4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137C7-16B7-465F-9A52-3D4FFD35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7746A5-0F4B-41EF-804A-CB1A3624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7EF8-D9B9-4122-8F61-84B5F46A3B2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5B709-8B86-470F-906E-4326EFBB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ACA0A1-5C32-4647-94E0-80A738E7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636-5A65-4B54-812E-25F1249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9D0B96-A539-496A-9712-CEEA4545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7EF8-D9B9-4122-8F61-84B5F46A3B2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480341-7D8E-442F-B323-66B85C79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0F0744-3A9E-4258-959A-466D0F74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636-5A65-4B54-812E-25F1249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7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01E88-5D2A-4225-AF96-E78F67B3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34096-07C2-4315-83DA-1686C639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4EFE2C-A389-437A-A4AF-4689A6EF0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7E959D-CD8C-4724-919F-62298A3E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7EF8-D9B9-4122-8F61-84B5F46A3B2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941F9D-BF3D-4F62-9911-10397BA9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6924B3-A929-4910-8DDD-6A19515E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636-5A65-4B54-812E-25F1249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1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229C0-D960-4BD2-B701-3DA6A5DB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6B2735-45A7-46D5-8A42-9082DD7AE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739AFE-63CE-4A47-9F0B-BBE33C17F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315C7-7F95-4C72-A8AB-38C3FD14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7EF8-D9B9-4122-8F61-84B5F46A3B2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CAFF4A-3125-4839-89F8-27DC1B95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7F808-8031-49A9-AD1B-7ADC6820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636-5A65-4B54-812E-25F1249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0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599956-B989-49E5-B498-0F37ABCF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C48AF-31F3-4A15-9047-084C861B9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55712-7D6A-408F-8571-3FC4DDC7F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D7EF8-D9B9-4122-8F61-84B5F46A3B2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E2241-F8B7-4F55-8245-192B0DE81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46C7B-67DF-49FC-BC69-594A2E8B5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24636-5A65-4B54-812E-25F1249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1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81444-A8DD-48C0-9C1F-F61EF01C7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简单数论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1CA2F9-22E3-466C-A286-2728B72B8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5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E7D25-CAAF-49B9-B234-B5124CA7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乘法逆元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8CE80-FA39-4658-A2B7-A8233808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/>
              <a:t>A*B</a:t>
            </a:r>
            <a:r>
              <a:rPr lang="en-US" dirty="0"/>
              <a:t>≡1(mod </a:t>
            </a:r>
            <a:r>
              <a:rPr lang="en-US" altLang="zh-CN" dirty="0"/>
              <a:t>M</a:t>
            </a:r>
            <a:r>
              <a:rPr lang="en-US" dirty="0"/>
              <a:t>) </a:t>
            </a:r>
            <a:r>
              <a:rPr lang="zh-CN" altLang="en-US" dirty="0"/>
              <a:t>则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模</a:t>
            </a:r>
            <a:r>
              <a:rPr lang="en-US" altLang="zh-CN" dirty="0"/>
              <a:t>M</a:t>
            </a:r>
            <a:r>
              <a:rPr lang="zh-CN" altLang="en-US" dirty="0"/>
              <a:t>意义下的乘法逆元</a:t>
            </a:r>
            <a:endParaRPr lang="en-US" altLang="zh-CN" dirty="0"/>
          </a:p>
          <a:p>
            <a:r>
              <a:rPr lang="zh-CN" altLang="en-US" dirty="0"/>
              <a:t>即</a:t>
            </a:r>
            <a:r>
              <a:rPr lang="en-US" altLang="zh-CN" dirty="0"/>
              <a:t>(A*B)%M=1</a:t>
            </a:r>
          </a:p>
        </p:txBody>
      </p:sp>
    </p:spTree>
    <p:extLst>
      <p:ext uri="{BB962C8B-B14F-4D97-AF65-F5344CB8AC3E}">
        <p14:creationId xmlns:p14="http://schemas.microsoft.com/office/powerpoint/2010/main" val="140584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F6214-1CFC-4B08-8DC4-FEBC9A55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乘法逆元求法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D69CF-5932-4C0E-9FF0-B889442B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拓展欧几里得：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 err="1"/>
              <a:t>gcd</a:t>
            </a:r>
            <a:r>
              <a:rPr lang="en-US" altLang="zh-CN" dirty="0"/>
              <a:t>(A,MOD)=1</a:t>
            </a:r>
            <a:r>
              <a:rPr lang="zh-CN" altLang="en-US" dirty="0"/>
              <a:t>时可用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A</a:t>
            </a:r>
            <a:r>
              <a:rPr lang="zh-CN" altLang="en-US" dirty="0"/>
              <a:t>*</a:t>
            </a:r>
            <a:r>
              <a:rPr lang="en-US" altLang="zh-CN" dirty="0" err="1"/>
              <a:t>x+MOD</a:t>
            </a:r>
            <a:r>
              <a:rPr lang="en-US" altLang="zh-CN" dirty="0"/>
              <a:t>*y=1 </a:t>
            </a:r>
            <a:r>
              <a:rPr lang="zh-CN" altLang="en-US" dirty="0"/>
              <a:t>所以</a:t>
            </a:r>
            <a:r>
              <a:rPr lang="en-US" altLang="zh-CN" dirty="0"/>
              <a:t>A</a:t>
            </a:r>
            <a:r>
              <a:rPr lang="zh-CN" altLang="en-US" dirty="0"/>
              <a:t>*</a:t>
            </a:r>
            <a:r>
              <a:rPr lang="en-US" altLang="zh-CN" dirty="0"/>
              <a:t>x=1-MOD*y</a:t>
            </a:r>
          </a:p>
          <a:p>
            <a:r>
              <a:rPr lang="zh-CN" altLang="en-US" dirty="0"/>
              <a:t>所以</a:t>
            </a:r>
            <a:r>
              <a:rPr lang="en-US" altLang="zh-CN" dirty="0"/>
              <a:t>A*x</a:t>
            </a:r>
            <a:r>
              <a:rPr lang="en-US" dirty="0"/>
              <a:t>≡1(mod </a:t>
            </a:r>
            <a:r>
              <a:rPr lang="en-US" altLang="zh-CN" dirty="0"/>
              <a:t>M</a:t>
            </a:r>
            <a:r>
              <a:rPr lang="en-US" dirty="0"/>
              <a:t>) 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Exgcd</a:t>
            </a:r>
            <a:r>
              <a:rPr lang="en-US" altLang="zh-CN" dirty="0"/>
              <a:t>(</a:t>
            </a:r>
            <a:r>
              <a:rPr lang="en-US" altLang="zh-CN" dirty="0" err="1"/>
              <a:t>A,MOD,x,y</a:t>
            </a:r>
            <a:r>
              <a:rPr lang="en-US" altLang="zh-CN" dirty="0"/>
              <a:t>)==1:</a:t>
            </a:r>
          </a:p>
          <a:p>
            <a:pPr lvl="1"/>
            <a:r>
              <a:rPr lang="en-US" altLang="zh-CN" dirty="0"/>
              <a:t>Inv=x;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4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1EAD8-5D7E-433D-B61A-9ABAF11C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乘法逆元求法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B20B7-BE8D-4E21-BEE6-EF100525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 err="1"/>
              <a:t>gcd</a:t>
            </a:r>
            <a:r>
              <a:rPr lang="en-US" altLang="zh-CN" dirty="0"/>
              <a:t>(A,MOD)=1</a:t>
            </a:r>
            <a:r>
              <a:rPr lang="zh-CN" altLang="en-US" dirty="0"/>
              <a:t> 则</a:t>
            </a:r>
            <a:r>
              <a:rPr lang="en-US" altLang="zh-CN" dirty="0"/>
              <a:t>A</a:t>
            </a:r>
            <a:r>
              <a:rPr lang="zh-CN" altLang="en-US" dirty="0"/>
              <a:t>的逆元为</a:t>
            </a:r>
            <a:r>
              <a:rPr lang="en-US" altLang="zh-CN" dirty="0"/>
              <a:t>A</a:t>
            </a:r>
            <a:r>
              <a:rPr lang="el-GR" altLang="zh-CN" baseline="30000" dirty="0"/>
              <a:t>Φ</a:t>
            </a:r>
            <a:r>
              <a:rPr lang="en-US" altLang="zh-CN" baseline="30000" dirty="0"/>
              <a:t>(MOD)-1</a:t>
            </a:r>
          </a:p>
          <a:p>
            <a:endParaRPr lang="en-US" altLang="zh-CN" baseline="30000" dirty="0"/>
          </a:p>
          <a:p>
            <a:endParaRPr lang="en-US" altLang="zh-CN" baseline="30000" dirty="0"/>
          </a:p>
          <a:p>
            <a:r>
              <a:rPr lang="zh-CN" altLang="en-US" dirty="0"/>
              <a:t>费马小定理：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MOD</a:t>
            </a:r>
            <a:r>
              <a:rPr lang="zh-CN" altLang="en-US" dirty="0"/>
              <a:t>是素数 且</a:t>
            </a:r>
            <a:r>
              <a:rPr lang="en-US" altLang="zh-CN" dirty="0" err="1"/>
              <a:t>gcd</a:t>
            </a:r>
            <a:r>
              <a:rPr lang="en-US" altLang="zh-CN" dirty="0"/>
              <a:t>(A,MOD)=1</a:t>
            </a:r>
            <a:r>
              <a:rPr lang="zh-CN" altLang="en-US" dirty="0"/>
              <a:t> 则</a:t>
            </a:r>
            <a:r>
              <a:rPr lang="en-US" altLang="zh-CN" dirty="0"/>
              <a:t>A</a:t>
            </a:r>
            <a:r>
              <a:rPr lang="zh-CN" altLang="en-US" dirty="0"/>
              <a:t>的逆元为</a:t>
            </a:r>
            <a:r>
              <a:rPr lang="en-US" altLang="zh-CN" dirty="0"/>
              <a:t>A</a:t>
            </a:r>
            <a:r>
              <a:rPr lang="en-US" altLang="zh-CN" baseline="30000" dirty="0"/>
              <a:t>p-2</a:t>
            </a:r>
          </a:p>
          <a:p>
            <a:pPr marL="0" indent="0">
              <a:buNone/>
            </a:pP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265999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CCF35-83CA-4630-B499-28F6B4DC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乘法逆元应用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40FEC-976D-4C0E-B62B-5D892296B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如在模</a:t>
            </a:r>
            <a:r>
              <a:rPr lang="en-US" altLang="zh-CN" dirty="0"/>
              <a:t>3</a:t>
            </a:r>
            <a:r>
              <a:rPr lang="zh-CN" altLang="en-US" dirty="0"/>
              <a:t>意义下运算</a:t>
            </a:r>
            <a:endParaRPr lang="en-US" altLang="zh-CN" dirty="0"/>
          </a:p>
          <a:p>
            <a:r>
              <a:rPr lang="en-US" dirty="0"/>
              <a:t>( ( (8/2)%3 )/4 )%3</a:t>
            </a:r>
          </a:p>
          <a:p>
            <a:r>
              <a:rPr lang="en-US" dirty="0"/>
              <a:t>(8/2)%3</a:t>
            </a:r>
            <a:r>
              <a:rPr lang="zh-CN" altLang="en-US" dirty="0"/>
              <a:t>为</a:t>
            </a:r>
            <a:r>
              <a:rPr lang="en-US" altLang="zh-CN" dirty="0"/>
              <a:t>1 </a:t>
            </a:r>
            <a:r>
              <a:rPr lang="zh-CN" altLang="en-US" dirty="0"/>
              <a:t>则</a:t>
            </a:r>
            <a:r>
              <a:rPr lang="en-US" dirty="0"/>
              <a:t>¼</a:t>
            </a:r>
            <a:r>
              <a:rPr lang="zh-CN" altLang="en-US" dirty="0"/>
              <a:t>无法整除</a:t>
            </a:r>
            <a:endParaRPr lang="en-US" altLang="zh-CN" dirty="0"/>
          </a:p>
          <a:p>
            <a:r>
              <a:rPr lang="zh-CN" altLang="en-US" dirty="0"/>
              <a:t>可以把除</a:t>
            </a:r>
            <a:r>
              <a:rPr lang="en-US" altLang="zh-CN" dirty="0"/>
              <a:t>2</a:t>
            </a:r>
            <a:r>
              <a:rPr lang="zh-CN" altLang="en-US" dirty="0"/>
              <a:t>变为乘</a:t>
            </a:r>
            <a:r>
              <a:rPr lang="en-US" altLang="zh-CN" dirty="0"/>
              <a:t>2</a:t>
            </a:r>
            <a:r>
              <a:rPr lang="zh-CN" altLang="en-US" dirty="0"/>
              <a:t>的逆元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zh-CN" altLang="en-US" dirty="0"/>
              <a:t>在模</a:t>
            </a:r>
            <a:r>
              <a:rPr lang="en-US" altLang="zh-CN" dirty="0"/>
              <a:t>3</a:t>
            </a:r>
            <a:r>
              <a:rPr lang="zh-CN" altLang="en-US" dirty="0"/>
              <a:t>意义下逆元为</a:t>
            </a:r>
            <a:r>
              <a:rPr lang="en-US" altLang="zh-CN" dirty="0"/>
              <a:t>2		</a:t>
            </a:r>
            <a:r>
              <a:rPr lang="en-US" dirty="0"/>
              <a:t>4</a:t>
            </a:r>
            <a:r>
              <a:rPr lang="zh-CN" altLang="en-US" dirty="0"/>
              <a:t>在模</a:t>
            </a:r>
            <a:r>
              <a:rPr lang="en-US" altLang="zh-CN" dirty="0"/>
              <a:t>3</a:t>
            </a:r>
            <a:r>
              <a:rPr lang="zh-CN" altLang="en-US" dirty="0"/>
              <a:t>意义下逆元为</a:t>
            </a:r>
            <a:r>
              <a:rPr lang="en-US" altLang="zh-CN" dirty="0"/>
              <a:t>1 </a:t>
            </a:r>
          </a:p>
          <a:p>
            <a:r>
              <a:rPr lang="zh-CN" altLang="en-US" dirty="0"/>
              <a:t>则原式</a:t>
            </a:r>
            <a:r>
              <a:rPr lang="en-US" altLang="zh-CN" dirty="0"/>
              <a:t>=</a:t>
            </a:r>
            <a:r>
              <a:rPr lang="en-US" dirty="0"/>
              <a:t>( ( (8*2)%3 )*1 )%3=1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2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2F284-E7A6-49D8-8AE4-0EF06F9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AABF426-609F-4718-A045-36E66D4F7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149" y="1690291"/>
            <a:ext cx="6916533" cy="3064287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01C1A298-1F24-430A-A596-3F30457F9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49" y="5056869"/>
            <a:ext cx="5372922" cy="14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1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1782D-D4A9-4BED-A955-3FDFA3F2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素数筛法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5F066-575B-4066-8ED4-4A4DB9530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On</a:t>
            </a:r>
            <a:r>
              <a:rPr lang="zh-CN" altLang="en-US" dirty="0"/>
              <a:t>求素数</a:t>
            </a:r>
            <a:endParaRPr lang="en-US" altLang="zh-CN" dirty="0"/>
          </a:p>
          <a:p>
            <a:r>
              <a:rPr lang="zh-CN" altLang="en-US" dirty="0"/>
              <a:t>首先我们知道素数的倍数都是合数</a:t>
            </a:r>
            <a:endParaRPr lang="en-US" altLang="zh-CN" dirty="0"/>
          </a:p>
          <a:p>
            <a:r>
              <a:rPr lang="zh-CN" altLang="en-US" dirty="0"/>
              <a:t>如果数</a:t>
            </a:r>
            <a:r>
              <a:rPr lang="en-US" altLang="zh-CN" dirty="0"/>
              <a:t>A</a:t>
            </a:r>
            <a:r>
              <a:rPr lang="zh-CN" altLang="en-US" dirty="0"/>
              <a:t>如果不是素数，则可以分解成多个素数的乘积</a:t>
            </a:r>
            <a:endParaRPr lang="en-US" altLang="zh-CN" dirty="0"/>
          </a:p>
          <a:p>
            <a:r>
              <a:rPr lang="zh-CN" altLang="en-US" dirty="0"/>
              <a:t>则求</a:t>
            </a:r>
            <a:r>
              <a:rPr lang="en-US" altLang="zh-CN" dirty="0"/>
              <a:t>N</a:t>
            </a:r>
            <a:r>
              <a:rPr lang="zh-CN" altLang="en-US" dirty="0"/>
              <a:t>以内所有素数时，首先将所有</a:t>
            </a:r>
            <a:r>
              <a:rPr lang="en-US" altLang="zh-CN" dirty="0"/>
              <a:t>2</a:t>
            </a:r>
            <a:r>
              <a:rPr lang="zh-CN" altLang="en-US" dirty="0"/>
              <a:t>的倍数标记，再从</a:t>
            </a:r>
            <a:r>
              <a:rPr lang="en-US" altLang="zh-CN" dirty="0"/>
              <a:t>2</a:t>
            </a:r>
            <a:r>
              <a:rPr lang="zh-CN" altLang="en-US" dirty="0"/>
              <a:t>以后第一个没有被标记的数开始，标记其倍数，如此遍历，所有没有标记的数为素数。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280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EB748-356D-4FD5-A1A4-71287890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如：求</a:t>
            </a:r>
            <a:r>
              <a:rPr lang="en-US" altLang="zh-CN" dirty="0"/>
              <a:t>20</a:t>
            </a:r>
            <a:r>
              <a:rPr lang="zh-CN" altLang="en-US" dirty="0"/>
              <a:t>以内素数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EDBCD-4FCD-4EE7-AEAA-8169328E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第一个没有标记的数：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标记 </a:t>
            </a:r>
            <a:r>
              <a:rPr lang="en-US" altLang="zh-CN" dirty="0"/>
              <a:t>4 6 8 10 12 14 16 18 20</a:t>
            </a:r>
          </a:p>
          <a:p>
            <a:r>
              <a:rPr lang="zh-CN" altLang="en-US" dirty="0"/>
              <a:t>第二个没有标记的数：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标记</a:t>
            </a:r>
            <a:r>
              <a:rPr lang="en-US" altLang="zh-CN" dirty="0"/>
              <a:t>6 9 12 15 18</a:t>
            </a:r>
          </a:p>
          <a:p>
            <a:r>
              <a:rPr lang="zh-CN" altLang="en-US" dirty="0"/>
              <a:t>第三个没有标记的数：</a:t>
            </a:r>
            <a:r>
              <a:rPr lang="en-US" altLang="zh-CN" dirty="0"/>
              <a:t>5</a:t>
            </a:r>
          </a:p>
          <a:p>
            <a:r>
              <a:rPr lang="zh-CN" altLang="en-US" dirty="0"/>
              <a:t>标记</a:t>
            </a:r>
            <a:r>
              <a:rPr lang="en-US" altLang="zh-CN" dirty="0"/>
              <a:t>10 15 20</a:t>
            </a:r>
          </a:p>
          <a:p>
            <a:r>
              <a:rPr lang="zh-CN" altLang="en-US" dirty="0"/>
              <a:t>以此类推。。。</a:t>
            </a:r>
            <a:endParaRPr 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617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DCEC1-8734-460B-BE39-4E3CDFD1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39945-AED0-4A13-A1E0-5B9E93128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求两个整数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的最大公约数</a:t>
            </a:r>
            <a:r>
              <a:rPr lang="en-US" altLang="zh-CN" dirty="0"/>
              <a:t>d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gcd</a:t>
            </a:r>
            <a:r>
              <a:rPr lang="en-US" altLang="zh-CN" dirty="0"/>
              <a:t>(int </a:t>
            </a:r>
            <a:r>
              <a:rPr lang="en-US" altLang="zh-CN" dirty="0" err="1"/>
              <a:t>a,int</a:t>
            </a:r>
            <a:r>
              <a:rPr lang="en-US" altLang="zh-CN" dirty="0"/>
              <a:t> b){</a:t>
            </a:r>
            <a:br>
              <a:rPr lang="en-US" altLang="zh-CN" dirty="0"/>
            </a:br>
            <a:r>
              <a:rPr lang="en-US" altLang="zh-CN" dirty="0"/>
              <a:t>	return b==0?a:gcd(</a:t>
            </a:r>
            <a:r>
              <a:rPr lang="en-US" altLang="zh-CN" dirty="0" err="1"/>
              <a:t>b,a%b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584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4A1B6-88A4-4B94-B2C1-5373B683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3B79E-FFBA-4E47-ACD8-72D8DD0CD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证明：</a:t>
            </a:r>
            <a:endParaRPr lang="en-US" altLang="zh-CN" dirty="0"/>
          </a:p>
          <a:p>
            <a:r>
              <a:rPr lang="zh-CN" altLang="en-US" dirty="0"/>
              <a:t>已知</a:t>
            </a:r>
            <a:r>
              <a:rPr lang="en-US" altLang="zh-CN" dirty="0"/>
              <a:t>d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的最大公约数</a:t>
            </a:r>
            <a:endParaRPr lang="en-US" altLang="zh-CN" dirty="0"/>
          </a:p>
          <a:p>
            <a:r>
              <a:rPr lang="zh-CN" altLang="en-US" dirty="0"/>
              <a:t>→ </a:t>
            </a:r>
            <a:r>
              <a:rPr lang="en-US" altLang="zh-CN" dirty="0"/>
              <a:t>a=</a:t>
            </a:r>
            <a:r>
              <a:rPr lang="en-US" altLang="zh-CN" dirty="0" err="1"/>
              <a:t>b+dx</a:t>
            </a:r>
            <a:r>
              <a:rPr lang="zh-CN" altLang="en-US" dirty="0"/>
              <a:t> →</a:t>
            </a:r>
            <a:r>
              <a:rPr lang="en-US" altLang="zh-CN" dirty="0" err="1"/>
              <a:t>a%b</a:t>
            </a:r>
            <a:r>
              <a:rPr lang="en-US" altLang="zh-CN" dirty="0"/>
              <a:t>=dx</a:t>
            </a:r>
            <a:r>
              <a:rPr lang="zh-CN" altLang="en-US" dirty="0"/>
              <a:t> →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)==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b,a%b</a:t>
            </a:r>
            <a:r>
              <a:rPr lang="en-US" altLang="zh-CN" dirty="0"/>
              <a:t>)==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b,dx</a:t>
            </a:r>
            <a:r>
              <a:rPr lang="en-US" altLang="zh-CN" dirty="0"/>
              <a:t>)==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a’,b</a:t>
            </a:r>
            <a:r>
              <a:rPr lang="en-US" altLang="zh-CN" dirty="0"/>
              <a:t>’)</a:t>
            </a:r>
            <a:endParaRPr lang="en-US" dirty="0"/>
          </a:p>
          <a:p>
            <a:r>
              <a:rPr lang="zh-CN" altLang="en-US" dirty="0"/>
              <a:t>当</a:t>
            </a:r>
            <a:r>
              <a:rPr lang="en-US" altLang="zh-CN" dirty="0"/>
              <a:t>b’==0</a:t>
            </a:r>
            <a:r>
              <a:rPr lang="zh-CN" altLang="en-US" dirty="0"/>
              <a:t>时 说明</a:t>
            </a:r>
            <a:r>
              <a:rPr lang="en-US" altLang="zh-CN" dirty="0"/>
              <a:t>x==0 </a:t>
            </a:r>
            <a:r>
              <a:rPr lang="zh-CN" altLang="en-US" dirty="0"/>
              <a:t>即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的倍数 则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的最大公约数为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则返回</a:t>
            </a:r>
            <a:r>
              <a:rPr lang="en-US" altLang="zh-CN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6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633BF-3193-4FB1-BE57-34F3ECD7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拓展欧几里得</a:t>
            </a:r>
            <a:r>
              <a:rPr lang="en-US" dirty="0"/>
              <a:t>a*</a:t>
            </a:r>
            <a:r>
              <a:rPr lang="en-US" dirty="0" err="1"/>
              <a:t>x+b</a:t>
            </a:r>
            <a:r>
              <a:rPr lang="en-US" dirty="0"/>
              <a:t>*y=</a:t>
            </a:r>
            <a:r>
              <a:rPr lang="en-US" dirty="0" err="1"/>
              <a:t>gcd</a:t>
            </a:r>
            <a:r>
              <a:rPr lang="en-US" dirty="0"/>
              <a:t>(a, b)	(a&gt;b)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FA44B-DFE5-491C-86E9-31AB4ECC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　　</a:t>
            </a:r>
            <a:r>
              <a:rPr lang="zh-CN" altLang="en-US" dirty="0"/>
              <a:t>推理</a:t>
            </a:r>
            <a:r>
              <a:rPr lang="en-US" altLang="zh-CN" dirty="0"/>
              <a:t>1</a:t>
            </a:r>
            <a:r>
              <a:rPr lang="zh-CN" altLang="en-US" dirty="0"/>
              <a:t>，显然当 </a:t>
            </a:r>
            <a:r>
              <a:rPr lang="en-US" dirty="0"/>
              <a:t>b=0，gcd(a, b)=a。</a:t>
            </a:r>
            <a:r>
              <a:rPr lang="zh-CN" altLang="en-US" dirty="0"/>
              <a:t>此时 </a:t>
            </a:r>
            <a:r>
              <a:rPr lang="en-US" dirty="0"/>
              <a:t>x=1，y=0</a:t>
            </a:r>
            <a:endParaRPr lang="en-US" altLang="zh-CN" dirty="0"/>
          </a:p>
          <a:p>
            <a:r>
              <a:rPr lang="zh-CN" altLang="en-US" dirty="0"/>
              <a:t>　　推理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dirty="0"/>
              <a:t>ab!=0 </a:t>
            </a:r>
            <a:r>
              <a:rPr lang="zh-CN" altLang="en-US" dirty="0"/>
              <a:t>时</a:t>
            </a:r>
          </a:p>
          <a:p>
            <a:r>
              <a:rPr lang="zh-CN" altLang="en-US" dirty="0"/>
              <a:t>　　设 </a:t>
            </a:r>
            <a:r>
              <a:rPr lang="en-US" dirty="0"/>
              <a:t>a*x</a:t>
            </a:r>
            <a:r>
              <a:rPr lang="en-US" baseline="-25000" dirty="0"/>
              <a:t>1</a:t>
            </a:r>
            <a:r>
              <a:rPr lang="en-US" dirty="0"/>
              <a:t>+b*y</a:t>
            </a:r>
            <a:r>
              <a:rPr lang="en-US" baseline="-25000" dirty="0"/>
              <a:t>1</a:t>
            </a:r>
            <a:r>
              <a:rPr lang="en-US" dirty="0"/>
              <a:t>=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　　bx</a:t>
            </a:r>
            <a:r>
              <a:rPr lang="en-US" baseline="-25000" dirty="0"/>
              <a:t>2</a:t>
            </a:r>
            <a:r>
              <a:rPr lang="en-US" dirty="0"/>
              <a:t>+(a mod b)y</a:t>
            </a:r>
            <a:r>
              <a:rPr lang="en-US" baseline="-25000" dirty="0"/>
              <a:t>2</a:t>
            </a:r>
            <a:r>
              <a:rPr lang="en-US" dirty="0"/>
              <a:t>=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b,a</a:t>
            </a:r>
            <a:r>
              <a:rPr lang="en-US" dirty="0"/>
              <a:t> mod b); </a:t>
            </a:r>
          </a:p>
          <a:p>
            <a:r>
              <a:rPr lang="en-US" dirty="0"/>
              <a:t>　　</a:t>
            </a:r>
            <a:r>
              <a:rPr lang="zh-CN" altLang="en-US" dirty="0"/>
              <a:t>根据朴素的欧几里德原理有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)=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b,a</a:t>
            </a:r>
            <a:r>
              <a:rPr lang="en-US" dirty="0"/>
              <a:t> mod b);</a:t>
            </a:r>
          </a:p>
          <a:p>
            <a:r>
              <a:rPr lang="en-US" dirty="0"/>
              <a:t>　　</a:t>
            </a:r>
            <a:r>
              <a:rPr lang="zh-CN" altLang="en-US" dirty="0"/>
              <a:t>则</a:t>
            </a:r>
            <a:r>
              <a:rPr lang="en-US" altLang="zh-CN" dirty="0"/>
              <a:t>:</a:t>
            </a:r>
            <a:r>
              <a:rPr lang="en-US" dirty="0"/>
              <a:t>ax</a:t>
            </a:r>
            <a:r>
              <a:rPr lang="en-US" baseline="-25000" dirty="0"/>
              <a:t>1</a:t>
            </a:r>
            <a:r>
              <a:rPr lang="en-US" dirty="0"/>
              <a:t>+by</a:t>
            </a:r>
            <a:r>
              <a:rPr lang="en-US" baseline="-25000" dirty="0"/>
              <a:t>1</a:t>
            </a:r>
            <a:r>
              <a:rPr lang="en-US" dirty="0"/>
              <a:t>=bx</a:t>
            </a:r>
            <a:r>
              <a:rPr lang="en-US" baseline="-25000" dirty="0"/>
              <a:t>2</a:t>
            </a:r>
            <a:r>
              <a:rPr lang="en-US" dirty="0"/>
              <a:t>+(a mod b)y</a:t>
            </a:r>
            <a:r>
              <a:rPr lang="en-US" baseline="-25000" dirty="0"/>
              <a:t>2</a:t>
            </a:r>
            <a:r>
              <a:rPr lang="en-US" dirty="0"/>
              <a:t>;[a mod b=a-(a/b)*b]</a:t>
            </a:r>
          </a:p>
          <a:p>
            <a:r>
              <a:rPr lang="en-US" dirty="0"/>
              <a:t>　　</a:t>
            </a:r>
            <a:r>
              <a:rPr lang="zh-CN" altLang="en-US" dirty="0"/>
              <a:t>即</a:t>
            </a:r>
            <a:r>
              <a:rPr lang="en-US" altLang="zh-CN" dirty="0"/>
              <a:t>:</a:t>
            </a:r>
            <a:r>
              <a:rPr lang="en-US" dirty="0"/>
              <a:t>ax</a:t>
            </a:r>
            <a:r>
              <a:rPr lang="en-US" baseline="-25000" dirty="0"/>
              <a:t>1</a:t>
            </a:r>
            <a:r>
              <a:rPr lang="en-US" dirty="0"/>
              <a:t>+by</a:t>
            </a:r>
            <a:r>
              <a:rPr lang="en-US" baseline="-25000" dirty="0"/>
              <a:t>1</a:t>
            </a:r>
            <a:r>
              <a:rPr lang="en-US" dirty="0"/>
              <a:t>=bx</a:t>
            </a:r>
            <a:r>
              <a:rPr lang="en-US" baseline="-25000" dirty="0"/>
              <a:t>2</a:t>
            </a:r>
            <a:r>
              <a:rPr lang="en-US" dirty="0"/>
              <a:t>+(a-(a/b)*b)y</a:t>
            </a:r>
            <a:r>
              <a:rPr lang="en-US" baseline="-25000" dirty="0"/>
              <a:t>2</a:t>
            </a:r>
            <a:r>
              <a:rPr lang="en-US" dirty="0"/>
              <a:t>=ay</a:t>
            </a:r>
            <a:r>
              <a:rPr lang="en-US" baseline="-25000" dirty="0"/>
              <a:t>2</a:t>
            </a:r>
            <a:r>
              <a:rPr lang="en-US" dirty="0"/>
              <a:t>+bx</a:t>
            </a:r>
            <a:r>
              <a:rPr lang="en-US" baseline="-25000" dirty="0"/>
              <a:t>2</a:t>
            </a:r>
            <a:r>
              <a:rPr lang="en-US" dirty="0"/>
              <a:t>-(a/b)*by</a:t>
            </a:r>
            <a:r>
              <a:rPr lang="en-US" baseline="-25000" dirty="0"/>
              <a:t>2</a:t>
            </a:r>
            <a:r>
              <a:rPr lang="en-US" dirty="0"/>
              <a:t>;</a:t>
            </a:r>
          </a:p>
          <a:p>
            <a:r>
              <a:rPr lang="en-US" dirty="0"/>
              <a:t>　　</a:t>
            </a:r>
            <a:r>
              <a:rPr lang="zh-CN" altLang="en-US" dirty="0"/>
              <a:t>根据恒等定理得：</a:t>
            </a:r>
            <a:r>
              <a:rPr lang="en-US" dirty="0"/>
              <a:t>x</a:t>
            </a:r>
            <a:r>
              <a:rPr lang="en-US" sz="2400" baseline="-25000" dirty="0"/>
              <a:t>1</a:t>
            </a:r>
            <a:r>
              <a:rPr lang="en-US" dirty="0"/>
              <a:t>=y</a:t>
            </a:r>
            <a:r>
              <a:rPr lang="en-US" sz="2400" baseline="-25000" dirty="0"/>
              <a:t>2 </a:t>
            </a:r>
            <a:r>
              <a:rPr lang="en-US" dirty="0"/>
              <a:t>,y</a:t>
            </a:r>
            <a:r>
              <a:rPr lang="en-US" sz="2400" baseline="-25000" dirty="0"/>
              <a:t>1</a:t>
            </a:r>
            <a:r>
              <a:rPr lang="en-US" dirty="0"/>
              <a:t>=x</a:t>
            </a:r>
            <a:r>
              <a:rPr lang="en-US" sz="2400" baseline="-25000" dirty="0"/>
              <a:t>2</a:t>
            </a:r>
            <a:r>
              <a:rPr lang="en-US" dirty="0"/>
              <a:t>-(a/b)*y</a:t>
            </a:r>
            <a:r>
              <a:rPr lang="en-US" sz="2400" baseline="-25000" dirty="0"/>
              <a:t>2</a:t>
            </a:r>
            <a:r>
              <a:rPr lang="en-US" dirty="0"/>
              <a:t>;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E82175-A697-48E8-A43E-D97FC15C8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288" y="4688644"/>
            <a:ext cx="6581969" cy="324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9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D8F8C-5AA3-4CCB-B896-F2C136CA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  <a:r>
              <a:rPr lang="el-GR" altLang="zh-CN" dirty="0"/>
              <a:t>Φ</a:t>
            </a:r>
            <a:r>
              <a:rPr lang="en-US" altLang="zh-CN" dirty="0"/>
              <a:t>(N)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8F865-6ECC-437C-A1AE-C70926AFB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CN" dirty="0"/>
              <a:t>Φ</a:t>
            </a:r>
            <a:r>
              <a:rPr lang="en-US" altLang="zh-CN" dirty="0"/>
              <a:t>(N)</a:t>
            </a:r>
            <a:r>
              <a:rPr lang="zh-CN" altLang="en-US" dirty="0"/>
              <a:t>为小于</a:t>
            </a:r>
            <a:r>
              <a:rPr lang="en-US" altLang="zh-CN" dirty="0"/>
              <a:t>N</a:t>
            </a:r>
            <a:r>
              <a:rPr lang="zh-CN" altLang="en-US" dirty="0"/>
              <a:t>且与</a:t>
            </a:r>
            <a:r>
              <a:rPr lang="en-US" altLang="zh-CN" dirty="0"/>
              <a:t>N</a:t>
            </a:r>
            <a:r>
              <a:rPr lang="zh-CN" altLang="en-US" dirty="0"/>
              <a:t>互质的数的个数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N</a:t>
            </a:r>
            <a:r>
              <a:rPr lang="zh-CN" altLang="en-US" dirty="0"/>
              <a:t>分解成质数幂的乘积</a:t>
            </a:r>
            <a:r>
              <a:rPr lang="en-US" altLang="zh-CN" dirty="0"/>
              <a:t>N=P</a:t>
            </a:r>
            <a:r>
              <a:rPr lang="en-US" altLang="zh-CN" baseline="-25000" dirty="0"/>
              <a:t>1</a:t>
            </a:r>
            <a:r>
              <a:rPr lang="en-US" altLang="zh-CN" dirty="0"/>
              <a:t>^A</a:t>
            </a:r>
            <a:r>
              <a:rPr lang="en-US" altLang="zh-CN" baseline="-25000" dirty="0"/>
              <a:t>1</a:t>
            </a:r>
            <a:r>
              <a:rPr lang="en-US" altLang="zh-CN" dirty="0"/>
              <a:t>*P</a:t>
            </a:r>
            <a:r>
              <a:rPr lang="en-US" altLang="zh-CN" baseline="-25000" dirty="0"/>
              <a:t>2</a:t>
            </a:r>
            <a:r>
              <a:rPr lang="en-US" altLang="zh-CN" dirty="0"/>
              <a:t>^A</a:t>
            </a:r>
            <a:r>
              <a:rPr lang="en-US" altLang="zh-CN" baseline="-25000" dirty="0"/>
              <a:t>2</a:t>
            </a:r>
            <a:r>
              <a:rPr lang="en-US" altLang="zh-CN" dirty="0"/>
              <a:t>*…*P</a:t>
            </a:r>
            <a:r>
              <a:rPr lang="en-US" altLang="zh-CN" baseline="-25000" dirty="0"/>
              <a:t>K</a:t>
            </a:r>
            <a:r>
              <a:rPr lang="en-US" altLang="zh-CN" dirty="0"/>
              <a:t>^A</a:t>
            </a:r>
            <a:r>
              <a:rPr lang="en-US" altLang="zh-CN" baseline="-25000" dirty="0"/>
              <a:t>K   </a:t>
            </a:r>
            <a:r>
              <a:rPr lang="en-US" altLang="zh-CN" dirty="0"/>
              <a:t>P</a:t>
            </a:r>
            <a:r>
              <a:rPr lang="zh-CN" altLang="en-US" dirty="0"/>
              <a:t>为素数</a:t>
            </a:r>
            <a:endParaRPr lang="en-US" altLang="zh-CN" dirty="0"/>
          </a:p>
          <a:p>
            <a:r>
              <a:rPr lang="zh-CN" altLang="en-US" dirty="0"/>
              <a:t>则</a:t>
            </a:r>
            <a:r>
              <a:rPr lang="el-GR" altLang="zh-CN" dirty="0"/>
              <a:t>Φ</a:t>
            </a:r>
            <a:r>
              <a:rPr lang="en-US" altLang="zh-CN" dirty="0"/>
              <a:t>(N)=N*(1-1/p</a:t>
            </a:r>
            <a:r>
              <a:rPr lang="en-US" altLang="zh-CN" baseline="-25000" dirty="0"/>
              <a:t>1</a:t>
            </a:r>
            <a:r>
              <a:rPr lang="en-US" altLang="zh-CN" dirty="0"/>
              <a:t>)*…* (1-1/p</a:t>
            </a:r>
            <a:r>
              <a:rPr lang="en-US" altLang="zh-CN" baseline="-25000" dirty="0"/>
              <a:t>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为素数时</a:t>
            </a:r>
            <a:r>
              <a:rPr lang="en-US" altLang="zh-CN" dirty="0"/>
              <a:t> </a:t>
            </a:r>
            <a:r>
              <a:rPr lang="el-GR" altLang="zh-CN" dirty="0"/>
              <a:t>Φ</a:t>
            </a:r>
            <a:r>
              <a:rPr lang="en-US" altLang="zh-CN" dirty="0"/>
              <a:t>(N)=N-1</a:t>
            </a:r>
          </a:p>
          <a:p>
            <a:endParaRPr lang="en-US" altLang="zh-CN" dirty="0"/>
          </a:p>
          <a:p>
            <a:r>
              <a:rPr lang="zh-CN" altLang="en-US" dirty="0"/>
              <a:t>单个值求欧拉函数复杂度为</a:t>
            </a:r>
            <a:r>
              <a:rPr lang="en-US" altLang="zh-CN" dirty="0" err="1"/>
              <a:t>OsqrtN</a:t>
            </a:r>
            <a:endParaRPr lang="en-US" altLang="zh-CN" dirty="0"/>
          </a:p>
          <a:p>
            <a:r>
              <a:rPr lang="zh-CN" altLang="en-US" dirty="0"/>
              <a:t>但通过线性筛求</a:t>
            </a:r>
            <a:r>
              <a:rPr lang="en-US" altLang="zh-CN" dirty="0"/>
              <a:t>1-N</a:t>
            </a:r>
            <a:r>
              <a:rPr lang="zh-CN" altLang="en-US" dirty="0"/>
              <a:t>的欧拉函数复杂度为</a:t>
            </a:r>
            <a:r>
              <a:rPr lang="en-US" altLang="zh-CN" dirty="0"/>
              <a:t>ON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573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0B84C-0E02-4F9E-9986-26E792F8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求单个值</a:t>
            </a:r>
            <a:r>
              <a:rPr lang="en-US" altLang="zh-CN" dirty="0"/>
              <a:t>N</a:t>
            </a:r>
            <a:r>
              <a:rPr lang="zh-CN" altLang="en-US" dirty="0"/>
              <a:t>的欧拉函数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74E80-462C-4090-9AB4-2CAF5D7C0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l-GR" altLang="zh-CN" dirty="0"/>
              <a:t>Φ</a:t>
            </a:r>
            <a:r>
              <a:rPr lang="en-US" altLang="zh-CN" dirty="0"/>
              <a:t>(N)</a:t>
            </a:r>
            <a:r>
              <a:rPr lang="zh-CN" altLang="en-US" dirty="0"/>
              <a:t>为</a:t>
            </a:r>
            <a:r>
              <a:rPr lang="en-US" altLang="zh-CN" dirty="0"/>
              <a:t>N</a:t>
            </a:r>
          </a:p>
          <a:p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sqrt(N)</a:t>
            </a:r>
            <a:r>
              <a:rPr lang="zh-CN" altLang="en-US" dirty="0"/>
              <a:t>枚举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zh-CN" altLang="en-US" dirty="0"/>
              <a:t>检查</a:t>
            </a:r>
            <a:r>
              <a:rPr lang="en-US" altLang="zh-CN" dirty="0"/>
              <a:t>N</a:t>
            </a:r>
            <a:r>
              <a:rPr lang="zh-CN" altLang="en-US" dirty="0"/>
              <a:t>是否是</a:t>
            </a:r>
            <a:r>
              <a:rPr lang="en-US" altLang="zh-CN" dirty="0" err="1"/>
              <a:t>i</a:t>
            </a:r>
            <a:r>
              <a:rPr lang="zh-CN" altLang="en-US" dirty="0"/>
              <a:t>的倍数 如果可以则将</a:t>
            </a:r>
            <a:r>
              <a:rPr lang="el-GR" altLang="zh-CN" dirty="0"/>
              <a:t>Φ</a:t>
            </a:r>
            <a:r>
              <a:rPr lang="en-US" altLang="zh-CN" dirty="0"/>
              <a:t>(N)</a:t>
            </a:r>
            <a:r>
              <a:rPr lang="zh-CN" altLang="en-US" dirty="0"/>
              <a:t>*</a:t>
            </a:r>
            <a:r>
              <a:rPr lang="en-US" altLang="zh-CN" dirty="0"/>
              <a:t>(1-1/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并将</a:t>
            </a:r>
            <a:r>
              <a:rPr lang="en-US" altLang="zh-CN" dirty="0"/>
              <a:t>N</a:t>
            </a:r>
            <a:r>
              <a:rPr lang="zh-CN" altLang="en-US" dirty="0"/>
              <a:t>除至与</a:t>
            </a:r>
            <a:r>
              <a:rPr lang="en-US" altLang="zh-CN" dirty="0" err="1"/>
              <a:t>i</a:t>
            </a:r>
            <a:r>
              <a:rPr lang="zh-CN" altLang="en-US" dirty="0"/>
              <a:t>互质</a:t>
            </a:r>
            <a:endParaRPr lang="en-US" altLang="zh-CN" dirty="0"/>
          </a:p>
          <a:p>
            <a:r>
              <a:rPr lang="zh-CN" altLang="en-US" dirty="0"/>
              <a:t>最终的</a:t>
            </a:r>
            <a:r>
              <a:rPr lang="el-GR" altLang="zh-CN" dirty="0"/>
              <a:t>Φ</a:t>
            </a:r>
            <a:r>
              <a:rPr lang="en-US" altLang="zh-CN" dirty="0"/>
              <a:t>(N)</a:t>
            </a:r>
            <a:r>
              <a:rPr lang="zh-CN" altLang="en-US" dirty="0"/>
              <a:t>即为答案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2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1B3DA-C457-47C3-831A-7BDD78F2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线性筛欧拉函数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D4DDB-8D75-48F8-A638-5D492D81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在线性筛素数的基础上</a:t>
            </a:r>
            <a:endParaRPr lang="en-US" altLang="zh-CN" dirty="0"/>
          </a:p>
          <a:p>
            <a:r>
              <a:rPr lang="zh-CN" altLang="en-US" dirty="0"/>
              <a:t>每筛到一个素数</a:t>
            </a:r>
            <a:r>
              <a:rPr lang="en-US" altLang="zh-CN" dirty="0"/>
              <a:t>P</a:t>
            </a:r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的欧拉函数为</a:t>
            </a:r>
            <a:r>
              <a:rPr lang="en-US" altLang="zh-CN" dirty="0"/>
              <a:t>P-1</a:t>
            </a:r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倍数的欧拉函数值乘</a:t>
            </a:r>
            <a:r>
              <a:rPr lang="en-US" altLang="zh-CN" dirty="0"/>
              <a:t>(1-1/P)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9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630</Words>
  <Application>Microsoft Office PowerPoint</Application>
  <PresentationFormat>宽屏</PresentationFormat>
  <Paragraphs>77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Office 主题​​</vt:lpstr>
      <vt:lpstr>简单数论</vt:lpstr>
      <vt:lpstr>素数筛法</vt:lpstr>
      <vt:lpstr>如：求20以内素数</vt:lpstr>
      <vt:lpstr>欧几里得算法</vt:lpstr>
      <vt:lpstr>欧几里得算法</vt:lpstr>
      <vt:lpstr>拓展欧几里得a*x+b*y=gcd(a, b) (a&gt;b)</vt:lpstr>
      <vt:lpstr>欧拉函数Φ(N)</vt:lpstr>
      <vt:lpstr>求单个值N的欧拉函数</vt:lpstr>
      <vt:lpstr>线性筛欧拉函数</vt:lpstr>
      <vt:lpstr>乘法逆元</vt:lpstr>
      <vt:lpstr>乘法逆元求法</vt:lpstr>
      <vt:lpstr>乘法逆元求法</vt:lpstr>
      <vt:lpstr>乘法逆元应用</vt:lpstr>
      <vt:lpstr>中国剩余定理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简单数论</dc:title>
  <dc:creator>王 成瑞</dc:creator>
  <cp:lastModifiedBy>Joke R</cp:lastModifiedBy>
  <cp:revision>33</cp:revision>
  <dcterms:created xsi:type="dcterms:W3CDTF">2018-07-30T13:13:05Z</dcterms:created>
  <dcterms:modified xsi:type="dcterms:W3CDTF">2018-08-01T12:38:24Z</dcterms:modified>
</cp:coreProperties>
</file>