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9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9" r:id="rId11"/>
    <p:sldId id="278" r:id="rId12"/>
  </p:sldIdLst>
  <p:sldSz cx="9144000" cy="6858000" type="screen4x3"/>
  <p:notesSz cx="6794500" cy="9982200"/>
  <p:custShowLst>
    <p:custShow name="Zielgruppenpräsentation 1" id="0">
      <p:sldLst/>
    </p:custShow>
  </p:custShow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49">
          <p15:clr>
            <a:srgbClr val="A4A3A4"/>
          </p15:clr>
        </p15:guide>
        <p15:guide id="5" pos="5556">
          <p15:clr>
            <a:srgbClr val="A4A3A4"/>
          </p15:clr>
        </p15:guide>
        <p15:guide id="6" pos="2608">
          <p15:clr>
            <a:srgbClr val="A4A3A4"/>
          </p15:clr>
        </p15:guide>
        <p15:guide id="7" pos="2880">
          <p15:clr>
            <a:srgbClr val="A4A3A4"/>
          </p15:clr>
        </p15:guide>
        <p15:guide id="8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66FF99"/>
    <a:srgbClr val="FF0000"/>
    <a:srgbClr val="00FF00"/>
    <a:srgbClr val="FEFE00"/>
    <a:srgbClr val="FFFF00"/>
    <a:srgbClr val="CCFF33"/>
    <a:srgbClr val="FF3300"/>
    <a:srgbClr val="FF996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6" autoAdjust="0"/>
    <p:restoredTop sz="66383" autoAdjust="0"/>
  </p:normalViewPr>
  <p:slideViewPr>
    <p:cSldViewPr snapToObjects="1" showGuides="1">
      <p:cViewPr varScale="1">
        <p:scale>
          <a:sx n="63" d="100"/>
          <a:sy n="63" d="100"/>
        </p:scale>
        <p:origin x="2430" y="66"/>
      </p:cViewPr>
      <p:guideLst>
        <p:guide orient="horz" pos="2160"/>
        <p:guide orient="horz" pos="164"/>
        <p:guide orient="horz" pos="4110"/>
        <p:guide pos="249"/>
        <p:guide pos="5556"/>
        <p:guide pos="2608"/>
        <p:guide pos="2880"/>
        <p:guide pos="3152"/>
      </p:guideLst>
    </p:cSldViewPr>
  </p:slideViewPr>
  <p:outlineViewPr>
    <p:cViewPr>
      <p:scale>
        <a:sx n="33" d="100"/>
        <a:sy n="33" d="100"/>
      </p:scale>
      <p:origin x="0" y="13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84"/>
    </p:cViewPr>
  </p:sorterViewPr>
  <p:notesViewPr>
    <p:cSldViewPr snapToObjects="1" showGuides="1">
      <p:cViewPr varScale="1">
        <p:scale>
          <a:sx n="69" d="100"/>
          <a:sy n="69" d="100"/>
        </p:scale>
        <p:origin x="-4206" y="-96"/>
      </p:cViewPr>
      <p:guideLst>
        <p:guide orient="horz" pos="3143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3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937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80937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CA3575E5-F221-4A3E-A5DC-679A66298353}" type="slidenum">
              <a:rPr lang="en-US" altLang="de-DE" smtClean="0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215451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3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 dirty="0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9300"/>
            <a:ext cx="4987925" cy="374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455" y="4741268"/>
            <a:ext cx="4985595" cy="449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 smtClean="0"/>
              <a:t>Klicken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Sie</a:t>
            </a:r>
            <a:r>
              <a:rPr lang="en-US" altLang="de-DE" noProof="0" dirty="0" smtClean="0"/>
              <a:t>, um die </a:t>
            </a:r>
            <a:r>
              <a:rPr lang="en-US" altLang="de-DE" noProof="0" dirty="0" err="1" smtClean="0"/>
              <a:t>Formate</a:t>
            </a:r>
            <a:r>
              <a:rPr lang="en-US" altLang="de-DE" noProof="0" dirty="0" smtClean="0"/>
              <a:t> des </a:t>
            </a:r>
            <a:r>
              <a:rPr lang="en-US" altLang="de-DE" noProof="0" dirty="0" err="1" smtClean="0"/>
              <a:t>Vorlagentextes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zu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bearbeiten</a:t>
            </a:r>
            <a:endParaRPr lang="en-US" altLang="de-DE" noProof="0" dirty="0" smtClean="0"/>
          </a:p>
          <a:p>
            <a:pPr lvl="1"/>
            <a:r>
              <a:rPr lang="en-US" altLang="de-DE" noProof="0" dirty="0" err="1" smtClean="0"/>
              <a:t>Zweite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Ebene</a:t>
            </a:r>
            <a:endParaRPr lang="en-US" altLang="de-DE" noProof="0" dirty="0" smtClean="0"/>
          </a:p>
          <a:p>
            <a:pPr lvl="2"/>
            <a:r>
              <a:rPr lang="en-US" altLang="de-DE" noProof="0" dirty="0" err="1" smtClean="0"/>
              <a:t>Dritte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Ebene</a:t>
            </a:r>
            <a:endParaRPr lang="en-US" altLang="de-DE" noProof="0" dirty="0" smtClean="0"/>
          </a:p>
          <a:p>
            <a:pPr lvl="3"/>
            <a:r>
              <a:rPr lang="en-US" altLang="de-DE" noProof="0" dirty="0" err="1" smtClean="0"/>
              <a:t>Vierte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Ebene</a:t>
            </a:r>
            <a:endParaRPr lang="en-US" altLang="de-DE" noProof="0" dirty="0" smtClean="0"/>
          </a:p>
          <a:p>
            <a:pPr lvl="4"/>
            <a:r>
              <a:rPr lang="en-US" altLang="de-DE" noProof="0" dirty="0" err="1" smtClean="0"/>
              <a:t>Fünfte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Ebene</a:t>
            </a:r>
            <a:endParaRPr lang="en-US" altLang="de-DE" noProof="0" dirty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937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80937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719728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ITM Slide 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1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781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2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25862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5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6973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10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58288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24400" y="119063"/>
            <a:ext cx="4078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de-DE" dirty="0" smtClean="0"/>
              <a:t>Date and Location, Name of the Conference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59633" y="3861048"/>
            <a:ext cx="6624736" cy="400110"/>
          </a:xfrm>
        </p:spPr>
        <p:txBody>
          <a:bodyPr wrap="square">
            <a:spAutoFit/>
          </a:bodyPr>
          <a:lstStyle>
            <a:lvl1pPr marL="0" indent="0" algn="ctr">
              <a:buNone/>
              <a:defRPr sz="2000"/>
            </a:lvl1pPr>
          </a:lstStyle>
          <a:p>
            <a:pPr algn="ctr"/>
            <a:r>
              <a:rPr lang="en-US" dirty="0" smtClean="0"/>
              <a:t>John Doe</a:t>
            </a:r>
            <a:r>
              <a:rPr lang="en-US" baseline="0" dirty="0" smtClean="0"/>
              <a:t> and Peter </a:t>
            </a:r>
            <a:r>
              <a:rPr lang="en-US" baseline="0" dirty="0" err="1" smtClean="0"/>
              <a:t>Eberhard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8" y="2060848"/>
            <a:ext cx="6912766" cy="136539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 baseline="0"/>
            </a:lvl1pPr>
          </a:lstStyle>
          <a:p>
            <a:pPr algn="ctr"/>
            <a:r>
              <a:rPr lang="en-US" dirty="0" smtClean="0"/>
              <a:t>The Title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716345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395288" y="836613"/>
            <a:ext cx="8424862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9791" y="404664"/>
            <a:ext cx="3960812" cy="525658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87900" y="1493287"/>
            <a:ext cx="4014788" cy="48880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5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34297" y="373626"/>
            <a:ext cx="4140000" cy="5160200"/>
          </a:xfrm>
          <a:prstGeom prst="roundRect">
            <a:avLst>
              <a:gd name="adj" fmla="val 3262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48980" y="1438692"/>
            <a:ext cx="4140000" cy="4798620"/>
          </a:xfrm>
          <a:prstGeom prst="roundRect">
            <a:avLst>
              <a:gd name="adj" fmla="val 3262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7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34297" y="373626"/>
            <a:ext cx="4140000" cy="5160200"/>
          </a:xfrm>
          <a:prstGeom prst="roundRect">
            <a:avLst>
              <a:gd name="adj" fmla="val 326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48980" y="1438692"/>
            <a:ext cx="4140000" cy="4798620"/>
          </a:xfrm>
          <a:prstGeom prst="roundRect">
            <a:avLst>
              <a:gd name="adj" fmla="val 326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Oval 23"/>
          <p:cNvSpPr>
            <a:spLocks noChangeArrowheads="1"/>
          </p:cNvSpPr>
          <p:nvPr userDrawn="1"/>
        </p:nvSpPr>
        <p:spPr bwMode="auto">
          <a:xfrm>
            <a:off x="-3581400" y="5661025"/>
            <a:ext cx="8513763" cy="24574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27451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 userDrawn="1"/>
        </p:nvSpPr>
        <p:spPr bwMode="auto">
          <a:xfrm>
            <a:off x="815115" y="5865813"/>
            <a:ext cx="3574055" cy="9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1809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1809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1809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1809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de-DE" sz="1600" dirty="0">
                <a:latin typeface="Arial" charset="0"/>
              </a:rPr>
              <a:t>Institut für Technische  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de-DE" sz="1600" dirty="0">
                <a:latin typeface="Arial" charset="0"/>
              </a:rPr>
              <a:t>	und Numerische Mechanik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de-DE" sz="1600" dirty="0">
                <a:latin typeface="Arial" charset="0"/>
              </a:rPr>
              <a:t>Universität Stuttgart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de-DE" sz="1600" dirty="0" smtClean="0">
                <a:latin typeface="Arial" charset="0"/>
              </a:rPr>
              <a:t>Profs. P. Eberhard, J. Fehr, M. </a:t>
            </a:r>
            <a:r>
              <a:rPr lang="de-DE" sz="1600" dirty="0" err="1" smtClean="0">
                <a:latin typeface="Arial" charset="0"/>
              </a:rPr>
              <a:t>Hanss</a:t>
            </a:r>
            <a:endParaRPr lang="de-DE" sz="1600" dirty="0">
              <a:latin typeface="Arial" charset="0"/>
            </a:endParaRPr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3733800" y="-1326232"/>
            <a:ext cx="9448800" cy="2667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8627"/>
                  <a:invGamma/>
                </a:schemeClr>
              </a:gs>
            </a:gsLst>
            <a:path path="rect">
              <a:fillToRect t="100000" r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24400" y="119063"/>
            <a:ext cx="4078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 smtClean="0"/>
              <a:t>Slide Title</a:t>
            </a:r>
          </a:p>
        </p:txBody>
      </p:sp>
      <p:pic>
        <p:nvPicPr>
          <p:cNvPr id="1031" name="Picture 24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800" y="5909389"/>
            <a:ext cx="685800" cy="7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63508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08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B9D8-0F1D-4C9F-8151-4BF1B40748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828800"/>
            <a:ext cx="3644652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 smtClean="0"/>
              <a:t>first level</a:t>
            </a:r>
          </a:p>
          <a:p>
            <a:pPr lvl="1"/>
            <a:r>
              <a:rPr lang="en-US" altLang="de-DE" dirty="0" smtClean="0"/>
              <a:t>second level</a:t>
            </a:r>
          </a:p>
          <a:p>
            <a:pPr lvl="2"/>
            <a:r>
              <a:rPr lang="en-US" altLang="de-DE" dirty="0" smtClean="0"/>
              <a:t>third</a:t>
            </a:r>
          </a:p>
          <a:p>
            <a:pPr lvl="3"/>
            <a:r>
              <a:rPr lang="en-US" altLang="de-DE" dirty="0" smtClean="0"/>
              <a:t>fourth</a:t>
            </a:r>
          </a:p>
          <a:p>
            <a:pPr lvl="4"/>
            <a:r>
              <a:rPr lang="en-US" altLang="de-DE" dirty="0" smtClean="0"/>
              <a:t>fifth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01" r:id="rId2"/>
    <p:sldLayoutId id="2147483694" r:id="rId3"/>
    <p:sldLayoutId id="2147483696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0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v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pHRI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/>
              <a:t>AG &amp; Co. KG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59633" y="3861048"/>
            <a:ext cx="6624736" cy="1754326"/>
          </a:xfrm>
        </p:spPr>
        <p:txBody>
          <a:bodyPr/>
          <a:lstStyle/>
          <a:p>
            <a:r>
              <a:rPr lang="en-US" dirty="0" err="1" smtClean="0"/>
              <a:t>Jörg</a:t>
            </a:r>
            <a:r>
              <a:rPr lang="en-US" dirty="0" smtClean="0"/>
              <a:t> Fehr </a:t>
            </a:r>
            <a:r>
              <a:rPr lang="en-US" dirty="0" smtClean="0"/>
              <a:t>und </a:t>
            </a:r>
            <a:r>
              <a:rPr lang="en-US" dirty="0" smtClean="0"/>
              <a:t>Fabian </a:t>
            </a:r>
            <a:r>
              <a:rPr lang="en-US" dirty="0" err="1" smtClean="0"/>
              <a:t>Kempter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Kooperation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Walter </a:t>
            </a:r>
            <a:r>
              <a:rPr lang="en-US" dirty="0" err="1" smtClean="0"/>
              <a:t>Kuhlbusch</a:t>
            </a:r>
            <a:r>
              <a:rPr lang="en-US" dirty="0" smtClean="0"/>
              <a:t> und </a:t>
            </a:r>
            <a:r>
              <a:rPr lang="en-US" dirty="0" err="1" smtClean="0"/>
              <a:t>Achim</a:t>
            </a:r>
            <a:r>
              <a:rPr lang="en-US" dirty="0" smtClean="0"/>
              <a:t> </a:t>
            </a:r>
            <a:r>
              <a:rPr lang="en-US" dirty="0"/>
              <a:t>Fischer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Festo</a:t>
            </a:r>
            <a:r>
              <a:rPr lang="en-US" dirty="0"/>
              <a:t> AG &amp; Co. KG)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Safety </a:t>
            </a:r>
            <a:r>
              <a:rPr lang="en-GB" dirty="0" err="1"/>
              <a:t>Bewertung</a:t>
            </a:r>
            <a:r>
              <a:rPr lang="en-GB" dirty="0"/>
              <a:t> der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Mensch-</a:t>
            </a:r>
            <a:r>
              <a:rPr lang="en-GB" dirty="0" err="1" smtClean="0"/>
              <a:t>Maschine</a:t>
            </a:r>
            <a:r>
              <a:rPr lang="en-GB" dirty="0" smtClean="0"/>
              <a:t>-</a:t>
            </a:r>
            <a:r>
              <a:rPr lang="en-GB" dirty="0" err="1" smtClean="0"/>
              <a:t>Interaktion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Simulation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Menschmodellen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FEM </a:t>
            </a:r>
            <a:r>
              <a:rPr lang="en-GB" dirty="0" err="1" smtClean="0"/>
              <a:t>Beispiel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Druckverteilung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ViVA</a:t>
            </a:r>
            <a:r>
              <a:rPr lang="en-GB" dirty="0" smtClean="0"/>
              <a:t> </a:t>
            </a:r>
            <a:r>
              <a:rPr lang="en-GB" dirty="0" err="1" smtClean="0"/>
              <a:t>OpenHBM</a:t>
            </a:r>
            <a:endParaRPr lang="en-GB" dirty="0" smtClean="0"/>
          </a:p>
          <a:p>
            <a:pPr lvl="1"/>
            <a:r>
              <a:rPr lang="en-GB" dirty="0" err="1" smtClean="0"/>
              <a:t>relativ</a:t>
            </a:r>
            <a:r>
              <a:rPr lang="en-GB" dirty="0" smtClean="0"/>
              <a:t> </a:t>
            </a:r>
            <a:r>
              <a:rPr lang="en-GB" dirty="0" err="1" smtClean="0"/>
              <a:t>grobe</a:t>
            </a:r>
            <a:r>
              <a:rPr lang="en-GB" dirty="0" smtClean="0"/>
              <a:t> </a:t>
            </a:r>
            <a:r>
              <a:rPr lang="en-GB" dirty="0" err="1" smtClean="0"/>
              <a:t>Diskretisierung</a:t>
            </a:r>
            <a:endParaRPr lang="en-GB" dirty="0" smtClean="0"/>
          </a:p>
          <a:p>
            <a:pPr lvl="1"/>
            <a:r>
              <a:rPr lang="en-GB" dirty="0" err="1" smtClean="0"/>
              <a:t>Darstellung</a:t>
            </a:r>
            <a:r>
              <a:rPr lang="en-GB" dirty="0" smtClean="0"/>
              <a:t> der </a:t>
            </a:r>
            <a:r>
              <a:rPr lang="en-GB" dirty="0" err="1" smtClean="0"/>
              <a:t>Kontaktdrücke</a:t>
            </a:r>
            <a:r>
              <a:rPr lang="en-GB" dirty="0" smtClean="0"/>
              <a:t> </a:t>
            </a:r>
            <a:r>
              <a:rPr lang="en-GB" dirty="0" err="1" smtClean="0"/>
              <a:t>möglich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GHBMC</a:t>
            </a:r>
          </a:p>
          <a:p>
            <a:pPr lvl="1"/>
            <a:r>
              <a:rPr lang="en-GB" dirty="0" err="1" smtClean="0"/>
              <a:t>deutlich</a:t>
            </a:r>
            <a:r>
              <a:rPr lang="en-GB" dirty="0" smtClean="0"/>
              <a:t> </a:t>
            </a:r>
            <a:r>
              <a:rPr lang="en-GB" dirty="0" err="1" smtClean="0"/>
              <a:t>feinere</a:t>
            </a:r>
            <a:r>
              <a:rPr lang="en-GB" dirty="0" smtClean="0"/>
              <a:t> </a:t>
            </a:r>
            <a:r>
              <a:rPr lang="en-GB" dirty="0" err="1" smtClean="0"/>
              <a:t>Vernetzung</a:t>
            </a:r>
            <a:r>
              <a:rPr lang="en-GB" dirty="0" smtClean="0"/>
              <a:t> des </a:t>
            </a:r>
            <a:r>
              <a:rPr lang="en-GB" dirty="0" err="1" smtClean="0"/>
              <a:t>Weichgewebes</a:t>
            </a:r>
            <a:endParaRPr lang="en-GB" dirty="0" smtClean="0"/>
          </a:p>
          <a:p>
            <a:pPr lvl="1"/>
            <a:r>
              <a:rPr lang="en-GB" dirty="0" smtClean="0"/>
              <a:t>Simulation auf </a:t>
            </a:r>
            <a:r>
              <a:rPr lang="en-GB" dirty="0" err="1" smtClean="0"/>
              <a:t>Rechencluster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71" y="1869546"/>
            <a:ext cx="4789011" cy="2429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1463603" y="4518259"/>
            <a:ext cx="28803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dirty="0" err="1">
                <a:solidFill>
                  <a:schemeClr val="tx1"/>
                </a:solidFill>
              </a:rPr>
              <a:t>Kugel</a:t>
            </a:r>
            <a:r>
              <a:rPr lang="en-GB" dirty="0">
                <a:solidFill>
                  <a:schemeClr val="tx1"/>
                </a:solidFill>
              </a:rPr>
              <a:t> auf </a:t>
            </a:r>
            <a:r>
              <a:rPr lang="en-GB" dirty="0" err="1" smtClean="0">
                <a:solidFill>
                  <a:schemeClr val="tx1"/>
                </a:solidFill>
              </a:rPr>
              <a:t>Unterarm</a:t>
            </a:r>
            <a:r>
              <a:rPr lang="en-GB" dirty="0">
                <a:solidFill>
                  <a:schemeClr val="tx1"/>
                </a:solidFill>
              </a:rPr>
              <a:t>:</a:t>
            </a:r>
            <a:endParaRPr lang="en-GB" dirty="0" smtClean="0">
              <a:solidFill>
                <a:schemeClr val="tx1"/>
              </a:solidFill>
              <a:latin typeface="+mj-lt"/>
            </a:endParaRPr>
          </a:p>
          <a:p>
            <a:pPr marL="0" indent="0" algn="r">
              <a:buFontTx/>
              <a:buNone/>
            </a:pPr>
            <a:r>
              <a:rPr lang="en-GB" dirty="0" err="1" smtClean="0">
                <a:solidFill>
                  <a:schemeClr val="tx1"/>
                </a:solidFill>
                <a:latin typeface="+mj-lt"/>
              </a:rPr>
              <a:t>Verschiebung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 bunt, </a:t>
            </a:r>
            <a:r>
              <a:rPr lang="en-GB" dirty="0" err="1" smtClean="0">
                <a:solidFill>
                  <a:schemeClr val="tx1"/>
                </a:solidFill>
                <a:latin typeface="+mj-lt"/>
              </a:rPr>
              <a:t>Kontaktkräfte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+mj-lt"/>
              </a:rPr>
              <a:t>als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+mj-lt"/>
              </a:rPr>
              <a:t>Vektoren</a:t>
            </a:r>
            <a:endParaRPr lang="en-GB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01" y="2909659"/>
            <a:ext cx="3952287" cy="3141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04" y="3020380"/>
            <a:ext cx="4140716" cy="28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Quellen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de-DE" dirty="0" smtClean="0"/>
              <a:t>[Haddadin15]  	</a:t>
            </a:r>
            <a:r>
              <a:rPr lang="en-GB" dirty="0" err="1" smtClean="0"/>
              <a:t>Haddadin</a:t>
            </a:r>
            <a:r>
              <a:rPr lang="en-GB" dirty="0"/>
              <a:t>, S. </a:t>
            </a:r>
            <a:r>
              <a:rPr lang="en-GB" dirty="0" err="1"/>
              <a:t>Drechsler</a:t>
            </a:r>
            <a:r>
              <a:rPr lang="en-GB" dirty="0"/>
              <a:t>, R. &amp; </a:t>
            </a:r>
            <a:r>
              <a:rPr lang="en-GB" dirty="0" err="1"/>
              <a:t>Kühne</a:t>
            </a:r>
            <a:r>
              <a:rPr lang="en-GB" dirty="0"/>
              <a:t>, U. (Eds</a:t>
            </a:r>
            <a:r>
              <a:rPr lang="en-GB" dirty="0" smtClean="0"/>
              <a:t>.): </a:t>
            </a:r>
            <a:r>
              <a:rPr lang="en-GB" dirty="0"/>
              <a:t>Physical Safety in Robotics Formal </a:t>
            </a:r>
            <a:r>
              <a:rPr lang="en-GB" dirty="0" err="1"/>
              <a:t>Modeling</a:t>
            </a:r>
            <a:r>
              <a:rPr lang="en-GB" dirty="0"/>
              <a:t> and Verification of Cyber-Physical Systems: 1st International Summer School on Methods and Tools for the Design of Digital Systems, Bremen, Germany, September 2015, Springer </a:t>
            </a:r>
            <a:r>
              <a:rPr lang="en-GB" dirty="0" err="1"/>
              <a:t>Fachmedien</a:t>
            </a:r>
            <a:r>
              <a:rPr lang="en-GB" dirty="0"/>
              <a:t> Wiesbaden, 2015, </a:t>
            </a:r>
            <a:r>
              <a:rPr lang="en-GB" dirty="0" smtClean="0"/>
              <a:t>249-271</a:t>
            </a:r>
          </a:p>
          <a:p>
            <a:r>
              <a:rPr lang="de-DE" dirty="0" smtClean="0"/>
              <a:t>[Oberer-Treitz18] 	Oberer-</a:t>
            </a:r>
            <a:r>
              <a:rPr lang="de-DE" dirty="0" err="1" smtClean="0"/>
              <a:t>Treitz</a:t>
            </a:r>
            <a:r>
              <a:rPr lang="de-DE" dirty="0"/>
              <a:t>, S</a:t>
            </a:r>
            <a:r>
              <a:rPr lang="de-DE" dirty="0" smtClean="0"/>
              <a:t>.: </a:t>
            </a:r>
            <a:r>
              <a:rPr lang="de-DE" dirty="0"/>
              <a:t>Abschätzung der Kollisionsfolgen von Robotern zur Bewertung des sicheren Einsatzes in der Mensch-Roboter-Kooperation Fraunhofer Verlag, </a:t>
            </a:r>
            <a:r>
              <a:rPr lang="de-DE" dirty="0" smtClean="0"/>
              <a:t>2018</a:t>
            </a:r>
          </a:p>
          <a:p>
            <a:r>
              <a:rPr lang="en-GB" dirty="0" smtClean="0"/>
              <a:t>[Kirchhoff18] 		Kirchhoff</a:t>
            </a:r>
            <a:r>
              <a:rPr lang="en-GB" dirty="0"/>
              <a:t>, J</a:t>
            </a:r>
            <a:r>
              <a:rPr lang="en-GB" dirty="0" smtClean="0"/>
              <a:t>.: </a:t>
            </a:r>
            <a:r>
              <a:rPr lang="en-GB" dirty="0"/>
              <a:t>Towards Dependability of Ultra Lightweight Tendon Driven Series Elastic </a:t>
            </a:r>
            <a:r>
              <a:rPr lang="en-GB" dirty="0" smtClean="0"/>
              <a:t>Robots, </a:t>
            </a:r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Universität</a:t>
            </a:r>
            <a:r>
              <a:rPr lang="en-GB"/>
              <a:t> </a:t>
            </a:r>
            <a:r>
              <a:rPr lang="en-GB" smtClean="0"/>
              <a:t>Darmstadt, 2018.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3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- </a:t>
            </a:r>
            <a:r>
              <a:rPr lang="en-GB" dirty="0" err="1" smtClean="0"/>
              <a:t>Überblick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69790" y="404664"/>
            <a:ext cx="4058193" cy="5256584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Arbeitsschritte des Projekts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1) Simulationsabgleich mit </a:t>
            </a:r>
            <a:br>
              <a:rPr lang="de-DE" dirty="0" smtClean="0"/>
            </a:br>
            <a:r>
              <a:rPr lang="de-DE" dirty="0" smtClean="0"/>
              <a:t>ISO TS 15066 in </a:t>
            </a:r>
            <a:r>
              <a:rPr lang="de-DE" dirty="0" err="1" smtClean="0"/>
              <a:t>Madymo</a:t>
            </a:r>
            <a:endParaRPr lang="de-DE" dirty="0" smtClean="0"/>
          </a:p>
          <a:p>
            <a:r>
              <a:rPr lang="de-DE" dirty="0" smtClean="0"/>
              <a:t>Identifikation relevanter Lastkollektive </a:t>
            </a:r>
          </a:p>
          <a:p>
            <a:r>
              <a:rPr lang="de-DE" dirty="0" smtClean="0"/>
              <a:t>Untersuchung der Eignung von existierenden Menschmodellen aus der Fahrzeugsicherheit</a:t>
            </a:r>
          </a:p>
          <a:p>
            <a:pPr lvl="1"/>
            <a:r>
              <a:rPr lang="de-DE" dirty="0" smtClean="0"/>
              <a:t>Kontaktdefinitionen</a:t>
            </a:r>
          </a:p>
          <a:p>
            <a:pPr lvl="1"/>
            <a:r>
              <a:rPr lang="de-DE" dirty="0" smtClean="0"/>
              <a:t>Auswahl geeigneter Modelle </a:t>
            </a:r>
          </a:p>
          <a:p>
            <a:r>
              <a:rPr lang="de-DE" dirty="0" smtClean="0"/>
              <a:t>Generierung von Kraft-Weg Kurven mit Modellen für</a:t>
            </a:r>
          </a:p>
          <a:p>
            <a:pPr lvl="1"/>
            <a:r>
              <a:rPr lang="de-DE" dirty="0" smtClean="0"/>
              <a:t>Sensor</a:t>
            </a:r>
          </a:p>
          <a:p>
            <a:pPr lvl="1"/>
            <a:r>
              <a:rPr lang="de-DE" dirty="0" smtClean="0"/>
              <a:t>Mensch</a:t>
            </a:r>
          </a:p>
          <a:p>
            <a:pPr lvl="1"/>
            <a:r>
              <a:rPr lang="de-DE" dirty="0" err="1" smtClean="0"/>
              <a:t>Impaktor</a:t>
            </a:r>
            <a:r>
              <a:rPr lang="de-DE" dirty="0" smtClean="0"/>
              <a:t> bzw. Roboter</a:t>
            </a:r>
          </a:p>
          <a:p>
            <a:pPr marL="457200" lvl="1" indent="0">
              <a:buNone/>
            </a:pPr>
            <a:r>
              <a:rPr lang="de-DE" dirty="0" smtClean="0"/>
              <a:t>Abgleich mit Kalibrierungskurven eines GTE Kraftsensors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2) Ableitung von Anforderungen für Menschmodelle, welche in </a:t>
            </a:r>
            <a:r>
              <a:rPr lang="de-DE" dirty="0" err="1" smtClean="0"/>
              <a:t>Festo</a:t>
            </a:r>
            <a:r>
              <a:rPr lang="de-DE" dirty="0" smtClean="0"/>
              <a:t>-Simulationsworkflow integrierbar sind</a:t>
            </a:r>
          </a:p>
          <a:p>
            <a:pPr lvl="0"/>
            <a:r>
              <a:rPr lang="de-DE" dirty="0" smtClean="0">
                <a:solidFill>
                  <a:srgbClr val="000000"/>
                </a:solidFill>
              </a:rPr>
              <a:t>Kontakterkennung und -definition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3) Einflussanalyse von</a:t>
            </a:r>
          </a:p>
          <a:p>
            <a:pPr lvl="0"/>
            <a:r>
              <a:rPr lang="de-DE" dirty="0" smtClean="0"/>
              <a:t>effektive Masse vs. Roboterkollision</a:t>
            </a:r>
          </a:p>
          <a:p>
            <a:pPr lvl="0"/>
            <a:r>
              <a:rPr lang="de-DE" dirty="0" err="1" smtClean="0"/>
              <a:t>Nachgiebigkeiten</a:t>
            </a:r>
            <a:r>
              <a:rPr lang="de-DE" dirty="0" smtClean="0"/>
              <a:t> in den Robotergelenken</a:t>
            </a:r>
          </a:p>
          <a:p>
            <a:pPr marL="0" lvl="0" indent="0">
              <a:buNone/>
            </a:pPr>
            <a:endParaRPr lang="de-DE" dirty="0" smtClean="0"/>
          </a:p>
          <a:p>
            <a:pPr marL="0" lvl="0" indent="0">
              <a:buNone/>
            </a:pPr>
            <a:r>
              <a:rPr lang="de-DE" dirty="0" smtClean="0"/>
              <a:t>4) Vergleich zu FE-Menschmodellen</a:t>
            </a:r>
          </a:p>
          <a:p>
            <a:pPr lvl="0"/>
            <a:r>
              <a:rPr lang="de-DE" dirty="0" smtClean="0"/>
              <a:t>Kontaktdruck</a:t>
            </a:r>
          </a:p>
          <a:p>
            <a:pPr marL="0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5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 der </a:t>
            </a:r>
            <a:r>
              <a:rPr lang="en-GB" dirty="0" err="1" smtClean="0"/>
              <a:t>Technik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Untersuchungen mit Modellen aus dem Bereich Crashsimulation von [Haddadin15,Oberer-Treutz18]</a:t>
            </a:r>
          </a:p>
          <a:p>
            <a:pPr lvl="1"/>
            <a:r>
              <a:rPr lang="de-DE" dirty="0" smtClean="0"/>
              <a:t>Verletzungskriterien aus Crashtestszenarien, z.B. HIC</a:t>
            </a:r>
          </a:p>
          <a:p>
            <a:r>
              <a:rPr lang="de-DE" dirty="0" smtClean="0"/>
              <a:t>Anstelle der Auslegung mittels Verletzungskriterien sollte die Interaktion möglichst unterhalb der Schmerzgrenze liegen (Ansatz von ISO TS 15066)</a:t>
            </a:r>
          </a:p>
          <a:p>
            <a:pPr lvl="1"/>
            <a:r>
              <a:rPr lang="de-DE" dirty="0" smtClean="0"/>
              <a:t>Kraft- und Drucklimitierung</a:t>
            </a:r>
          </a:p>
          <a:p>
            <a:pPr lvl="1"/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0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Programmtechnische</a:t>
            </a:r>
            <a:r>
              <a:rPr lang="en-GB" dirty="0" smtClean="0"/>
              <a:t> </a:t>
            </a:r>
            <a:r>
              <a:rPr lang="en-GB" dirty="0" err="1" smtClean="0"/>
              <a:t>Umsetzung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Die Untersuchungen werden mit der MKS-Software </a:t>
            </a:r>
            <a:r>
              <a:rPr lang="de-DE" b="1" dirty="0" err="1" smtClean="0"/>
              <a:t>Madymo</a:t>
            </a:r>
            <a:r>
              <a:rPr lang="de-DE" dirty="0" smtClean="0"/>
              <a:t> vorgenommen, weil</a:t>
            </a:r>
          </a:p>
          <a:p>
            <a:r>
              <a:rPr lang="de-DE" dirty="0" smtClean="0"/>
              <a:t>validierte Menschmodelle und </a:t>
            </a:r>
            <a:r>
              <a:rPr lang="de-DE" dirty="0" err="1" smtClean="0"/>
              <a:t>Dummymodelle</a:t>
            </a:r>
            <a:r>
              <a:rPr lang="de-DE" dirty="0" smtClean="0"/>
              <a:t> aus Fahrzeugsicherheit vorhanden</a:t>
            </a:r>
          </a:p>
          <a:p>
            <a:r>
              <a:rPr lang="de-DE" dirty="0" smtClean="0"/>
              <a:t>unterschiedliche Kontaktdefinitionen möglich</a:t>
            </a:r>
          </a:p>
          <a:p>
            <a:r>
              <a:rPr lang="de-DE" dirty="0" smtClean="0"/>
              <a:t>effiziente Berechnung, da keine großen FE Modelle nötig</a:t>
            </a:r>
          </a:p>
          <a:p>
            <a:r>
              <a:rPr lang="de-DE" dirty="0" smtClean="0"/>
              <a:t>übertragbar auf mögliche spätere Implementierung in MKS-Code</a:t>
            </a:r>
          </a:p>
          <a:p>
            <a:r>
              <a:rPr lang="de-DE" dirty="0" smtClean="0"/>
              <a:t>auch Roboterstruktur </a:t>
            </a:r>
            <a:br>
              <a:rPr lang="de-DE" dirty="0" smtClean="0"/>
            </a:br>
            <a:r>
              <a:rPr lang="de-DE" dirty="0" smtClean="0"/>
              <a:t>(rel. einfach) in </a:t>
            </a:r>
            <a:r>
              <a:rPr lang="de-DE" dirty="0" err="1" smtClean="0"/>
              <a:t>Madymo</a:t>
            </a:r>
            <a:r>
              <a:rPr lang="de-DE" dirty="0" smtClean="0"/>
              <a:t> modellierbar </a:t>
            </a:r>
          </a:p>
          <a:p>
            <a:r>
              <a:rPr lang="de-DE" dirty="0" smtClean="0"/>
              <a:t>effiziente Implementierung von </a:t>
            </a:r>
            <a:r>
              <a:rPr lang="de-DE" dirty="0" err="1" smtClean="0"/>
              <a:t>Szenarienvariationen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Neben effizienten </a:t>
            </a:r>
            <a:r>
              <a:rPr lang="de-DE" dirty="0" err="1" smtClean="0"/>
              <a:t>Madymo</a:t>
            </a:r>
            <a:r>
              <a:rPr lang="de-DE" dirty="0" smtClean="0"/>
              <a:t> Modellen, kann Untersuchung von Druckverläufen mit LS-</a:t>
            </a:r>
            <a:r>
              <a:rPr lang="de-DE" dirty="0" err="1" smtClean="0"/>
              <a:t>Dyna</a:t>
            </a:r>
            <a:r>
              <a:rPr lang="de-DE" dirty="0" smtClean="0"/>
              <a:t> Modellen sinnvoll sein</a:t>
            </a:r>
          </a:p>
          <a:p>
            <a:r>
              <a:rPr lang="de-DE" dirty="0" smtClean="0"/>
              <a:t>GHBMC zeigt die größte Detailtreue für Druckverteilungsuntersuchungen</a:t>
            </a:r>
          </a:p>
          <a:p>
            <a:pPr lvl="1"/>
            <a:r>
              <a:rPr lang="de-DE" dirty="0" smtClean="0"/>
              <a:t>mit PIPER Metadaten ist Positionierung der detaillierten FE Modelle möglich</a:t>
            </a:r>
          </a:p>
          <a:p>
            <a:pPr lvl="1"/>
            <a:r>
              <a:rPr lang="de-DE" dirty="0" smtClean="0"/>
              <a:t>Lizenz nur bis August 2018	</a:t>
            </a:r>
          </a:p>
          <a:p>
            <a:pPr lvl="2"/>
            <a:r>
              <a:rPr lang="de-DE" dirty="0" smtClean="0"/>
              <a:t>evtl. verlängern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4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Menschmodelle</a:t>
            </a:r>
            <a:r>
              <a:rPr lang="en-GB" dirty="0" smtClean="0"/>
              <a:t> in </a:t>
            </a:r>
            <a:r>
              <a:rPr lang="en-GB" dirty="0" err="1" smtClean="0"/>
              <a:t>Madymo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3528" y="620688"/>
            <a:ext cx="2540704" cy="4826127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Füßgänger</a:t>
            </a:r>
            <a:r>
              <a:rPr lang="en-GB" dirty="0" smtClean="0"/>
              <a:t> Modell Ellipsoid</a:t>
            </a:r>
          </a:p>
          <a:p>
            <a:r>
              <a:rPr lang="en-GB" dirty="0" err="1" smtClean="0"/>
              <a:t>Ellipsen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Kontaktflächen</a:t>
            </a:r>
            <a:endParaRPr lang="en-GB" dirty="0" smtClean="0"/>
          </a:p>
          <a:p>
            <a:r>
              <a:rPr lang="en-GB" dirty="0" err="1" smtClean="0"/>
              <a:t>passiv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89976" y="1038269"/>
            <a:ext cx="2809737" cy="488804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Active Human Body Model</a:t>
            </a:r>
          </a:p>
          <a:p>
            <a:r>
              <a:rPr lang="en-GB" dirty="0" smtClean="0"/>
              <a:t>FE </a:t>
            </a:r>
            <a:r>
              <a:rPr lang="en-GB" dirty="0" err="1" smtClean="0"/>
              <a:t>Körperoberfläche</a:t>
            </a:r>
            <a:endParaRPr lang="en-GB" dirty="0" smtClean="0"/>
          </a:p>
          <a:p>
            <a:r>
              <a:rPr lang="en-GB" dirty="0" err="1" smtClean="0"/>
              <a:t>aktive</a:t>
            </a:r>
            <a:r>
              <a:rPr lang="en-GB" dirty="0" smtClean="0"/>
              <a:t> </a:t>
            </a:r>
            <a:r>
              <a:rPr lang="en-GB" dirty="0" err="1" smtClean="0"/>
              <a:t>Muskulatur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3140347" y="2594744"/>
            <a:ext cx="2567309" cy="3040475"/>
            <a:chOff x="5282473" y="1663242"/>
            <a:chExt cx="3375826" cy="39980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473" y="1676214"/>
              <a:ext cx="1270727" cy="39850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153" y="1663242"/>
              <a:ext cx="1914146" cy="3985034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21842" y="2132856"/>
            <a:ext cx="1978334" cy="3059344"/>
            <a:chOff x="2091907" y="1420986"/>
            <a:chExt cx="3047140" cy="4712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907" y="1526602"/>
              <a:ext cx="1328915" cy="460655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111" y="1420986"/>
              <a:ext cx="1292936" cy="4712169"/>
            </a:xfrm>
            <a:prstGeom prst="rect">
              <a:avLst/>
            </a:prstGeom>
          </p:spPr>
        </p:pic>
      </p:grpSp>
      <p:sp>
        <p:nvSpPr>
          <p:cNvPr id="13" name="Text Placeholder 4"/>
          <p:cNvSpPr txBox="1">
            <a:spLocks/>
          </p:cNvSpPr>
          <p:nvPr/>
        </p:nvSpPr>
        <p:spPr bwMode="auto">
          <a:xfrm>
            <a:off x="6076250" y="1462795"/>
            <a:ext cx="2809737" cy="488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 smtClean="0"/>
              <a:t>Dummy </a:t>
            </a:r>
            <a:r>
              <a:rPr lang="en-GB" kern="0" dirty="0" err="1" smtClean="0"/>
              <a:t>Modelle</a:t>
            </a:r>
            <a:endParaRPr lang="en-GB" kern="0" dirty="0" smtClean="0"/>
          </a:p>
          <a:p>
            <a:r>
              <a:rPr lang="en-GB" kern="0" dirty="0" err="1" smtClean="0"/>
              <a:t>validiert</a:t>
            </a:r>
            <a:r>
              <a:rPr lang="en-GB" kern="0" dirty="0" smtClean="0"/>
              <a:t> </a:t>
            </a:r>
            <a:r>
              <a:rPr lang="en-GB" kern="0" dirty="0" err="1" smtClean="0"/>
              <a:t>für</a:t>
            </a:r>
            <a:r>
              <a:rPr lang="en-GB" kern="0" dirty="0" smtClean="0"/>
              <a:t> </a:t>
            </a:r>
            <a:r>
              <a:rPr lang="en-GB" kern="0" dirty="0" err="1" smtClean="0"/>
              <a:t>Hochbeschleunigungsszenarien</a:t>
            </a:r>
            <a:endParaRPr lang="en-GB" kern="0" dirty="0" smtClean="0"/>
          </a:p>
          <a:p>
            <a:r>
              <a:rPr lang="en-GB" kern="0" dirty="0" err="1" smtClean="0"/>
              <a:t>Oberflächen</a:t>
            </a:r>
            <a:r>
              <a:rPr lang="en-GB" kern="0" dirty="0" smtClean="0"/>
              <a:t> </a:t>
            </a:r>
            <a:r>
              <a:rPr lang="en-GB" kern="0" dirty="0" err="1" smtClean="0"/>
              <a:t>als</a:t>
            </a:r>
            <a:r>
              <a:rPr lang="en-GB" kern="0" dirty="0" smtClean="0"/>
              <a:t> </a:t>
            </a:r>
            <a:r>
              <a:rPr lang="en-GB" kern="0" dirty="0" err="1" smtClean="0"/>
              <a:t>Ellipsen</a:t>
            </a:r>
            <a:r>
              <a:rPr lang="en-GB" kern="0" dirty="0" smtClean="0"/>
              <a:t>- </a:t>
            </a:r>
            <a:r>
              <a:rPr lang="en-GB" kern="0" dirty="0" err="1" smtClean="0"/>
              <a:t>oder</a:t>
            </a:r>
            <a:r>
              <a:rPr lang="en-GB" kern="0" dirty="0" smtClean="0"/>
              <a:t> FE-</a:t>
            </a:r>
            <a:r>
              <a:rPr lang="en-GB" kern="0" dirty="0" err="1" smtClean="0"/>
              <a:t>Flächen</a:t>
            </a:r>
            <a:endParaRPr lang="en-GB" kern="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852876" y="3546020"/>
            <a:ext cx="3163957" cy="2946011"/>
            <a:chOff x="5773194" y="3074845"/>
            <a:chExt cx="3163957" cy="294601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71015" y="3074845"/>
              <a:ext cx="1766136" cy="289129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73194" y="3129558"/>
              <a:ext cx="1879110" cy="2891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Notwendiger</a:t>
            </a:r>
            <a:r>
              <a:rPr lang="en-GB" dirty="0" smtClean="0"/>
              <a:t> Input </a:t>
            </a:r>
            <a:br>
              <a:rPr lang="en-GB" dirty="0" smtClean="0"/>
            </a:br>
            <a:r>
              <a:rPr lang="en-GB" dirty="0" smtClean="0"/>
              <a:t>von </a:t>
            </a:r>
            <a:r>
              <a:rPr lang="en-GB" dirty="0" err="1" smtClean="0"/>
              <a:t>Festo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Kinematik des </a:t>
            </a:r>
            <a:r>
              <a:rPr lang="de-DE" dirty="0" err="1" smtClean="0"/>
              <a:t>BionicCobot</a:t>
            </a:r>
            <a:endParaRPr lang="de-DE" dirty="0" smtClean="0"/>
          </a:p>
          <a:p>
            <a:pPr lvl="1"/>
            <a:r>
              <a:rPr lang="de-DE" dirty="0" smtClean="0"/>
              <a:t>Inverse Kinematik</a:t>
            </a:r>
          </a:p>
          <a:p>
            <a:r>
              <a:rPr lang="de-DE" dirty="0" smtClean="0"/>
              <a:t>Dynamik</a:t>
            </a:r>
          </a:p>
          <a:p>
            <a:pPr lvl="1"/>
            <a:r>
              <a:rPr lang="de-DE" dirty="0" smtClean="0"/>
              <a:t>Massenmatrix und Vektor der Corioliskräfte</a:t>
            </a:r>
          </a:p>
          <a:p>
            <a:r>
              <a:rPr lang="de-DE" dirty="0" smtClean="0"/>
              <a:t>Kalibrierungskurven, z.B. aus Kalibriermessungen mit Kraftsensor von GTE</a:t>
            </a:r>
          </a:p>
          <a:p>
            <a:r>
              <a:rPr lang="de-DE" dirty="0" err="1" smtClean="0"/>
              <a:t>linearisiertes</a:t>
            </a:r>
            <a:r>
              <a:rPr lang="de-DE" dirty="0" smtClean="0"/>
              <a:t> Modell um Arbeitspunkt mit effektiver Steifigkeit</a:t>
            </a:r>
          </a:p>
          <a:p>
            <a:pPr lvl="1"/>
            <a:r>
              <a:rPr lang="de-DE" dirty="0" smtClean="0"/>
              <a:t>welche effektive Steifigkeit tritt im Betrieb auf? </a:t>
            </a:r>
          </a:p>
          <a:p>
            <a:r>
              <a:rPr lang="de-DE" dirty="0" smtClean="0"/>
              <a:t>welche TCP Geschwindigkeiten werden angestrebt?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5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Kontaktszenarien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52" y="983914"/>
            <a:ext cx="6838095" cy="4695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5796136" y="5643126"/>
            <a:ext cx="3203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GB" dirty="0" err="1" smtClean="0">
                <a:solidFill>
                  <a:schemeClr val="tx1"/>
                </a:solidFill>
                <a:latin typeface="+mj-lt"/>
              </a:rPr>
              <a:t>Quelle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: Haddadin15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1185148" y="1818401"/>
            <a:ext cx="5516770" cy="3865979"/>
          </a:xfrm>
          <a:custGeom>
            <a:avLst/>
            <a:gdLst>
              <a:gd name="connsiteX0" fmla="*/ 4539673 w 6178001"/>
              <a:gd name="connsiteY0" fmla="*/ 336387 h 4905955"/>
              <a:gd name="connsiteX1" fmla="*/ 4476173 w 6178001"/>
              <a:gd name="connsiteY1" fmla="*/ 2660487 h 4905955"/>
              <a:gd name="connsiteX2" fmla="*/ 5555673 w 6178001"/>
              <a:gd name="connsiteY2" fmla="*/ 2850987 h 4905955"/>
              <a:gd name="connsiteX3" fmla="*/ 5835073 w 6178001"/>
              <a:gd name="connsiteY3" fmla="*/ 4527387 h 4905955"/>
              <a:gd name="connsiteX4" fmla="*/ 653473 w 6178001"/>
              <a:gd name="connsiteY4" fmla="*/ 4565487 h 4905955"/>
              <a:gd name="connsiteX5" fmla="*/ 335973 w 6178001"/>
              <a:gd name="connsiteY5" fmla="*/ 755487 h 4905955"/>
              <a:gd name="connsiteX6" fmla="*/ 3053773 w 6178001"/>
              <a:gd name="connsiteY6" fmla="*/ 18887 h 4905955"/>
              <a:gd name="connsiteX7" fmla="*/ 4095173 w 6178001"/>
              <a:gd name="connsiteY7" fmla="*/ 209387 h 4905955"/>
              <a:gd name="connsiteX8" fmla="*/ 4209473 w 6178001"/>
              <a:gd name="connsiteY8" fmla="*/ 107787 h 4905955"/>
              <a:gd name="connsiteX0" fmla="*/ 4539673 w 6178001"/>
              <a:gd name="connsiteY0" fmla="*/ 338397 h 4907965"/>
              <a:gd name="connsiteX1" fmla="*/ 4476173 w 6178001"/>
              <a:gd name="connsiteY1" fmla="*/ 2662497 h 4907965"/>
              <a:gd name="connsiteX2" fmla="*/ 5555673 w 6178001"/>
              <a:gd name="connsiteY2" fmla="*/ 2852997 h 4907965"/>
              <a:gd name="connsiteX3" fmla="*/ 5835073 w 6178001"/>
              <a:gd name="connsiteY3" fmla="*/ 4529397 h 4907965"/>
              <a:gd name="connsiteX4" fmla="*/ 653473 w 6178001"/>
              <a:gd name="connsiteY4" fmla="*/ 4567497 h 4907965"/>
              <a:gd name="connsiteX5" fmla="*/ 335973 w 6178001"/>
              <a:gd name="connsiteY5" fmla="*/ 757497 h 4907965"/>
              <a:gd name="connsiteX6" fmla="*/ 3053773 w 6178001"/>
              <a:gd name="connsiteY6" fmla="*/ 20897 h 4907965"/>
              <a:gd name="connsiteX7" fmla="*/ 4095173 w 6178001"/>
              <a:gd name="connsiteY7" fmla="*/ 211397 h 4907965"/>
              <a:gd name="connsiteX8" fmla="*/ 4526973 w 6178001"/>
              <a:gd name="connsiteY8" fmla="*/ 312997 h 4907965"/>
              <a:gd name="connsiteX0" fmla="*/ 4539673 w 6178001"/>
              <a:gd name="connsiteY0" fmla="*/ 346385 h 4915953"/>
              <a:gd name="connsiteX1" fmla="*/ 4476173 w 6178001"/>
              <a:gd name="connsiteY1" fmla="*/ 2670485 h 4915953"/>
              <a:gd name="connsiteX2" fmla="*/ 5555673 w 6178001"/>
              <a:gd name="connsiteY2" fmla="*/ 2860985 h 4915953"/>
              <a:gd name="connsiteX3" fmla="*/ 5835073 w 6178001"/>
              <a:gd name="connsiteY3" fmla="*/ 4537385 h 4915953"/>
              <a:gd name="connsiteX4" fmla="*/ 653473 w 6178001"/>
              <a:gd name="connsiteY4" fmla="*/ 4575485 h 4915953"/>
              <a:gd name="connsiteX5" fmla="*/ 335973 w 6178001"/>
              <a:gd name="connsiteY5" fmla="*/ 765485 h 4915953"/>
              <a:gd name="connsiteX6" fmla="*/ 3053773 w 6178001"/>
              <a:gd name="connsiteY6" fmla="*/ 28885 h 4915953"/>
              <a:gd name="connsiteX7" fmla="*/ 4095173 w 6178001"/>
              <a:gd name="connsiteY7" fmla="*/ 219385 h 4915953"/>
              <a:gd name="connsiteX8" fmla="*/ 4469823 w 6178001"/>
              <a:gd name="connsiteY8" fmla="*/ 873435 h 4915953"/>
              <a:gd name="connsiteX0" fmla="*/ 4469823 w 6178001"/>
              <a:gd name="connsiteY0" fmla="*/ 860735 h 4915953"/>
              <a:gd name="connsiteX1" fmla="*/ 4476173 w 6178001"/>
              <a:gd name="connsiteY1" fmla="*/ 2670485 h 4915953"/>
              <a:gd name="connsiteX2" fmla="*/ 5555673 w 6178001"/>
              <a:gd name="connsiteY2" fmla="*/ 2860985 h 4915953"/>
              <a:gd name="connsiteX3" fmla="*/ 5835073 w 6178001"/>
              <a:gd name="connsiteY3" fmla="*/ 4537385 h 4915953"/>
              <a:gd name="connsiteX4" fmla="*/ 653473 w 6178001"/>
              <a:gd name="connsiteY4" fmla="*/ 4575485 h 4915953"/>
              <a:gd name="connsiteX5" fmla="*/ 335973 w 6178001"/>
              <a:gd name="connsiteY5" fmla="*/ 765485 h 4915953"/>
              <a:gd name="connsiteX6" fmla="*/ 3053773 w 6178001"/>
              <a:gd name="connsiteY6" fmla="*/ 28885 h 4915953"/>
              <a:gd name="connsiteX7" fmla="*/ 4095173 w 6178001"/>
              <a:gd name="connsiteY7" fmla="*/ 219385 h 4915953"/>
              <a:gd name="connsiteX8" fmla="*/ 4469823 w 6178001"/>
              <a:gd name="connsiteY8" fmla="*/ 873435 h 4915953"/>
              <a:gd name="connsiteX0" fmla="*/ 4469823 w 6178001"/>
              <a:gd name="connsiteY0" fmla="*/ 860735 h 4915953"/>
              <a:gd name="connsiteX1" fmla="*/ 4476173 w 6178001"/>
              <a:gd name="connsiteY1" fmla="*/ 2670485 h 4915953"/>
              <a:gd name="connsiteX2" fmla="*/ 5555673 w 6178001"/>
              <a:gd name="connsiteY2" fmla="*/ 2860985 h 4915953"/>
              <a:gd name="connsiteX3" fmla="*/ 5835073 w 6178001"/>
              <a:gd name="connsiteY3" fmla="*/ 4537385 h 4915953"/>
              <a:gd name="connsiteX4" fmla="*/ 653473 w 6178001"/>
              <a:gd name="connsiteY4" fmla="*/ 4575485 h 4915953"/>
              <a:gd name="connsiteX5" fmla="*/ 335973 w 6178001"/>
              <a:gd name="connsiteY5" fmla="*/ 765485 h 4915953"/>
              <a:gd name="connsiteX6" fmla="*/ 3053773 w 6178001"/>
              <a:gd name="connsiteY6" fmla="*/ 28885 h 4915953"/>
              <a:gd name="connsiteX7" fmla="*/ 4095173 w 6178001"/>
              <a:gd name="connsiteY7" fmla="*/ 219385 h 4915953"/>
              <a:gd name="connsiteX8" fmla="*/ 4469823 w 6178001"/>
              <a:gd name="connsiteY8" fmla="*/ 873435 h 4915953"/>
              <a:gd name="connsiteX0" fmla="*/ 4442131 w 5798828"/>
              <a:gd name="connsiteY0" fmla="*/ 860735 h 5107715"/>
              <a:gd name="connsiteX1" fmla="*/ 4448481 w 5798828"/>
              <a:gd name="connsiteY1" fmla="*/ 2670485 h 5107715"/>
              <a:gd name="connsiteX2" fmla="*/ 5527981 w 5798828"/>
              <a:gd name="connsiteY2" fmla="*/ 2860985 h 5107715"/>
              <a:gd name="connsiteX3" fmla="*/ 5332372 w 5798828"/>
              <a:gd name="connsiteY3" fmla="*/ 4897625 h 5107715"/>
              <a:gd name="connsiteX4" fmla="*/ 625781 w 5798828"/>
              <a:gd name="connsiteY4" fmla="*/ 4575485 h 5107715"/>
              <a:gd name="connsiteX5" fmla="*/ 308281 w 5798828"/>
              <a:gd name="connsiteY5" fmla="*/ 765485 h 5107715"/>
              <a:gd name="connsiteX6" fmla="*/ 3026081 w 5798828"/>
              <a:gd name="connsiteY6" fmla="*/ 28885 h 5107715"/>
              <a:gd name="connsiteX7" fmla="*/ 4067481 w 5798828"/>
              <a:gd name="connsiteY7" fmla="*/ 219385 h 5107715"/>
              <a:gd name="connsiteX8" fmla="*/ 4442131 w 5798828"/>
              <a:gd name="connsiteY8" fmla="*/ 873435 h 5107715"/>
              <a:gd name="connsiteX0" fmla="*/ 4442131 w 5859967"/>
              <a:gd name="connsiteY0" fmla="*/ 860735 h 5011910"/>
              <a:gd name="connsiteX1" fmla="*/ 4448481 w 5859967"/>
              <a:gd name="connsiteY1" fmla="*/ 2670485 h 5011910"/>
              <a:gd name="connsiteX2" fmla="*/ 5527981 w 5859967"/>
              <a:gd name="connsiteY2" fmla="*/ 2860985 h 5011910"/>
              <a:gd name="connsiteX3" fmla="*/ 5332372 w 5859967"/>
              <a:gd name="connsiteY3" fmla="*/ 4897625 h 5011910"/>
              <a:gd name="connsiteX4" fmla="*/ 625781 w 5859967"/>
              <a:gd name="connsiteY4" fmla="*/ 4575485 h 5011910"/>
              <a:gd name="connsiteX5" fmla="*/ 308281 w 5859967"/>
              <a:gd name="connsiteY5" fmla="*/ 765485 h 5011910"/>
              <a:gd name="connsiteX6" fmla="*/ 3026081 w 5859967"/>
              <a:gd name="connsiteY6" fmla="*/ 28885 h 5011910"/>
              <a:gd name="connsiteX7" fmla="*/ 4067481 w 5859967"/>
              <a:gd name="connsiteY7" fmla="*/ 219385 h 5011910"/>
              <a:gd name="connsiteX8" fmla="*/ 4442131 w 5859967"/>
              <a:gd name="connsiteY8" fmla="*/ 873435 h 5011910"/>
              <a:gd name="connsiteX0" fmla="*/ 4442131 w 5831211"/>
              <a:gd name="connsiteY0" fmla="*/ 860735 h 5088394"/>
              <a:gd name="connsiteX1" fmla="*/ 4448481 w 5831211"/>
              <a:gd name="connsiteY1" fmla="*/ 2670485 h 5088394"/>
              <a:gd name="connsiteX2" fmla="*/ 5593955 w 5831211"/>
              <a:gd name="connsiteY2" fmla="*/ 3141171 h 5088394"/>
              <a:gd name="connsiteX3" fmla="*/ 5332372 w 5831211"/>
              <a:gd name="connsiteY3" fmla="*/ 4897625 h 5088394"/>
              <a:gd name="connsiteX4" fmla="*/ 625781 w 5831211"/>
              <a:gd name="connsiteY4" fmla="*/ 4575485 h 5088394"/>
              <a:gd name="connsiteX5" fmla="*/ 308281 w 5831211"/>
              <a:gd name="connsiteY5" fmla="*/ 765485 h 5088394"/>
              <a:gd name="connsiteX6" fmla="*/ 3026081 w 5831211"/>
              <a:gd name="connsiteY6" fmla="*/ 28885 h 5088394"/>
              <a:gd name="connsiteX7" fmla="*/ 4067481 w 5831211"/>
              <a:gd name="connsiteY7" fmla="*/ 219385 h 5088394"/>
              <a:gd name="connsiteX8" fmla="*/ 4442131 w 5831211"/>
              <a:gd name="connsiteY8" fmla="*/ 873435 h 5088394"/>
              <a:gd name="connsiteX0" fmla="*/ 4442131 w 5787801"/>
              <a:gd name="connsiteY0" fmla="*/ 860735 h 5088394"/>
              <a:gd name="connsiteX1" fmla="*/ 4448481 w 5787801"/>
              <a:gd name="connsiteY1" fmla="*/ 2670485 h 5088394"/>
              <a:gd name="connsiteX2" fmla="*/ 5593955 w 5787801"/>
              <a:gd name="connsiteY2" fmla="*/ 3141171 h 5088394"/>
              <a:gd name="connsiteX3" fmla="*/ 5332372 w 5787801"/>
              <a:gd name="connsiteY3" fmla="*/ 4897625 h 5088394"/>
              <a:gd name="connsiteX4" fmla="*/ 625781 w 5787801"/>
              <a:gd name="connsiteY4" fmla="*/ 4575485 h 5088394"/>
              <a:gd name="connsiteX5" fmla="*/ 308281 w 5787801"/>
              <a:gd name="connsiteY5" fmla="*/ 765485 h 5088394"/>
              <a:gd name="connsiteX6" fmla="*/ 3026081 w 5787801"/>
              <a:gd name="connsiteY6" fmla="*/ 28885 h 5088394"/>
              <a:gd name="connsiteX7" fmla="*/ 4067481 w 5787801"/>
              <a:gd name="connsiteY7" fmla="*/ 219385 h 5088394"/>
              <a:gd name="connsiteX8" fmla="*/ 4442131 w 5787801"/>
              <a:gd name="connsiteY8" fmla="*/ 873435 h 5088394"/>
              <a:gd name="connsiteX0" fmla="*/ 4404487 w 5560407"/>
              <a:gd name="connsiteY0" fmla="*/ 860735 h 5132410"/>
              <a:gd name="connsiteX1" fmla="*/ 4410837 w 5560407"/>
              <a:gd name="connsiteY1" fmla="*/ 2670485 h 5132410"/>
              <a:gd name="connsiteX2" fmla="*/ 5556311 w 5560407"/>
              <a:gd name="connsiteY2" fmla="*/ 3141171 h 5132410"/>
              <a:gd name="connsiteX3" fmla="*/ 4608604 w 5560407"/>
              <a:gd name="connsiteY3" fmla="*/ 4964336 h 5132410"/>
              <a:gd name="connsiteX4" fmla="*/ 588137 w 5560407"/>
              <a:gd name="connsiteY4" fmla="*/ 4575485 h 5132410"/>
              <a:gd name="connsiteX5" fmla="*/ 270637 w 5560407"/>
              <a:gd name="connsiteY5" fmla="*/ 765485 h 5132410"/>
              <a:gd name="connsiteX6" fmla="*/ 2988437 w 5560407"/>
              <a:gd name="connsiteY6" fmla="*/ 28885 h 5132410"/>
              <a:gd name="connsiteX7" fmla="*/ 4029837 w 5560407"/>
              <a:gd name="connsiteY7" fmla="*/ 219385 h 5132410"/>
              <a:gd name="connsiteX8" fmla="*/ 4404487 w 5560407"/>
              <a:gd name="connsiteY8" fmla="*/ 873435 h 5132410"/>
              <a:gd name="connsiteX0" fmla="*/ 4404487 w 5628432"/>
              <a:gd name="connsiteY0" fmla="*/ 860735 h 5027488"/>
              <a:gd name="connsiteX1" fmla="*/ 4410837 w 5628432"/>
              <a:gd name="connsiteY1" fmla="*/ 2670485 h 5027488"/>
              <a:gd name="connsiteX2" fmla="*/ 5556311 w 5628432"/>
              <a:gd name="connsiteY2" fmla="*/ 3141171 h 5027488"/>
              <a:gd name="connsiteX3" fmla="*/ 4608604 w 5628432"/>
              <a:gd name="connsiteY3" fmla="*/ 4964336 h 5027488"/>
              <a:gd name="connsiteX4" fmla="*/ 588137 w 5628432"/>
              <a:gd name="connsiteY4" fmla="*/ 4575485 h 5027488"/>
              <a:gd name="connsiteX5" fmla="*/ 270637 w 5628432"/>
              <a:gd name="connsiteY5" fmla="*/ 765485 h 5027488"/>
              <a:gd name="connsiteX6" fmla="*/ 2988437 w 5628432"/>
              <a:gd name="connsiteY6" fmla="*/ 28885 h 5027488"/>
              <a:gd name="connsiteX7" fmla="*/ 4029837 w 5628432"/>
              <a:gd name="connsiteY7" fmla="*/ 219385 h 5027488"/>
              <a:gd name="connsiteX8" fmla="*/ 4404487 w 5628432"/>
              <a:gd name="connsiteY8" fmla="*/ 873435 h 5027488"/>
              <a:gd name="connsiteX0" fmla="*/ 4422925 w 5814864"/>
              <a:gd name="connsiteY0" fmla="*/ 860735 h 5019627"/>
              <a:gd name="connsiteX1" fmla="*/ 4429275 w 5814864"/>
              <a:gd name="connsiteY1" fmla="*/ 2670485 h 5019627"/>
              <a:gd name="connsiteX2" fmla="*/ 5574749 w 5814864"/>
              <a:gd name="connsiteY2" fmla="*/ 3141171 h 5019627"/>
              <a:gd name="connsiteX3" fmla="*/ 4970104 w 5814864"/>
              <a:gd name="connsiteY3" fmla="*/ 4950994 h 5019627"/>
              <a:gd name="connsiteX4" fmla="*/ 606575 w 5814864"/>
              <a:gd name="connsiteY4" fmla="*/ 4575485 h 5019627"/>
              <a:gd name="connsiteX5" fmla="*/ 289075 w 5814864"/>
              <a:gd name="connsiteY5" fmla="*/ 765485 h 5019627"/>
              <a:gd name="connsiteX6" fmla="*/ 3006875 w 5814864"/>
              <a:gd name="connsiteY6" fmla="*/ 28885 h 5019627"/>
              <a:gd name="connsiteX7" fmla="*/ 4048275 w 5814864"/>
              <a:gd name="connsiteY7" fmla="*/ 219385 h 5019627"/>
              <a:gd name="connsiteX8" fmla="*/ 4422925 w 5814864"/>
              <a:gd name="connsiteY8" fmla="*/ 873435 h 5019627"/>
              <a:gd name="connsiteX0" fmla="*/ 4422925 w 5662361"/>
              <a:gd name="connsiteY0" fmla="*/ 860735 h 5014505"/>
              <a:gd name="connsiteX1" fmla="*/ 4429275 w 5662361"/>
              <a:gd name="connsiteY1" fmla="*/ 2670485 h 5014505"/>
              <a:gd name="connsiteX2" fmla="*/ 5574749 w 5662361"/>
              <a:gd name="connsiteY2" fmla="*/ 3141171 h 5014505"/>
              <a:gd name="connsiteX3" fmla="*/ 4970104 w 5662361"/>
              <a:gd name="connsiteY3" fmla="*/ 4950994 h 5014505"/>
              <a:gd name="connsiteX4" fmla="*/ 606575 w 5662361"/>
              <a:gd name="connsiteY4" fmla="*/ 4575485 h 5014505"/>
              <a:gd name="connsiteX5" fmla="*/ 289075 w 5662361"/>
              <a:gd name="connsiteY5" fmla="*/ 765485 h 5014505"/>
              <a:gd name="connsiteX6" fmla="*/ 3006875 w 5662361"/>
              <a:gd name="connsiteY6" fmla="*/ 28885 h 5014505"/>
              <a:gd name="connsiteX7" fmla="*/ 4048275 w 5662361"/>
              <a:gd name="connsiteY7" fmla="*/ 219385 h 5014505"/>
              <a:gd name="connsiteX8" fmla="*/ 4422925 w 5662361"/>
              <a:gd name="connsiteY8" fmla="*/ 873435 h 5014505"/>
              <a:gd name="connsiteX0" fmla="*/ 4351444 w 5590880"/>
              <a:gd name="connsiteY0" fmla="*/ 761326 h 4915096"/>
              <a:gd name="connsiteX1" fmla="*/ 4357794 w 5590880"/>
              <a:gd name="connsiteY1" fmla="*/ 2571076 h 4915096"/>
              <a:gd name="connsiteX2" fmla="*/ 5503268 w 5590880"/>
              <a:gd name="connsiteY2" fmla="*/ 3041762 h 4915096"/>
              <a:gd name="connsiteX3" fmla="*/ 4898623 w 5590880"/>
              <a:gd name="connsiteY3" fmla="*/ 4851585 h 4915096"/>
              <a:gd name="connsiteX4" fmla="*/ 535094 w 5590880"/>
              <a:gd name="connsiteY4" fmla="*/ 4476076 h 4915096"/>
              <a:gd name="connsiteX5" fmla="*/ 217594 w 5590880"/>
              <a:gd name="connsiteY5" fmla="*/ 666076 h 4915096"/>
              <a:gd name="connsiteX6" fmla="*/ 1866624 w 5590880"/>
              <a:gd name="connsiteY6" fmla="*/ 49556 h 4915096"/>
              <a:gd name="connsiteX7" fmla="*/ 3976794 w 5590880"/>
              <a:gd name="connsiteY7" fmla="*/ 119976 h 4915096"/>
              <a:gd name="connsiteX8" fmla="*/ 4351444 w 5590880"/>
              <a:gd name="connsiteY8" fmla="*/ 774026 h 4915096"/>
              <a:gd name="connsiteX0" fmla="*/ 4351444 w 5590880"/>
              <a:gd name="connsiteY0" fmla="*/ 721210 h 4874980"/>
              <a:gd name="connsiteX1" fmla="*/ 4357794 w 5590880"/>
              <a:gd name="connsiteY1" fmla="*/ 2530960 h 4874980"/>
              <a:gd name="connsiteX2" fmla="*/ 5503268 w 5590880"/>
              <a:gd name="connsiteY2" fmla="*/ 3001646 h 4874980"/>
              <a:gd name="connsiteX3" fmla="*/ 4898623 w 5590880"/>
              <a:gd name="connsiteY3" fmla="*/ 4811469 h 4874980"/>
              <a:gd name="connsiteX4" fmla="*/ 535094 w 5590880"/>
              <a:gd name="connsiteY4" fmla="*/ 4435960 h 4874980"/>
              <a:gd name="connsiteX5" fmla="*/ 217594 w 5590880"/>
              <a:gd name="connsiteY5" fmla="*/ 625960 h 4874980"/>
              <a:gd name="connsiteX6" fmla="*/ 1866624 w 5590880"/>
              <a:gd name="connsiteY6" fmla="*/ 9440 h 4874980"/>
              <a:gd name="connsiteX7" fmla="*/ 3976794 w 5590880"/>
              <a:gd name="connsiteY7" fmla="*/ 79860 h 4874980"/>
              <a:gd name="connsiteX8" fmla="*/ 4351444 w 5590880"/>
              <a:gd name="connsiteY8" fmla="*/ 733910 h 4874980"/>
              <a:gd name="connsiteX0" fmla="*/ 4353499 w 5592935"/>
              <a:gd name="connsiteY0" fmla="*/ 641604 h 4795374"/>
              <a:gd name="connsiteX1" fmla="*/ 4359849 w 5592935"/>
              <a:gd name="connsiteY1" fmla="*/ 2451354 h 4795374"/>
              <a:gd name="connsiteX2" fmla="*/ 5505323 w 5592935"/>
              <a:gd name="connsiteY2" fmla="*/ 2922040 h 4795374"/>
              <a:gd name="connsiteX3" fmla="*/ 4900678 w 5592935"/>
              <a:gd name="connsiteY3" fmla="*/ 4731863 h 4795374"/>
              <a:gd name="connsiteX4" fmla="*/ 537149 w 5592935"/>
              <a:gd name="connsiteY4" fmla="*/ 4356354 h 4795374"/>
              <a:gd name="connsiteX5" fmla="*/ 219649 w 5592935"/>
              <a:gd name="connsiteY5" fmla="*/ 546354 h 4795374"/>
              <a:gd name="connsiteX6" fmla="*/ 1900346 w 5592935"/>
              <a:gd name="connsiteY6" fmla="*/ 746376 h 4795374"/>
              <a:gd name="connsiteX7" fmla="*/ 3978849 w 5592935"/>
              <a:gd name="connsiteY7" fmla="*/ 254 h 4795374"/>
              <a:gd name="connsiteX8" fmla="*/ 4353499 w 5592935"/>
              <a:gd name="connsiteY8" fmla="*/ 654304 h 4795374"/>
              <a:gd name="connsiteX0" fmla="*/ 4353499 w 5592935"/>
              <a:gd name="connsiteY0" fmla="*/ 373020 h 4526790"/>
              <a:gd name="connsiteX1" fmla="*/ 4359849 w 5592935"/>
              <a:gd name="connsiteY1" fmla="*/ 2182770 h 4526790"/>
              <a:gd name="connsiteX2" fmla="*/ 5505323 w 5592935"/>
              <a:gd name="connsiteY2" fmla="*/ 2653456 h 4526790"/>
              <a:gd name="connsiteX3" fmla="*/ 4900678 w 5592935"/>
              <a:gd name="connsiteY3" fmla="*/ 4463279 h 4526790"/>
              <a:gd name="connsiteX4" fmla="*/ 537149 w 5592935"/>
              <a:gd name="connsiteY4" fmla="*/ 4087770 h 4526790"/>
              <a:gd name="connsiteX5" fmla="*/ 219649 w 5592935"/>
              <a:gd name="connsiteY5" fmla="*/ 277770 h 4526790"/>
              <a:gd name="connsiteX6" fmla="*/ 1900346 w 5592935"/>
              <a:gd name="connsiteY6" fmla="*/ 477792 h 4526790"/>
              <a:gd name="connsiteX7" fmla="*/ 2553822 w 5592935"/>
              <a:gd name="connsiteY7" fmla="*/ 1957147 h 4526790"/>
              <a:gd name="connsiteX8" fmla="*/ 4353499 w 5592935"/>
              <a:gd name="connsiteY8" fmla="*/ 385720 h 4526790"/>
              <a:gd name="connsiteX0" fmla="*/ 4353499 w 5592935"/>
              <a:gd name="connsiteY0" fmla="*/ 373020 h 4526790"/>
              <a:gd name="connsiteX1" fmla="*/ 4359849 w 5592935"/>
              <a:gd name="connsiteY1" fmla="*/ 2182770 h 4526790"/>
              <a:gd name="connsiteX2" fmla="*/ 5505323 w 5592935"/>
              <a:gd name="connsiteY2" fmla="*/ 2653456 h 4526790"/>
              <a:gd name="connsiteX3" fmla="*/ 4900678 w 5592935"/>
              <a:gd name="connsiteY3" fmla="*/ 4463279 h 4526790"/>
              <a:gd name="connsiteX4" fmla="*/ 537149 w 5592935"/>
              <a:gd name="connsiteY4" fmla="*/ 4087770 h 4526790"/>
              <a:gd name="connsiteX5" fmla="*/ 219649 w 5592935"/>
              <a:gd name="connsiteY5" fmla="*/ 277770 h 4526790"/>
              <a:gd name="connsiteX6" fmla="*/ 1900346 w 5592935"/>
              <a:gd name="connsiteY6" fmla="*/ 477792 h 4526790"/>
              <a:gd name="connsiteX7" fmla="*/ 2553822 w 5592935"/>
              <a:gd name="connsiteY7" fmla="*/ 1957147 h 4526790"/>
              <a:gd name="connsiteX8" fmla="*/ 3355981 w 5592935"/>
              <a:gd name="connsiteY8" fmla="*/ 2306995 h 4526790"/>
              <a:gd name="connsiteX0" fmla="*/ 3609319 w 5592935"/>
              <a:gd name="connsiteY0" fmla="*/ 2006104 h 4526790"/>
              <a:gd name="connsiteX1" fmla="*/ 4359849 w 5592935"/>
              <a:gd name="connsiteY1" fmla="*/ 2182770 h 4526790"/>
              <a:gd name="connsiteX2" fmla="*/ 5505323 w 5592935"/>
              <a:gd name="connsiteY2" fmla="*/ 2653456 h 4526790"/>
              <a:gd name="connsiteX3" fmla="*/ 4900678 w 5592935"/>
              <a:gd name="connsiteY3" fmla="*/ 4463279 h 4526790"/>
              <a:gd name="connsiteX4" fmla="*/ 537149 w 5592935"/>
              <a:gd name="connsiteY4" fmla="*/ 4087770 h 4526790"/>
              <a:gd name="connsiteX5" fmla="*/ 219649 w 5592935"/>
              <a:gd name="connsiteY5" fmla="*/ 277770 h 4526790"/>
              <a:gd name="connsiteX6" fmla="*/ 1900346 w 5592935"/>
              <a:gd name="connsiteY6" fmla="*/ 477792 h 4526790"/>
              <a:gd name="connsiteX7" fmla="*/ 2553822 w 5592935"/>
              <a:gd name="connsiteY7" fmla="*/ 1957147 h 4526790"/>
              <a:gd name="connsiteX8" fmla="*/ 3355981 w 5592935"/>
              <a:gd name="connsiteY8" fmla="*/ 2306995 h 4526790"/>
              <a:gd name="connsiteX0" fmla="*/ 3609319 w 5592935"/>
              <a:gd name="connsiteY0" fmla="*/ 2006104 h 4526790"/>
              <a:gd name="connsiteX1" fmla="*/ 4359849 w 5592935"/>
              <a:gd name="connsiteY1" fmla="*/ 2182770 h 4526790"/>
              <a:gd name="connsiteX2" fmla="*/ 5505323 w 5592935"/>
              <a:gd name="connsiteY2" fmla="*/ 2653456 h 4526790"/>
              <a:gd name="connsiteX3" fmla="*/ 4900678 w 5592935"/>
              <a:gd name="connsiteY3" fmla="*/ 4463279 h 4526790"/>
              <a:gd name="connsiteX4" fmla="*/ 537149 w 5592935"/>
              <a:gd name="connsiteY4" fmla="*/ 4087770 h 4526790"/>
              <a:gd name="connsiteX5" fmla="*/ 219649 w 5592935"/>
              <a:gd name="connsiteY5" fmla="*/ 277770 h 4526790"/>
              <a:gd name="connsiteX6" fmla="*/ 1900346 w 5592935"/>
              <a:gd name="connsiteY6" fmla="*/ 477792 h 4526790"/>
              <a:gd name="connsiteX7" fmla="*/ 2553822 w 5592935"/>
              <a:gd name="connsiteY7" fmla="*/ 1957147 h 4526790"/>
              <a:gd name="connsiteX8" fmla="*/ 3355981 w 5592935"/>
              <a:gd name="connsiteY8" fmla="*/ 2306995 h 4526790"/>
              <a:gd name="connsiteX0" fmla="*/ 3355981 w 5592935"/>
              <a:gd name="connsiteY0" fmla="*/ 2278285 h 4526790"/>
              <a:gd name="connsiteX1" fmla="*/ 4359849 w 5592935"/>
              <a:gd name="connsiteY1" fmla="*/ 2182770 h 4526790"/>
              <a:gd name="connsiteX2" fmla="*/ 5505323 w 5592935"/>
              <a:gd name="connsiteY2" fmla="*/ 2653456 h 4526790"/>
              <a:gd name="connsiteX3" fmla="*/ 4900678 w 5592935"/>
              <a:gd name="connsiteY3" fmla="*/ 4463279 h 4526790"/>
              <a:gd name="connsiteX4" fmla="*/ 537149 w 5592935"/>
              <a:gd name="connsiteY4" fmla="*/ 4087770 h 4526790"/>
              <a:gd name="connsiteX5" fmla="*/ 219649 w 5592935"/>
              <a:gd name="connsiteY5" fmla="*/ 277770 h 4526790"/>
              <a:gd name="connsiteX6" fmla="*/ 1900346 w 5592935"/>
              <a:gd name="connsiteY6" fmla="*/ 477792 h 4526790"/>
              <a:gd name="connsiteX7" fmla="*/ 2553822 w 5592935"/>
              <a:gd name="connsiteY7" fmla="*/ 1957147 h 4526790"/>
              <a:gd name="connsiteX8" fmla="*/ 3355981 w 5592935"/>
              <a:gd name="connsiteY8" fmla="*/ 2306995 h 4526790"/>
              <a:gd name="connsiteX0" fmla="*/ 3355981 w 5592935"/>
              <a:gd name="connsiteY0" fmla="*/ 2278285 h 4526790"/>
              <a:gd name="connsiteX1" fmla="*/ 4359849 w 5592935"/>
              <a:gd name="connsiteY1" fmla="*/ 2182770 h 4526790"/>
              <a:gd name="connsiteX2" fmla="*/ 5505323 w 5592935"/>
              <a:gd name="connsiteY2" fmla="*/ 2653456 h 4526790"/>
              <a:gd name="connsiteX3" fmla="*/ 4900678 w 5592935"/>
              <a:gd name="connsiteY3" fmla="*/ 4463279 h 4526790"/>
              <a:gd name="connsiteX4" fmla="*/ 537149 w 5592935"/>
              <a:gd name="connsiteY4" fmla="*/ 4087770 h 4526790"/>
              <a:gd name="connsiteX5" fmla="*/ 219649 w 5592935"/>
              <a:gd name="connsiteY5" fmla="*/ 277770 h 4526790"/>
              <a:gd name="connsiteX6" fmla="*/ 1900346 w 5592935"/>
              <a:gd name="connsiteY6" fmla="*/ 477792 h 4526790"/>
              <a:gd name="connsiteX7" fmla="*/ 2553822 w 5592935"/>
              <a:gd name="connsiteY7" fmla="*/ 1957147 h 4526790"/>
              <a:gd name="connsiteX8" fmla="*/ 2991807 w 5592935"/>
              <a:gd name="connsiteY8" fmla="*/ 2499123 h 4526790"/>
              <a:gd name="connsiteX0" fmla="*/ 2975973 w 5592935"/>
              <a:gd name="connsiteY0" fmla="*/ 2534455 h 4526790"/>
              <a:gd name="connsiteX1" fmla="*/ 4359849 w 5592935"/>
              <a:gd name="connsiteY1" fmla="*/ 2182770 h 4526790"/>
              <a:gd name="connsiteX2" fmla="*/ 5505323 w 5592935"/>
              <a:gd name="connsiteY2" fmla="*/ 2653456 h 4526790"/>
              <a:gd name="connsiteX3" fmla="*/ 4900678 w 5592935"/>
              <a:gd name="connsiteY3" fmla="*/ 4463279 h 4526790"/>
              <a:gd name="connsiteX4" fmla="*/ 537149 w 5592935"/>
              <a:gd name="connsiteY4" fmla="*/ 4087770 h 4526790"/>
              <a:gd name="connsiteX5" fmla="*/ 219649 w 5592935"/>
              <a:gd name="connsiteY5" fmla="*/ 277770 h 4526790"/>
              <a:gd name="connsiteX6" fmla="*/ 1900346 w 5592935"/>
              <a:gd name="connsiteY6" fmla="*/ 477792 h 4526790"/>
              <a:gd name="connsiteX7" fmla="*/ 2553822 w 5592935"/>
              <a:gd name="connsiteY7" fmla="*/ 1957147 h 4526790"/>
              <a:gd name="connsiteX8" fmla="*/ 2991807 w 5592935"/>
              <a:gd name="connsiteY8" fmla="*/ 2499123 h 4526790"/>
              <a:gd name="connsiteX0" fmla="*/ 2975973 w 5598701"/>
              <a:gd name="connsiteY0" fmla="*/ 2534455 h 4526790"/>
              <a:gd name="connsiteX1" fmla="*/ 4280681 w 5598701"/>
              <a:gd name="connsiteY1" fmla="*/ 2470962 h 4526790"/>
              <a:gd name="connsiteX2" fmla="*/ 5505323 w 5598701"/>
              <a:gd name="connsiteY2" fmla="*/ 2653456 h 4526790"/>
              <a:gd name="connsiteX3" fmla="*/ 4900678 w 5598701"/>
              <a:gd name="connsiteY3" fmla="*/ 4463279 h 4526790"/>
              <a:gd name="connsiteX4" fmla="*/ 537149 w 5598701"/>
              <a:gd name="connsiteY4" fmla="*/ 4087770 h 4526790"/>
              <a:gd name="connsiteX5" fmla="*/ 219649 w 5598701"/>
              <a:gd name="connsiteY5" fmla="*/ 277770 h 4526790"/>
              <a:gd name="connsiteX6" fmla="*/ 1900346 w 5598701"/>
              <a:gd name="connsiteY6" fmla="*/ 477792 h 4526790"/>
              <a:gd name="connsiteX7" fmla="*/ 2553822 w 5598701"/>
              <a:gd name="connsiteY7" fmla="*/ 1957147 h 4526790"/>
              <a:gd name="connsiteX8" fmla="*/ 2991807 w 5598701"/>
              <a:gd name="connsiteY8" fmla="*/ 2499123 h 4526790"/>
              <a:gd name="connsiteX0" fmla="*/ 2975973 w 5598701"/>
              <a:gd name="connsiteY0" fmla="*/ 2548772 h 4541107"/>
              <a:gd name="connsiteX1" fmla="*/ 4280681 w 5598701"/>
              <a:gd name="connsiteY1" fmla="*/ 2485279 h 4541107"/>
              <a:gd name="connsiteX2" fmla="*/ 5505323 w 5598701"/>
              <a:gd name="connsiteY2" fmla="*/ 2667773 h 4541107"/>
              <a:gd name="connsiteX3" fmla="*/ 4900678 w 5598701"/>
              <a:gd name="connsiteY3" fmla="*/ 4477596 h 4541107"/>
              <a:gd name="connsiteX4" fmla="*/ 537149 w 5598701"/>
              <a:gd name="connsiteY4" fmla="*/ 4102087 h 4541107"/>
              <a:gd name="connsiteX5" fmla="*/ 219649 w 5598701"/>
              <a:gd name="connsiteY5" fmla="*/ 292087 h 4541107"/>
              <a:gd name="connsiteX6" fmla="*/ 1900346 w 5598701"/>
              <a:gd name="connsiteY6" fmla="*/ 492109 h 4541107"/>
              <a:gd name="connsiteX7" fmla="*/ 1983812 w 5598701"/>
              <a:gd name="connsiteY7" fmla="*/ 2339708 h 4541107"/>
              <a:gd name="connsiteX8" fmla="*/ 2991807 w 5598701"/>
              <a:gd name="connsiteY8" fmla="*/ 2513440 h 4541107"/>
              <a:gd name="connsiteX0" fmla="*/ 2971867 w 5594595"/>
              <a:gd name="connsiteY0" fmla="*/ 2526738 h 4519073"/>
              <a:gd name="connsiteX1" fmla="*/ 4276575 w 5594595"/>
              <a:gd name="connsiteY1" fmla="*/ 2463245 h 4519073"/>
              <a:gd name="connsiteX2" fmla="*/ 5501217 w 5594595"/>
              <a:gd name="connsiteY2" fmla="*/ 2645739 h 4519073"/>
              <a:gd name="connsiteX3" fmla="*/ 4896572 w 5594595"/>
              <a:gd name="connsiteY3" fmla="*/ 4455562 h 4519073"/>
              <a:gd name="connsiteX4" fmla="*/ 533043 w 5594595"/>
              <a:gd name="connsiteY4" fmla="*/ 4080053 h 4519073"/>
              <a:gd name="connsiteX5" fmla="*/ 215543 w 5594595"/>
              <a:gd name="connsiteY5" fmla="*/ 270053 h 4519073"/>
              <a:gd name="connsiteX6" fmla="*/ 1832906 w 5594595"/>
              <a:gd name="connsiteY6" fmla="*/ 534118 h 4519073"/>
              <a:gd name="connsiteX7" fmla="*/ 1979706 w 5594595"/>
              <a:gd name="connsiteY7" fmla="*/ 2317674 h 4519073"/>
              <a:gd name="connsiteX8" fmla="*/ 2987701 w 5594595"/>
              <a:gd name="connsiteY8" fmla="*/ 2491406 h 4519073"/>
              <a:gd name="connsiteX0" fmla="*/ 3051524 w 5674252"/>
              <a:gd name="connsiteY0" fmla="*/ 2258682 h 4228223"/>
              <a:gd name="connsiteX1" fmla="*/ 4356232 w 5674252"/>
              <a:gd name="connsiteY1" fmla="*/ 2195189 h 4228223"/>
              <a:gd name="connsiteX2" fmla="*/ 5580874 w 5674252"/>
              <a:gd name="connsiteY2" fmla="*/ 2377683 h 4228223"/>
              <a:gd name="connsiteX3" fmla="*/ 4976229 w 5674252"/>
              <a:gd name="connsiteY3" fmla="*/ 4187506 h 4228223"/>
              <a:gd name="connsiteX4" fmla="*/ 612700 w 5674252"/>
              <a:gd name="connsiteY4" fmla="*/ 3811997 h 4228223"/>
              <a:gd name="connsiteX5" fmla="*/ 168531 w 5674252"/>
              <a:gd name="connsiteY5" fmla="*/ 386252 h 4228223"/>
              <a:gd name="connsiteX6" fmla="*/ 1912563 w 5674252"/>
              <a:gd name="connsiteY6" fmla="*/ 266062 h 4228223"/>
              <a:gd name="connsiteX7" fmla="*/ 2059363 w 5674252"/>
              <a:gd name="connsiteY7" fmla="*/ 2049618 h 4228223"/>
              <a:gd name="connsiteX8" fmla="*/ 3067358 w 5674252"/>
              <a:gd name="connsiteY8" fmla="*/ 2223350 h 4228223"/>
              <a:gd name="connsiteX0" fmla="*/ 3018243 w 5640971"/>
              <a:gd name="connsiteY0" fmla="*/ 2162190 h 4131731"/>
              <a:gd name="connsiteX1" fmla="*/ 4322951 w 5640971"/>
              <a:gd name="connsiteY1" fmla="*/ 2098697 h 4131731"/>
              <a:gd name="connsiteX2" fmla="*/ 5547593 w 5640971"/>
              <a:gd name="connsiteY2" fmla="*/ 2281191 h 4131731"/>
              <a:gd name="connsiteX3" fmla="*/ 4942948 w 5640971"/>
              <a:gd name="connsiteY3" fmla="*/ 4091014 h 4131731"/>
              <a:gd name="connsiteX4" fmla="*/ 579419 w 5640971"/>
              <a:gd name="connsiteY4" fmla="*/ 3715505 h 4131731"/>
              <a:gd name="connsiteX5" fmla="*/ 135250 w 5640971"/>
              <a:gd name="connsiteY5" fmla="*/ 289760 h 4131731"/>
              <a:gd name="connsiteX6" fmla="*/ 1879282 w 5640971"/>
              <a:gd name="connsiteY6" fmla="*/ 169570 h 4131731"/>
              <a:gd name="connsiteX7" fmla="*/ 2026082 w 5640971"/>
              <a:gd name="connsiteY7" fmla="*/ 1953126 h 4131731"/>
              <a:gd name="connsiteX8" fmla="*/ 3034077 w 5640971"/>
              <a:gd name="connsiteY8" fmla="*/ 2126858 h 4131731"/>
              <a:gd name="connsiteX0" fmla="*/ 3032972 w 5791032"/>
              <a:gd name="connsiteY0" fmla="*/ 2162190 h 4061466"/>
              <a:gd name="connsiteX1" fmla="*/ 4337680 w 5791032"/>
              <a:gd name="connsiteY1" fmla="*/ 2098697 h 4061466"/>
              <a:gd name="connsiteX2" fmla="*/ 5562322 w 5791032"/>
              <a:gd name="connsiteY2" fmla="*/ 2281191 h 4061466"/>
              <a:gd name="connsiteX3" fmla="*/ 5226849 w 5791032"/>
              <a:gd name="connsiteY3" fmla="*/ 3962929 h 4061466"/>
              <a:gd name="connsiteX4" fmla="*/ 594148 w 5791032"/>
              <a:gd name="connsiteY4" fmla="*/ 3715505 h 4061466"/>
              <a:gd name="connsiteX5" fmla="*/ 149979 w 5791032"/>
              <a:gd name="connsiteY5" fmla="*/ 289760 h 4061466"/>
              <a:gd name="connsiteX6" fmla="*/ 1894011 w 5791032"/>
              <a:gd name="connsiteY6" fmla="*/ 169570 h 4061466"/>
              <a:gd name="connsiteX7" fmla="*/ 2040811 w 5791032"/>
              <a:gd name="connsiteY7" fmla="*/ 1953126 h 4061466"/>
              <a:gd name="connsiteX8" fmla="*/ 3048806 w 5791032"/>
              <a:gd name="connsiteY8" fmla="*/ 2126858 h 4061466"/>
              <a:gd name="connsiteX0" fmla="*/ 3032972 w 5731659"/>
              <a:gd name="connsiteY0" fmla="*/ 2162190 h 4061466"/>
              <a:gd name="connsiteX1" fmla="*/ 4337680 w 5731659"/>
              <a:gd name="connsiteY1" fmla="*/ 2098697 h 4061466"/>
              <a:gd name="connsiteX2" fmla="*/ 5562322 w 5731659"/>
              <a:gd name="connsiteY2" fmla="*/ 2281191 h 4061466"/>
              <a:gd name="connsiteX3" fmla="*/ 5226849 w 5731659"/>
              <a:gd name="connsiteY3" fmla="*/ 3962929 h 4061466"/>
              <a:gd name="connsiteX4" fmla="*/ 594148 w 5731659"/>
              <a:gd name="connsiteY4" fmla="*/ 3715505 h 4061466"/>
              <a:gd name="connsiteX5" fmla="*/ 149979 w 5731659"/>
              <a:gd name="connsiteY5" fmla="*/ 289760 h 4061466"/>
              <a:gd name="connsiteX6" fmla="*/ 1894011 w 5731659"/>
              <a:gd name="connsiteY6" fmla="*/ 169570 h 4061466"/>
              <a:gd name="connsiteX7" fmla="*/ 2040811 w 5731659"/>
              <a:gd name="connsiteY7" fmla="*/ 1953126 h 4061466"/>
              <a:gd name="connsiteX8" fmla="*/ 3048806 w 5731659"/>
              <a:gd name="connsiteY8" fmla="*/ 2126858 h 4061466"/>
              <a:gd name="connsiteX0" fmla="*/ 3032972 w 5731659"/>
              <a:gd name="connsiteY0" fmla="*/ 2162190 h 4061466"/>
              <a:gd name="connsiteX1" fmla="*/ 4337680 w 5731659"/>
              <a:gd name="connsiteY1" fmla="*/ 2098697 h 4061466"/>
              <a:gd name="connsiteX2" fmla="*/ 5562322 w 5731659"/>
              <a:gd name="connsiteY2" fmla="*/ 2281191 h 4061466"/>
              <a:gd name="connsiteX3" fmla="*/ 5226849 w 5731659"/>
              <a:gd name="connsiteY3" fmla="*/ 3962929 h 4061466"/>
              <a:gd name="connsiteX4" fmla="*/ 594148 w 5731659"/>
              <a:gd name="connsiteY4" fmla="*/ 3715505 h 4061466"/>
              <a:gd name="connsiteX5" fmla="*/ 149979 w 5731659"/>
              <a:gd name="connsiteY5" fmla="*/ 289760 h 4061466"/>
              <a:gd name="connsiteX6" fmla="*/ 1894011 w 5731659"/>
              <a:gd name="connsiteY6" fmla="*/ 169570 h 4061466"/>
              <a:gd name="connsiteX7" fmla="*/ 2040811 w 5731659"/>
              <a:gd name="connsiteY7" fmla="*/ 1953126 h 4061466"/>
              <a:gd name="connsiteX8" fmla="*/ 3036437 w 5731659"/>
              <a:gd name="connsiteY8" fmla="*/ 2159380 h 4061466"/>
              <a:gd name="connsiteX0" fmla="*/ 3032972 w 5731659"/>
              <a:gd name="connsiteY0" fmla="*/ 2162190 h 4061466"/>
              <a:gd name="connsiteX1" fmla="*/ 4337680 w 5731659"/>
              <a:gd name="connsiteY1" fmla="*/ 2098697 h 4061466"/>
              <a:gd name="connsiteX2" fmla="*/ 5562322 w 5731659"/>
              <a:gd name="connsiteY2" fmla="*/ 2281191 h 4061466"/>
              <a:gd name="connsiteX3" fmla="*/ 5226849 w 5731659"/>
              <a:gd name="connsiteY3" fmla="*/ 3962929 h 4061466"/>
              <a:gd name="connsiteX4" fmla="*/ 594148 w 5731659"/>
              <a:gd name="connsiteY4" fmla="*/ 3715505 h 4061466"/>
              <a:gd name="connsiteX5" fmla="*/ 149979 w 5731659"/>
              <a:gd name="connsiteY5" fmla="*/ 289760 h 4061466"/>
              <a:gd name="connsiteX6" fmla="*/ 1894011 w 5731659"/>
              <a:gd name="connsiteY6" fmla="*/ 169570 h 4061466"/>
              <a:gd name="connsiteX7" fmla="*/ 2040811 w 5731659"/>
              <a:gd name="connsiteY7" fmla="*/ 1953126 h 4061466"/>
              <a:gd name="connsiteX8" fmla="*/ 3058703 w 5731659"/>
              <a:gd name="connsiteY8" fmla="*/ 2151876 h 4061466"/>
              <a:gd name="connsiteX0" fmla="*/ 3032972 w 5731659"/>
              <a:gd name="connsiteY0" fmla="*/ 2162190 h 4061466"/>
              <a:gd name="connsiteX1" fmla="*/ 4337680 w 5731659"/>
              <a:gd name="connsiteY1" fmla="*/ 2098697 h 4061466"/>
              <a:gd name="connsiteX2" fmla="*/ 5562322 w 5731659"/>
              <a:gd name="connsiteY2" fmla="*/ 2281191 h 4061466"/>
              <a:gd name="connsiteX3" fmla="*/ 5226849 w 5731659"/>
              <a:gd name="connsiteY3" fmla="*/ 3962929 h 4061466"/>
              <a:gd name="connsiteX4" fmla="*/ 594148 w 5731659"/>
              <a:gd name="connsiteY4" fmla="*/ 3715505 h 4061466"/>
              <a:gd name="connsiteX5" fmla="*/ 149979 w 5731659"/>
              <a:gd name="connsiteY5" fmla="*/ 289760 h 4061466"/>
              <a:gd name="connsiteX6" fmla="*/ 1894011 w 5731659"/>
              <a:gd name="connsiteY6" fmla="*/ 169570 h 4061466"/>
              <a:gd name="connsiteX7" fmla="*/ 2040811 w 5731659"/>
              <a:gd name="connsiteY7" fmla="*/ 1953126 h 4061466"/>
              <a:gd name="connsiteX8" fmla="*/ 3058703 w 5731659"/>
              <a:gd name="connsiteY8" fmla="*/ 2161883 h 4061466"/>
              <a:gd name="connsiteX0" fmla="*/ 3032972 w 5731659"/>
              <a:gd name="connsiteY0" fmla="*/ 2162190 h 4061466"/>
              <a:gd name="connsiteX1" fmla="*/ 4337680 w 5731659"/>
              <a:gd name="connsiteY1" fmla="*/ 2098697 h 4061466"/>
              <a:gd name="connsiteX2" fmla="*/ 5562322 w 5731659"/>
              <a:gd name="connsiteY2" fmla="*/ 2281191 h 4061466"/>
              <a:gd name="connsiteX3" fmla="*/ 5226849 w 5731659"/>
              <a:gd name="connsiteY3" fmla="*/ 3962929 h 4061466"/>
              <a:gd name="connsiteX4" fmla="*/ 594148 w 5731659"/>
              <a:gd name="connsiteY4" fmla="*/ 3715505 h 4061466"/>
              <a:gd name="connsiteX5" fmla="*/ 149979 w 5731659"/>
              <a:gd name="connsiteY5" fmla="*/ 289760 h 4061466"/>
              <a:gd name="connsiteX6" fmla="*/ 1894011 w 5731659"/>
              <a:gd name="connsiteY6" fmla="*/ 169570 h 4061466"/>
              <a:gd name="connsiteX7" fmla="*/ 2040811 w 5731659"/>
              <a:gd name="connsiteY7" fmla="*/ 1953126 h 4061466"/>
              <a:gd name="connsiteX8" fmla="*/ 3058703 w 5731659"/>
              <a:gd name="connsiteY8" fmla="*/ 2151876 h 4061466"/>
              <a:gd name="connsiteX0" fmla="*/ 3032972 w 5731659"/>
              <a:gd name="connsiteY0" fmla="*/ 2162190 h 4061466"/>
              <a:gd name="connsiteX1" fmla="*/ 4337680 w 5731659"/>
              <a:gd name="connsiteY1" fmla="*/ 2098697 h 4061466"/>
              <a:gd name="connsiteX2" fmla="*/ 5562322 w 5731659"/>
              <a:gd name="connsiteY2" fmla="*/ 2281191 h 4061466"/>
              <a:gd name="connsiteX3" fmla="*/ 5226849 w 5731659"/>
              <a:gd name="connsiteY3" fmla="*/ 3962929 h 4061466"/>
              <a:gd name="connsiteX4" fmla="*/ 594148 w 5731659"/>
              <a:gd name="connsiteY4" fmla="*/ 3715505 h 4061466"/>
              <a:gd name="connsiteX5" fmla="*/ 149979 w 5731659"/>
              <a:gd name="connsiteY5" fmla="*/ 289760 h 4061466"/>
              <a:gd name="connsiteX6" fmla="*/ 1894011 w 5731659"/>
              <a:gd name="connsiteY6" fmla="*/ 169570 h 4061466"/>
              <a:gd name="connsiteX7" fmla="*/ 2040811 w 5731659"/>
              <a:gd name="connsiteY7" fmla="*/ 1953126 h 4061466"/>
              <a:gd name="connsiteX8" fmla="*/ 3058703 w 5731659"/>
              <a:gd name="connsiteY8" fmla="*/ 2151876 h 4061466"/>
              <a:gd name="connsiteX0" fmla="*/ 3032972 w 5731659"/>
              <a:gd name="connsiteY0" fmla="*/ 2162190 h 4061466"/>
              <a:gd name="connsiteX1" fmla="*/ 4337680 w 5731659"/>
              <a:gd name="connsiteY1" fmla="*/ 2098697 h 4061466"/>
              <a:gd name="connsiteX2" fmla="*/ 5562322 w 5731659"/>
              <a:gd name="connsiteY2" fmla="*/ 2281191 h 4061466"/>
              <a:gd name="connsiteX3" fmla="*/ 5226849 w 5731659"/>
              <a:gd name="connsiteY3" fmla="*/ 3962929 h 4061466"/>
              <a:gd name="connsiteX4" fmla="*/ 594148 w 5731659"/>
              <a:gd name="connsiteY4" fmla="*/ 3715505 h 4061466"/>
              <a:gd name="connsiteX5" fmla="*/ 149979 w 5731659"/>
              <a:gd name="connsiteY5" fmla="*/ 289760 h 4061466"/>
              <a:gd name="connsiteX6" fmla="*/ 1894011 w 5731659"/>
              <a:gd name="connsiteY6" fmla="*/ 169570 h 4061466"/>
              <a:gd name="connsiteX7" fmla="*/ 2040811 w 5731659"/>
              <a:gd name="connsiteY7" fmla="*/ 1953126 h 4061466"/>
              <a:gd name="connsiteX8" fmla="*/ 2915211 w 5731659"/>
              <a:gd name="connsiteY8" fmla="*/ 2166886 h 4061466"/>
              <a:gd name="connsiteX0" fmla="*/ 3032972 w 5731659"/>
              <a:gd name="connsiteY0" fmla="*/ 2162190 h 4061466"/>
              <a:gd name="connsiteX1" fmla="*/ 4337680 w 5731659"/>
              <a:gd name="connsiteY1" fmla="*/ 2098697 h 4061466"/>
              <a:gd name="connsiteX2" fmla="*/ 5562322 w 5731659"/>
              <a:gd name="connsiteY2" fmla="*/ 2281191 h 4061466"/>
              <a:gd name="connsiteX3" fmla="*/ 5226849 w 5731659"/>
              <a:gd name="connsiteY3" fmla="*/ 3962929 h 4061466"/>
              <a:gd name="connsiteX4" fmla="*/ 594148 w 5731659"/>
              <a:gd name="connsiteY4" fmla="*/ 3715505 h 4061466"/>
              <a:gd name="connsiteX5" fmla="*/ 149979 w 5731659"/>
              <a:gd name="connsiteY5" fmla="*/ 289760 h 4061466"/>
              <a:gd name="connsiteX6" fmla="*/ 1894011 w 5731659"/>
              <a:gd name="connsiteY6" fmla="*/ 169570 h 4061466"/>
              <a:gd name="connsiteX7" fmla="*/ 2040811 w 5731659"/>
              <a:gd name="connsiteY7" fmla="*/ 1953126 h 4061466"/>
              <a:gd name="connsiteX8" fmla="*/ 2915211 w 5731659"/>
              <a:gd name="connsiteY8" fmla="*/ 2166886 h 4061466"/>
              <a:gd name="connsiteX0" fmla="*/ 3032972 w 5731659"/>
              <a:gd name="connsiteY0" fmla="*/ 2162190 h 4061466"/>
              <a:gd name="connsiteX1" fmla="*/ 4337680 w 5731659"/>
              <a:gd name="connsiteY1" fmla="*/ 2098697 h 4061466"/>
              <a:gd name="connsiteX2" fmla="*/ 5562322 w 5731659"/>
              <a:gd name="connsiteY2" fmla="*/ 2281191 h 4061466"/>
              <a:gd name="connsiteX3" fmla="*/ 5226849 w 5731659"/>
              <a:gd name="connsiteY3" fmla="*/ 3962929 h 4061466"/>
              <a:gd name="connsiteX4" fmla="*/ 594148 w 5731659"/>
              <a:gd name="connsiteY4" fmla="*/ 3715505 h 4061466"/>
              <a:gd name="connsiteX5" fmla="*/ 149979 w 5731659"/>
              <a:gd name="connsiteY5" fmla="*/ 289760 h 4061466"/>
              <a:gd name="connsiteX6" fmla="*/ 1894011 w 5731659"/>
              <a:gd name="connsiteY6" fmla="*/ 169570 h 4061466"/>
              <a:gd name="connsiteX7" fmla="*/ 2040811 w 5731659"/>
              <a:gd name="connsiteY7" fmla="*/ 1953126 h 4061466"/>
              <a:gd name="connsiteX8" fmla="*/ 3048807 w 5731659"/>
              <a:gd name="connsiteY8" fmla="*/ 2161883 h 406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1659" h="4061466">
                <a:moveTo>
                  <a:pt x="3032972" y="2162190"/>
                </a:moveTo>
                <a:cubicBezTo>
                  <a:pt x="3474033" y="2159181"/>
                  <a:pt x="3916122" y="2078864"/>
                  <a:pt x="4337680" y="2098697"/>
                </a:cubicBezTo>
                <a:cubicBezTo>
                  <a:pt x="4759238" y="2118531"/>
                  <a:pt x="5588297" y="1874422"/>
                  <a:pt x="5562322" y="2281191"/>
                </a:cubicBezTo>
                <a:cubicBezTo>
                  <a:pt x="5536347" y="2687960"/>
                  <a:pt x="6134047" y="3990721"/>
                  <a:pt x="5226849" y="3962929"/>
                </a:cubicBezTo>
                <a:cubicBezTo>
                  <a:pt x="4319651" y="3935137"/>
                  <a:pt x="1440293" y="4327700"/>
                  <a:pt x="594148" y="3715505"/>
                </a:cubicBezTo>
                <a:cubicBezTo>
                  <a:pt x="-251997" y="3103310"/>
                  <a:pt x="12503" y="608569"/>
                  <a:pt x="149979" y="289760"/>
                </a:cubicBezTo>
                <a:cubicBezTo>
                  <a:pt x="287455" y="-29049"/>
                  <a:pt x="1578872" y="-107658"/>
                  <a:pt x="1894011" y="169570"/>
                </a:cubicBezTo>
                <a:cubicBezTo>
                  <a:pt x="2209150" y="446798"/>
                  <a:pt x="1848345" y="1621074"/>
                  <a:pt x="2040811" y="1953126"/>
                </a:cubicBezTo>
                <a:cubicBezTo>
                  <a:pt x="2233277" y="2285178"/>
                  <a:pt x="2799290" y="2166308"/>
                  <a:pt x="3048807" y="2161883"/>
                </a:cubicBezTo>
              </a:path>
            </a:pathLst>
          </a:custGeom>
          <a:solidFill>
            <a:srgbClr val="00FF00">
              <a:alpha val="20000"/>
            </a:srgbClr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4964236" y="1236070"/>
            <a:ext cx="1546839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r>
              <a:rPr lang="en-GB" dirty="0" err="1" smtClean="0">
                <a:solidFill>
                  <a:srgbClr val="FF0000"/>
                </a:solidFill>
                <a:latin typeface="+mj-lt"/>
              </a:rPr>
              <a:t>wird</a:t>
            </a:r>
            <a:r>
              <a:rPr lang="en-GB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+mj-lt"/>
              </a:rPr>
              <a:t>vorerst</a:t>
            </a:r>
            <a:r>
              <a:rPr lang="en-GB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+mj-lt"/>
              </a:rPr>
              <a:t>nicht</a:t>
            </a:r>
            <a:r>
              <a:rPr lang="en-GB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+mj-lt"/>
              </a:rPr>
              <a:t>betrachtet</a:t>
            </a:r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3559400" y="1483768"/>
            <a:ext cx="1372640" cy="136916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5667943" y="2252857"/>
            <a:ext cx="1372640" cy="136916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H="1" flipV="1">
            <a:off x="3441086" y="1465864"/>
            <a:ext cx="1490954" cy="138707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746088" y="2243089"/>
            <a:ext cx="1490954" cy="138707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55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Sichere</a:t>
            </a:r>
            <a:r>
              <a:rPr lang="en-GB" dirty="0" smtClean="0"/>
              <a:t> </a:t>
            </a:r>
            <a:r>
              <a:rPr lang="en-GB" dirty="0" err="1" smtClean="0"/>
              <a:t>Verfahrgeschwindigkeit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Bestimmung</a:t>
            </a:r>
            <a:r>
              <a:rPr lang="en-GB" dirty="0" smtClean="0"/>
              <a:t> der </a:t>
            </a:r>
            <a:r>
              <a:rPr lang="en-GB" dirty="0" err="1" smtClean="0"/>
              <a:t>maximalen</a:t>
            </a:r>
            <a:r>
              <a:rPr lang="en-GB" dirty="0" smtClean="0"/>
              <a:t> </a:t>
            </a:r>
            <a:r>
              <a:rPr lang="en-GB" dirty="0" err="1" smtClean="0"/>
              <a:t>sicheren</a:t>
            </a:r>
            <a:r>
              <a:rPr lang="en-GB" dirty="0" smtClean="0"/>
              <a:t> </a:t>
            </a:r>
            <a:r>
              <a:rPr lang="en-GB" dirty="0" err="1" smtClean="0"/>
              <a:t>Geschwindigkeit</a:t>
            </a:r>
            <a:r>
              <a:rPr lang="en-GB" dirty="0" smtClean="0"/>
              <a:t> </a:t>
            </a:r>
            <a:r>
              <a:rPr lang="en-GB" dirty="0" err="1" smtClean="0"/>
              <a:t>abhängig</a:t>
            </a:r>
            <a:r>
              <a:rPr lang="en-GB" dirty="0" smtClean="0"/>
              <a:t> von </a:t>
            </a:r>
          </a:p>
          <a:p>
            <a:pPr lvl="1"/>
            <a:r>
              <a:rPr lang="en-GB" dirty="0" err="1" smtClean="0"/>
              <a:t>effektiver</a:t>
            </a:r>
            <a:r>
              <a:rPr lang="en-GB" dirty="0" smtClean="0"/>
              <a:t> Masse</a:t>
            </a:r>
          </a:p>
          <a:p>
            <a:pPr lvl="1"/>
            <a:r>
              <a:rPr lang="en-GB" dirty="0" err="1" smtClean="0"/>
              <a:t>Kontaktbereich</a:t>
            </a:r>
            <a:r>
              <a:rPr lang="en-GB" dirty="0" smtClean="0"/>
              <a:t>/</a:t>
            </a:r>
            <a:r>
              <a:rPr lang="en-GB" dirty="0" err="1" smtClean="0"/>
              <a:t>Kontaktradius</a:t>
            </a:r>
            <a:endParaRPr lang="en-GB" dirty="0" smtClean="0"/>
          </a:p>
          <a:p>
            <a:pPr lvl="1"/>
            <a:r>
              <a:rPr lang="de-DE" dirty="0" smtClean="0"/>
              <a:t>die </a:t>
            </a:r>
            <a:r>
              <a:rPr lang="de-DE" dirty="0"/>
              <a:t>wirkende Kraft aus den Motoren in Richtung der </a:t>
            </a:r>
            <a:r>
              <a:rPr lang="de-DE" dirty="0" smtClean="0"/>
              <a:t>Kollision</a:t>
            </a:r>
          </a:p>
          <a:p>
            <a:pPr lvl="1"/>
            <a:r>
              <a:rPr lang="de-DE" dirty="0" smtClean="0"/>
              <a:t>Steifigkeit </a:t>
            </a:r>
            <a:r>
              <a:rPr lang="de-DE" dirty="0"/>
              <a:t>des </a:t>
            </a:r>
            <a:r>
              <a:rPr lang="de-DE" dirty="0" smtClean="0"/>
              <a:t>Kontakts </a:t>
            </a:r>
            <a:r>
              <a:rPr lang="de-DE" dirty="0" err="1"/>
              <a:t>k_c</a:t>
            </a:r>
            <a:endParaRPr lang="de-DE" dirty="0"/>
          </a:p>
          <a:p>
            <a:pPr lvl="1"/>
            <a:r>
              <a:rPr lang="de-DE" dirty="0" smtClean="0"/>
              <a:t>Stoppzeit </a:t>
            </a:r>
            <a:r>
              <a:rPr lang="de-DE" dirty="0" err="1" smtClean="0"/>
              <a:t>t_s</a:t>
            </a:r>
            <a:endParaRPr lang="de-DE" dirty="0" smtClean="0"/>
          </a:p>
          <a:p>
            <a:pPr lvl="1"/>
            <a:r>
              <a:rPr lang="de-DE" dirty="0" smtClean="0"/>
              <a:t>(</a:t>
            </a:r>
            <a:r>
              <a:rPr lang="de-DE" dirty="0"/>
              <a:t>Kollisionsgeschwindigkeit </a:t>
            </a:r>
            <a:r>
              <a:rPr lang="de-DE" dirty="0" err="1"/>
              <a:t>v_c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Körperbereich</a:t>
            </a:r>
          </a:p>
          <a:p>
            <a:pPr lvl="1"/>
            <a:endParaRPr lang="de-DE" dirty="0"/>
          </a:p>
          <a:p>
            <a:pPr lvl="1"/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Weitere</a:t>
            </a:r>
            <a:r>
              <a:rPr lang="en-GB" dirty="0" smtClean="0"/>
              <a:t> </a:t>
            </a:r>
            <a:r>
              <a:rPr lang="en-GB" dirty="0" err="1" smtClean="0"/>
              <a:t>interessante</a:t>
            </a:r>
            <a:r>
              <a:rPr lang="en-GB" dirty="0" smtClean="0"/>
              <a:t> </a:t>
            </a:r>
            <a:r>
              <a:rPr lang="en-GB" dirty="0" err="1" smtClean="0"/>
              <a:t>Einflussfaktoren</a:t>
            </a:r>
            <a:r>
              <a:rPr lang="en-GB" dirty="0" smtClean="0"/>
              <a:t> </a:t>
            </a:r>
            <a:r>
              <a:rPr lang="en-GB" dirty="0" err="1" smtClean="0"/>
              <a:t>sind</a:t>
            </a:r>
            <a:endParaRPr lang="en-GB" dirty="0" smtClean="0"/>
          </a:p>
          <a:p>
            <a:pPr lvl="1"/>
            <a:r>
              <a:rPr lang="de-DE" dirty="0"/>
              <a:t>Körperhaltung des Anwenders</a:t>
            </a:r>
          </a:p>
          <a:p>
            <a:pPr lvl="1"/>
            <a:r>
              <a:rPr lang="de-DE" dirty="0"/>
              <a:t>Nachgiebigkeit des Roboters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1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Ideen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Durch</a:t>
            </a:r>
            <a:r>
              <a:rPr lang="en-GB" dirty="0" smtClean="0"/>
              <a:t> die </a:t>
            </a:r>
            <a:r>
              <a:rPr lang="en-GB" dirty="0" err="1" smtClean="0"/>
              <a:t>Gelenknachgiebigkeit</a:t>
            </a:r>
            <a:r>
              <a:rPr lang="en-GB" dirty="0" smtClean="0"/>
              <a:t> </a:t>
            </a:r>
            <a:r>
              <a:rPr lang="en-GB" dirty="0" err="1" smtClean="0"/>
              <a:t>inherente</a:t>
            </a:r>
            <a:r>
              <a:rPr lang="en-GB" dirty="0" smtClean="0"/>
              <a:t> </a:t>
            </a:r>
            <a:r>
              <a:rPr lang="en-GB" dirty="0" err="1" smtClean="0"/>
              <a:t>Sicherheit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aber</a:t>
            </a:r>
            <a:r>
              <a:rPr lang="en-GB" dirty="0" smtClean="0"/>
              <a:t> </a:t>
            </a:r>
            <a:r>
              <a:rPr lang="en-GB" dirty="0" err="1" smtClean="0"/>
              <a:t>auch</a:t>
            </a:r>
            <a:r>
              <a:rPr lang="en-GB" dirty="0" smtClean="0"/>
              <a:t> </a:t>
            </a:r>
            <a:r>
              <a:rPr lang="en-GB" dirty="0" err="1" smtClean="0"/>
              <a:t>Gefährdungspotential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gespeicherte</a:t>
            </a:r>
            <a:r>
              <a:rPr lang="en-GB" dirty="0" smtClean="0"/>
              <a:t> </a:t>
            </a:r>
            <a:r>
              <a:rPr lang="en-GB" dirty="0" err="1" smtClean="0"/>
              <a:t>Energie</a:t>
            </a:r>
            <a:r>
              <a:rPr lang="en-GB" dirty="0" smtClean="0"/>
              <a:t>, </a:t>
            </a:r>
            <a:r>
              <a:rPr lang="en-GB" dirty="0" err="1" smtClean="0"/>
              <a:t>siehe</a:t>
            </a:r>
            <a:r>
              <a:rPr lang="en-GB" dirty="0" smtClean="0"/>
              <a:t> [Kirchhoff18]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8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TM_folien_en">
  <a:themeElements>
    <a:clrScheme name="ITM_folien_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M_folien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indent="0">
          <a:buFontTx/>
          <a:buNone/>
          <a:defRPr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ITM_folien_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_folien_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Office PowerPoint</Application>
  <PresentationFormat>On-screen Show (4:3)</PresentationFormat>
  <Paragraphs>111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Times New Roman</vt:lpstr>
      <vt:lpstr>Wingdings</vt:lpstr>
      <vt:lpstr>1_ITM_folien_en</vt:lpstr>
      <vt:lpstr>Project pHRI Festo AG &amp; Co. KG</vt:lpstr>
      <vt:lpstr>Agenda - Überblick</vt:lpstr>
      <vt:lpstr>Stand der Technik</vt:lpstr>
      <vt:lpstr>Programmtechnische Umsetzung</vt:lpstr>
      <vt:lpstr>Menschmodelle in Madymo </vt:lpstr>
      <vt:lpstr>Notwendiger Input  von Festo </vt:lpstr>
      <vt:lpstr>Kontaktszenarien</vt:lpstr>
      <vt:lpstr>Sichere Verfahrgeschwindigkeit</vt:lpstr>
      <vt:lpstr>Ideen</vt:lpstr>
      <vt:lpstr>FEM Beispiel Druckverteilung</vt:lpstr>
      <vt:lpstr>Quellen</vt:lpstr>
      <vt:lpstr>Zielgruppenpräsentation 1</vt:lpstr>
    </vt:vector>
  </TitlesOfParts>
  <Company>Universitaet Stuttgart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Occasion</dc:title>
  <dc:creator>Hannes</dc:creator>
  <cp:lastModifiedBy>Administrator</cp:lastModifiedBy>
  <cp:revision>1489</cp:revision>
  <cp:lastPrinted>2015-11-18T07:04:48Z</cp:lastPrinted>
  <dcterms:created xsi:type="dcterms:W3CDTF">2014-12-27T15:39:02Z</dcterms:created>
  <dcterms:modified xsi:type="dcterms:W3CDTF">2018-09-06T11:55:22Z</dcterms:modified>
</cp:coreProperties>
</file>