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70" r:id="rId2"/>
    <p:sldId id="280" r:id="rId3"/>
    <p:sldId id="283" r:id="rId4"/>
    <p:sldId id="281" r:id="rId5"/>
    <p:sldId id="282" r:id="rId6"/>
    <p:sldId id="278" r:id="rId7"/>
  </p:sldIdLst>
  <p:sldSz cx="9144000" cy="6858000" type="screen4x3"/>
  <p:notesSz cx="6794500" cy="9982200"/>
  <p:custShowLst>
    <p:custShow name="Zielgruppenpräsentation 1" id="0">
      <p:sldLst/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49">
          <p15:clr>
            <a:srgbClr val="A4A3A4"/>
          </p15:clr>
        </p15:guide>
        <p15:guide id="5" pos="5556">
          <p15:clr>
            <a:srgbClr val="A4A3A4"/>
          </p15:clr>
        </p15:guide>
        <p15:guide id="6" pos="2608">
          <p15:clr>
            <a:srgbClr val="A4A3A4"/>
          </p15:clr>
        </p15:guide>
        <p15:guide id="7" pos="2880">
          <p15:clr>
            <a:srgbClr val="A4A3A4"/>
          </p15:clr>
        </p15:guide>
        <p15:guide id="8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66FF99"/>
    <a:srgbClr val="FF0000"/>
    <a:srgbClr val="00FF00"/>
    <a:srgbClr val="FEFE00"/>
    <a:srgbClr val="FFFF00"/>
    <a:srgbClr val="CCFF33"/>
    <a:srgbClr val="FF3300"/>
    <a:srgbClr val="FF99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2208" autoAdjust="0"/>
  </p:normalViewPr>
  <p:slideViewPr>
    <p:cSldViewPr snapToObjects="1" showGuides="1">
      <p:cViewPr varScale="1">
        <p:scale>
          <a:sx n="64" d="100"/>
          <a:sy n="64" d="100"/>
        </p:scale>
        <p:origin x="918" y="66"/>
      </p:cViewPr>
      <p:guideLst>
        <p:guide orient="horz" pos="2160"/>
        <p:guide orient="horz" pos="164"/>
        <p:guide orient="horz" pos="4110"/>
        <p:guide pos="249"/>
        <p:guide pos="5556"/>
        <p:guide pos="2608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3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notesViewPr>
    <p:cSldViewPr snapToObjects="1" showGuides="1">
      <p:cViewPr varScale="1">
        <p:scale>
          <a:sx n="69" d="100"/>
          <a:sy n="69" d="100"/>
        </p:scale>
        <p:origin x="-4206" y="-96"/>
      </p:cViewPr>
      <p:guideLst>
        <p:guide orient="horz" pos="3143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CA3575E5-F221-4A3E-A5DC-679A66298353}" type="slidenum">
              <a:rPr lang="en-US" altLang="de-DE" smtClean="0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15451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9300"/>
            <a:ext cx="4987925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55" y="4741268"/>
            <a:ext cx="4985595" cy="449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Sie</a:t>
            </a:r>
            <a:r>
              <a:rPr lang="en-US" altLang="de-DE" noProof="0" dirty="0"/>
              <a:t>, um die </a:t>
            </a:r>
            <a:r>
              <a:rPr lang="en-US" altLang="de-DE" noProof="0" dirty="0" err="1"/>
              <a:t>Formate</a:t>
            </a:r>
            <a:r>
              <a:rPr lang="en-US" altLang="de-DE" noProof="0" dirty="0"/>
              <a:t> des </a:t>
            </a:r>
            <a:r>
              <a:rPr lang="en-US" altLang="de-DE" noProof="0" dirty="0" err="1"/>
              <a:t>Vorlagentextes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zu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de-DE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197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1677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3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3939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E7B66-FAC0-42EE-8D00-F88231E55E6C}" type="slidenum">
              <a:rPr lang="en-US" altLang="de-DE" smtClean="0"/>
              <a:pPr>
                <a:defRPr/>
              </a:pPr>
              <a:t>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0979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de-DE" dirty="0"/>
              <a:t>Date and Location, Name of the Conference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59633" y="3861048"/>
            <a:ext cx="6624736" cy="400110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/>
            </a:lvl1pPr>
          </a:lstStyle>
          <a:p>
            <a:pPr algn="ctr"/>
            <a:r>
              <a:rPr lang="en-US" dirty="0"/>
              <a:t>John Doe</a:t>
            </a:r>
            <a:r>
              <a:rPr lang="en-US" baseline="0" dirty="0"/>
              <a:t> and Peter </a:t>
            </a:r>
            <a:r>
              <a:rPr lang="en-US" baseline="0" dirty="0" err="1"/>
              <a:t>Eberhard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8" y="2060848"/>
            <a:ext cx="6912766" cy="136539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 baseline="0"/>
            </a:lvl1pPr>
          </a:lstStyle>
          <a:p>
            <a:pPr algn="ctr"/>
            <a:r>
              <a:rPr lang="en-US" dirty="0"/>
              <a:t>The Title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1634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395288" y="836613"/>
            <a:ext cx="8424862" cy="504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7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9791" y="404664"/>
            <a:ext cx="3960812" cy="5256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87900" y="1493287"/>
            <a:ext cx="4014788" cy="4888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5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5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34297" y="373626"/>
            <a:ext cx="4140000" cy="516020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8980" y="1438692"/>
            <a:ext cx="4140000" cy="4798620"/>
          </a:xfrm>
          <a:prstGeom prst="roundRect">
            <a:avLst>
              <a:gd name="adj" fmla="val 32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7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-3581400" y="5661025"/>
            <a:ext cx="8513763" cy="24574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27451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 userDrawn="1"/>
        </p:nvSpPr>
        <p:spPr bwMode="auto">
          <a:xfrm>
            <a:off x="815115" y="5865813"/>
            <a:ext cx="3574055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180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1809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Institut für Technische 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	und Numerische Mechanik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Universität Stuttgart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de-DE" sz="1600" dirty="0">
                <a:latin typeface="Arial" charset="0"/>
              </a:rPr>
              <a:t>Profs. P. Eberhard, J. Fehr, M. </a:t>
            </a:r>
            <a:r>
              <a:rPr lang="de-DE" sz="1600" dirty="0" err="1">
                <a:latin typeface="Arial" charset="0"/>
              </a:rPr>
              <a:t>Hanss</a:t>
            </a:r>
            <a:endParaRPr lang="de-DE" sz="1600" dirty="0">
              <a:latin typeface="Arial" charset="0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733800" y="-1326232"/>
            <a:ext cx="9448800" cy="2667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8627"/>
                  <a:invGamma/>
                </a:schemeClr>
              </a:gs>
            </a:gsLst>
            <a:path path="rect">
              <a:fillToRect t="100000" r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Slide Title</a:t>
            </a:r>
          </a:p>
        </p:txBody>
      </p:sp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00" y="5909389"/>
            <a:ext cx="685800" cy="7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B9D8-0F1D-4C9F-8151-4BF1B407489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828800"/>
            <a:ext cx="3644652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</a:t>
            </a:r>
          </a:p>
          <a:p>
            <a:pPr lvl="3"/>
            <a:r>
              <a:rPr lang="en-US" altLang="de-DE" dirty="0"/>
              <a:t>fourth</a:t>
            </a:r>
          </a:p>
          <a:p>
            <a:pPr lvl="4"/>
            <a:r>
              <a:rPr lang="en-US" altLang="de-DE" dirty="0"/>
              <a:t>fifth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1" r:id="rId2"/>
    <p:sldLayoutId id="2147483694" r:id="rId3"/>
    <p:sldLayoutId id="2147483696" r:id="rId4"/>
    <p:sldLayoutId id="2147483699" r:id="rId5"/>
    <p:sldLayoutId id="2147483700" r:id="rId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v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Hough_transform_diagram.p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Bilderkennung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Ablauf</a:t>
            </a:r>
            <a:r>
              <a:rPr lang="en-GB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HSV-Transformation</a:t>
            </a:r>
          </a:p>
          <a:p>
            <a:endParaRPr lang="de-DE" dirty="0"/>
          </a:p>
          <a:p>
            <a:pPr lvl="1"/>
            <a:r>
              <a:rPr lang="de-DE" dirty="0"/>
              <a:t>Farblich </a:t>
            </a:r>
            <a:r>
              <a:rPr lang="de-DE" dirty="0" err="1"/>
              <a:t>Filter‘n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Bild Differenzieren</a:t>
            </a:r>
          </a:p>
          <a:p>
            <a:endParaRPr lang="de-DE" dirty="0"/>
          </a:p>
          <a:p>
            <a:pPr lvl="1"/>
            <a:r>
              <a:rPr lang="de-DE" dirty="0" err="1"/>
              <a:t>Hought</a:t>
            </a:r>
            <a:r>
              <a:rPr lang="de-DE" dirty="0"/>
              <a:t> Transformation</a:t>
            </a:r>
          </a:p>
          <a:p>
            <a:endParaRPr lang="de-DE" dirty="0"/>
          </a:p>
          <a:p>
            <a:pPr lvl="1"/>
            <a:r>
              <a:rPr lang="de-DE" dirty="0"/>
              <a:t>Konturen nach Vierecken filtern</a:t>
            </a:r>
          </a:p>
          <a:p>
            <a:pPr lvl="1"/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E7B5F-75A2-4BB2-AA92-395EECFADE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Bibliothek: </a:t>
            </a:r>
            <a:r>
              <a:rPr lang="de-DE" dirty="0" err="1"/>
              <a:t>OpenCV</a:t>
            </a:r>
            <a:endParaRPr lang="de-DE" dirty="0"/>
          </a:p>
          <a:p>
            <a:endParaRPr lang="de-DE" dirty="0"/>
          </a:p>
          <a:p>
            <a:r>
              <a:rPr lang="de-DE" dirty="0"/>
              <a:t>Frequenz von 10 Hz</a:t>
            </a:r>
          </a:p>
          <a:p>
            <a:endParaRPr lang="de-DE" dirty="0"/>
          </a:p>
          <a:p>
            <a:r>
              <a:rPr lang="de-DE" dirty="0"/>
              <a:t>640x480p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Image </a:t>
            </a:r>
            <a:r>
              <a:rPr lang="de-DE" dirty="0" err="1"/>
              <a:t>Progressing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Mittelpunkt und Drehung werden </a:t>
            </a:r>
            <a:r>
              <a:rPr lang="de-DE" dirty="0" err="1"/>
              <a:t>gepublished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0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Hough Transformation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802761" y="5778362"/>
            <a:ext cx="2987352" cy="8386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Quelle:</a:t>
            </a:r>
          </a:p>
          <a:p>
            <a:r>
              <a:rPr lang="en-US" dirty="0">
                <a:solidFill>
                  <a:schemeClr val="tx1"/>
                </a:solidFill>
              </a:rPr>
              <a:t>[DERFOBBS2020]</a:t>
            </a:r>
          </a:p>
        </p:txBody>
      </p:sp>
      <p:pic>
        <p:nvPicPr>
          <p:cNvPr id="1026" name="Picture 2" descr="Three graphs that show steps of the Hough transformation process">
            <a:extLst>
              <a:ext uri="{FF2B5EF4-FFF2-40B4-BE49-F238E27FC236}">
                <a16:creationId xmlns:a16="http://schemas.microsoft.com/office/drawing/2014/main" id="{D9EA8B89-A6F5-4269-A90D-4155AF82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" y="1412776"/>
            <a:ext cx="8507930" cy="39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9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018" y="119063"/>
            <a:ext cx="4078288" cy="1066800"/>
          </a:xfrm>
        </p:spPr>
        <p:txBody>
          <a:bodyPr/>
          <a:lstStyle/>
          <a:p>
            <a:r>
              <a:rPr lang="en-GB" dirty="0"/>
              <a:t>Relative Position </a:t>
            </a:r>
            <a:r>
              <a:rPr lang="en-GB" dirty="0" err="1"/>
              <a:t>bestimmen</a:t>
            </a:r>
            <a:endParaRPr lang="en-GB" dirty="0"/>
          </a:p>
        </p:txBody>
      </p:sp>
      <p:pic>
        <p:nvPicPr>
          <p:cNvPr id="5" name="Grafik 4" descr="Ein Bild, das Personen, Wasser, Schnee, Tisch enthält.&#10;&#10;Automatisch generierte Beschreibung">
            <a:extLst>
              <a:ext uri="{FF2B5EF4-FFF2-40B4-BE49-F238E27FC236}">
                <a16:creationId xmlns:a16="http://schemas.microsoft.com/office/drawing/2014/main" id="{9BB57DD3-82DD-4B02-8AE7-F809FC87D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5863"/>
            <a:ext cx="6084168" cy="32700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CDBB45-0C65-4765-93F1-810B89859FE5}"/>
              </a:ext>
            </a:extLst>
          </p:cNvPr>
          <p:cNvSpPr txBox="1"/>
          <p:nvPr/>
        </p:nvSpPr>
        <p:spPr bwMode="auto">
          <a:xfrm>
            <a:off x="6290462" y="1987426"/>
            <a:ext cx="25122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a/b* = Bildpunkte in </a:t>
            </a:r>
          </a:p>
          <a:p>
            <a:r>
              <a:rPr lang="de-DE" dirty="0"/>
              <a:t>           x/y Richtung</a:t>
            </a:r>
          </a:p>
          <a:p>
            <a:r>
              <a:rPr lang="de-DE" dirty="0"/>
              <a:t>x/y* = erkannte Punkte</a:t>
            </a:r>
          </a:p>
          <a:p>
            <a:r>
              <a:rPr lang="de-DE" dirty="0"/>
              <a:t>a/b = </a:t>
            </a:r>
            <a:r>
              <a:rPr lang="de-DE" dirty="0" err="1"/>
              <a:t>Öungswinkel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1E29BE-2A39-48B8-9644-46EB17EC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0544" y="3675532"/>
            <a:ext cx="2512226" cy="16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Monitor, befestigt, Fernsehen enthält.&#10;&#10;Automatisch generierte Beschreibung">
            <a:extLst>
              <a:ext uri="{FF2B5EF4-FFF2-40B4-BE49-F238E27FC236}">
                <a16:creationId xmlns:a16="http://schemas.microsoft.com/office/drawing/2014/main" id="{05168126-D0C3-4F85-B628-32E019729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51"/>
          <a:stretch/>
        </p:blipFill>
        <p:spPr>
          <a:xfrm>
            <a:off x="525236" y="1"/>
            <a:ext cx="8155579" cy="5910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Programmablauf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Programmablauf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 descr="Ein Bild, das Screenshot, Monitor, befestigt, Fernsehen enthält.&#10;&#10;Automatisch generierte Beschreibung">
            <a:extLst>
              <a:ext uri="{FF2B5EF4-FFF2-40B4-BE49-F238E27FC236}">
                <a16:creationId xmlns:a16="http://schemas.microsoft.com/office/drawing/2014/main" id="{CBFF981A-40E5-4E6F-A723-675113EF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44990" y="878374"/>
            <a:ext cx="6587250" cy="48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Quellen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DB9D8-0F1D-4C9F-8151-4BF1B407489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[DERFOPPS2020]  </a:t>
            </a:r>
            <a:r>
              <a:rPr lang="de-DE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https://commons.wikimedia.org/wiki/File:Hough_transform_diagram.png</a:t>
            </a:r>
            <a:endParaRPr lang="de-DE" u="sng" dirty="0"/>
          </a:p>
          <a:p>
            <a:pPr marL="0" indent="0">
              <a:buNone/>
            </a:pPr>
            <a:r>
              <a:rPr lang="de-DE" dirty="0"/>
              <a:t>      Abrufdatum 13.07.2020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392659"/>
      </p:ext>
    </p:extLst>
  </p:cSld>
  <p:clrMapOvr>
    <a:masterClrMapping/>
  </p:clrMapOvr>
</p:sld>
</file>

<file path=ppt/theme/theme1.xml><?xml version="1.0" encoding="utf-8"?>
<a:theme xmlns:a="http://schemas.openxmlformats.org/drawingml/2006/main" name="1_ITM_folien_en">
  <a:themeElements>
    <a:clrScheme name="ITM_folien_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M_foli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indent="0">
          <a:buFontTx/>
          <a:buNone/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ITM_folien_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_folien_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_folien_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Bildschirmpräsentation (4:3)</PresentationFormat>
  <Paragraphs>47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1" baseType="lpstr">
      <vt:lpstr>Arial</vt:lpstr>
      <vt:lpstr>Times New Roman</vt:lpstr>
      <vt:lpstr>Wingdings</vt:lpstr>
      <vt:lpstr>1_ITM_folien_en</vt:lpstr>
      <vt:lpstr>Bilderkennung</vt:lpstr>
      <vt:lpstr>Hough Transformation</vt:lpstr>
      <vt:lpstr>Relative Position bestimmen</vt:lpstr>
      <vt:lpstr>Programmablauf</vt:lpstr>
      <vt:lpstr>Programmablauf</vt:lpstr>
      <vt:lpstr>Quellen</vt:lpstr>
      <vt:lpstr>Zielgruppenpräsentation 1</vt:lpstr>
    </vt:vector>
  </TitlesOfParts>
  <Company>Universitaet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Occasion</dc:title>
  <dc:creator>Hannes</dc:creator>
  <cp:lastModifiedBy>Hannes Pfitzner</cp:lastModifiedBy>
  <cp:revision>1499</cp:revision>
  <cp:lastPrinted>2015-11-18T07:04:48Z</cp:lastPrinted>
  <dcterms:created xsi:type="dcterms:W3CDTF">2014-12-27T15:39:02Z</dcterms:created>
  <dcterms:modified xsi:type="dcterms:W3CDTF">2020-07-13T22:03:59Z</dcterms:modified>
</cp:coreProperties>
</file>