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794500" cy="9982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49">
          <p15:clr>
            <a:srgbClr val="A4A3A4"/>
          </p15:clr>
        </p15:guide>
        <p15:guide id="5" pos="5556">
          <p15:clr>
            <a:srgbClr val="A4A3A4"/>
          </p15:clr>
        </p15:guide>
        <p15:guide id="6" pos="2608">
          <p15:clr>
            <a:srgbClr val="A4A3A4"/>
          </p15:clr>
        </p15:guide>
        <p15:guide id="7" pos="2880">
          <p15:clr>
            <a:srgbClr val="A4A3A4"/>
          </p15:clr>
        </p15:guide>
        <p15:guide id="8" pos="3152">
          <p15:clr>
            <a:srgbClr val="A4A3A4"/>
          </p15:clr>
        </p15:guide>
      </p15:sldGuideLst>
    </p:ext>
    <p:ext uri="{2D200454-40CA-4A62-9FC3-DE9A4176ACB9}">
      <p15:notesGuideLst>
        <p15:guide id="1" orient="horz" pos="3143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4" orient="horz"/>
        <p:guide pos="4110" orient="horz"/>
        <p:guide pos="249"/>
        <p:guide pos="5556"/>
        <p:guide pos="2608"/>
        <p:guide pos="2880"/>
        <p:guide pos="31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43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3"/>
            <a:ext cx="2945024" cy="50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50" spcFirstLastPara="1" rIns="92850" wrap="square" tIns="46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476" y="3"/>
            <a:ext cx="2945024" cy="50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50" spcFirstLastPara="1" rIns="92850" wrap="square" tIns="46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49300"/>
            <a:ext cx="4987925" cy="3741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4455" y="4741268"/>
            <a:ext cx="4985595" cy="4492229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850" spcFirstLastPara="1" rIns="92850" wrap="square" tIns="46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80937"/>
            <a:ext cx="2945024" cy="50126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50" spcFirstLastPara="1" rIns="92850" wrap="square" tIns="46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476" y="9480937"/>
            <a:ext cx="2945024" cy="50126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242bebd39_0_0:notes"/>
          <p:cNvSpPr/>
          <p:nvPr>
            <p:ph idx="2" type="sldImg"/>
          </p:nvPr>
        </p:nvSpPr>
        <p:spPr>
          <a:xfrm>
            <a:off x="901700" y="749300"/>
            <a:ext cx="4987800" cy="37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242bebd39_0_0:notes"/>
          <p:cNvSpPr txBox="1"/>
          <p:nvPr>
            <p:ph idx="1" type="body"/>
          </p:nvPr>
        </p:nvSpPr>
        <p:spPr>
          <a:xfrm>
            <a:off x="904455" y="4741268"/>
            <a:ext cx="4985700" cy="4492200"/>
          </a:xfrm>
          <a:prstGeom prst="rect">
            <a:avLst/>
          </a:prstGeom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242bebd39_0_0:notes"/>
          <p:cNvSpPr txBox="1"/>
          <p:nvPr>
            <p:ph idx="12" type="sldNum"/>
          </p:nvPr>
        </p:nvSpPr>
        <p:spPr>
          <a:xfrm>
            <a:off x="3849476" y="9480937"/>
            <a:ext cx="2945100" cy="501300"/>
          </a:xfrm>
          <a:prstGeom prst="rect">
            <a:avLst/>
          </a:prstGeom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c1da8e39a_0_47:notes"/>
          <p:cNvSpPr/>
          <p:nvPr>
            <p:ph idx="2" type="sldImg"/>
          </p:nvPr>
        </p:nvSpPr>
        <p:spPr>
          <a:xfrm>
            <a:off x="901700" y="749300"/>
            <a:ext cx="4987800" cy="37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c1da8e39a_0_47:notes"/>
          <p:cNvSpPr txBox="1"/>
          <p:nvPr>
            <p:ph idx="1" type="body"/>
          </p:nvPr>
        </p:nvSpPr>
        <p:spPr>
          <a:xfrm>
            <a:off x="904455" y="4741268"/>
            <a:ext cx="4985700" cy="4492200"/>
          </a:xfrm>
          <a:prstGeom prst="rect">
            <a:avLst/>
          </a:prstGeom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8c1da8e39a_0_47:notes"/>
          <p:cNvSpPr txBox="1"/>
          <p:nvPr>
            <p:ph idx="12" type="sldNum"/>
          </p:nvPr>
        </p:nvSpPr>
        <p:spPr>
          <a:xfrm>
            <a:off x="3849476" y="9480937"/>
            <a:ext cx="2945100" cy="501300"/>
          </a:xfrm>
          <a:prstGeom prst="rect">
            <a:avLst/>
          </a:prstGeom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c1da8e39a_0_55:notes"/>
          <p:cNvSpPr/>
          <p:nvPr>
            <p:ph idx="2" type="sldImg"/>
          </p:nvPr>
        </p:nvSpPr>
        <p:spPr>
          <a:xfrm>
            <a:off x="901700" y="749300"/>
            <a:ext cx="4987800" cy="37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c1da8e39a_0_55:notes"/>
          <p:cNvSpPr txBox="1"/>
          <p:nvPr>
            <p:ph idx="1" type="body"/>
          </p:nvPr>
        </p:nvSpPr>
        <p:spPr>
          <a:xfrm>
            <a:off x="904455" y="4741268"/>
            <a:ext cx="4985700" cy="4492200"/>
          </a:xfrm>
          <a:prstGeom prst="rect">
            <a:avLst/>
          </a:prstGeom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c1da8e39a_0_55:notes"/>
          <p:cNvSpPr txBox="1"/>
          <p:nvPr>
            <p:ph idx="12" type="sldNum"/>
          </p:nvPr>
        </p:nvSpPr>
        <p:spPr>
          <a:xfrm>
            <a:off x="3849476" y="9480937"/>
            <a:ext cx="2945100" cy="501300"/>
          </a:xfrm>
          <a:prstGeom prst="rect">
            <a:avLst/>
          </a:prstGeom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c1da8e39a_0_63:notes"/>
          <p:cNvSpPr/>
          <p:nvPr>
            <p:ph idx="2" type="sldImg"/>
          </p:nvPr>
        </p:nvSpPr>
        <p:spPr>
          <a:xfrm>
            <a:off x="901700" y="749300"/>
            <a:ext cx="4987800" cy="37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c1da8e39a_0_63:notes"/>
          <p:cNvSpPr txBox="1"/>
          <p:nvPr>
            <p:ph idx="1" type="body"/>
          </p:nvPr>
        </p:nvSpPr>
        <p:spPr>
          <a:xfrm>
            <a:off x="904455" y="4741268"/>
            <a:ext cx="4985700" cy="4492200"/>
          </a:xfrm>
          <a:prstGeom prst="rect">
            <a:avLst/>
          </a:prstGeom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c1da8e39a_0_63:notes"/>
          <p:cNvSpPr txBox="1"/>
          <p:nvPr>
            <p:ph idx="12" type="sldNum"/>
          </p:nvPr>
        </p:nvSpPr>
        <p:spPr>
          <a:xfrm>
            <a:off x="3849476" y="9480937"/>
            <a:ext cx="2945100" cy="501300"/>
          </a:xfrm>
          <a:prstGeom prst="rect">
            <a:avLst/>
          </a:prstGeom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c1da8e39a_0_71:notes"/>
          <p:cNvSpPr/>
          <p:nvPr>
            <p:ph idx="2" type="sldImg"/>
          </p:nvPr>
        </p:nvSpPr>
        <p:spPr>
          <a:xfrm>
            <a:off x="901700" y="749300"/>
            <a:ext cx="4987800" cy="37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c1da8e39a_0_71:notes"/>
          <p:cNvSpPr txBox="1"/>
          <p:nvPr>
            <p:ph idx="1" type="body"/>
          </p:nvPr>
        </p:nvSpPr>
        <p:spPr>
          <a:xfrm>
            <a:off x="904455" y="4741268"/>
            <a:ext cx="4985700" cy="4492200"/>
          </a:xfrm>
          <a:prstGeom prst="rect">
            <a:avLst/>
          </a:prstGeom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8c1da8e39a_0_71:notes"/>
          <p:cNvSpPr txBox="1"/>
          <p:nvPr>
            <p:ph idx="12" type="sldNum"/>
          </p:nvPr>
        </p:nvSpPr>
        <p:spPr>
          <a:xfrm>
            <a:off x="3849476" y="9480937"/>
            <a:ext cx="2945100" cy="501300"/>
          </a:xfrm>
          <a:prstGeom prst="rect">
            <a:avLst/>
          </a:prstGeom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1da8e39a_0_83:notes"/>
          <p:cNvSpPr/>
          <p:nvPr>
            <p:ph idx="2" type="sldImg"/>
          </p:nvPr>
        </p:nvSpPr>
        <p:spPr>
          <a:xfrm>
            <a:off x="901700" y="749300"/>
            <a:ext cx="4987800" cy="37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1da8e39a_0_83:notes"/>
          <p:cNvSpPr txBox="1"/>
          <p:nvPr>
            <p:ph idx="1" type="body"/>
          </p:nvPr>
        </p:nvSpPr>
        <p:spPr>
          <a:xfrm>
            <a:off x="904455" y="4741268"/>
            <a:ext cx="4985700" cy="4492200"/>
          </a:xfrm>
          <a:prstGeom prst="rect">
            <a:avLst/>
          </a:prstGeom>
        </p:spPr>
        <p:txBody>
          <a:bodyPr anchorCtr="0" anchor="t" bIns="46425" lIns="92850" spcFirstLastPara="1" rIns="9285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8c1da8e39a_0_83:notes"/>
          <p:cNvSpPr txBox="1"/>
          <p:nvPr>
            <p:ph idx="12" type="sldNum"/>
          </p:nvPr>
        </p:nvSpPr>
        <p:spPr>
          <a:xfrm>
            <a:off x="3849476" y="9480937"/>
            <a:ext cx="2945100" cy="501300"/>
          </a:xfrm>
          <a:prstGeom prst="rect">
            <a:avLst/>
          </a:prstGeom>
        </p:spPr>
        <p:txBody>
          <a:bodyPr anchorCtr="0" anchor="b" bIns="46425" lIns="92850" spcFirstLastPara="1" rIns="92850" wrap="square" tIns="46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Slide">
  <p:cSld name="Title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259633" y="3861048"/>
            <a:ext cx="66247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000"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1115618" y="2060848"/>
            <a:ext cx="6912766" cy="13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1" sz="2400"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Boxes">
  <p:cSld name="TwoBoxe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69791" y="404664"/>
            <a:ext cx="3960812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787900" y="1493287"/>
            <a:ext cx="4014788" cy="4888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Box">
  <p:cSld name="OneBox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95288" y="836613"/>
            <a:ext cx="8424862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Empt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woBoxes">
  <p:cSld name="2_TwoBoxe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6"/>
          <p:cNvSpPr/>
          <p:nvPr>
            <p:ph idx="1" type="body"/>
          </p:nvPr>
        </p:nvSpPr>
        <p:spPr>
          <a:xfrm>
            <a:off x="334297" y="373626"/>
            <a:ext cx="4140000" cy="5160200"/>
          </a:xfrm>
          <a:prstGeom prst="roundRect">
            <a:avLst>
              <a:gd fmla="val 3262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body"/>
          </p:nvPr>
        </p:nvSpPr>
        <p:spPr>
          <a:xfrm>
            <a:off x="4748980" y="1438692"/>
            <a:ext cx="4140000" cy="4798620"/>
          </a:xfrm>
          <a:prstGeom prst="roundRect">
            <a:avLst>
              <a:gd fmla="val 3262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woBoxes">
  <p:cSld name="3_TwoBoxe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7"/>
          <p:cNvSpPr/>
          <p:nvPr>
            <p:ph idx="1" type="body"/>
          </p:nvPr>
        </p:nvSpPr>
        <p:spPr>
          <a:xfrm>
            <a:off x="334297" y="373626"/>
            <a:ext cx="4140000" cy="5160200"/>
          </a:xfrm>
          <a:prstGeom prst="roundRect">
            <a:avLst>
              <a:gd fmla="val 3262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body"/>
          </p:nvPr>
        </p:nvSpPr>
        <p:spPr>
          <a:xfrm>
            <a:off x="4748980" y="1438692"/>
            <a:ext cx="4140000" cy="4798620"/>
          </a:xfrm>
          <a:prstGeom prst="roundRect">
            <a:avLst>
              <a:gd fmla="val 3262" name="adj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❖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3581400" y="5661025"/>
            <a:ext cx="8513763" cy="245745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71718D"/>
              </a:gs>
            </a:gsLst>
            <a:lin ang="27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15115" y="5865813"/>
            <a:ext cx="3574055" cy="92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 für Technische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und Numerische Mechanik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Universität Stuttgart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Profs. P. Eberhard, J. Fehr, M. Hanss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733800" y="-1326232"/>
            <a:ext cx="9448800" cy="2667000"/>
          </a:xfrm>
          <a:prstGeom prst="ellipse">
            <a:avLst/>
          </a:prstGeom>
          <a:gradFill>
            <a:gsLst>
              <a:gs pos="0">
                <a:schemeClr val="hlink"/>
              </a:gs>
              <a:gs pos="100000">
                <a:srgbClr val="9292B7"/>
              </a:gs>
            </a:gsLst>
            <a:path path="circle">
              <a:fillToRect r="100%" t="100%"/>
            </a:path>
            <a:tileRect b="-100%" l="-100%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4724400" y="119063"/>
            <a:ext cx="40782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7800" y="5909389"/>
            <a:ext cx="685800" cy="785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572000" y="63508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3508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95300" y="1828800"/>
            <a:ext cx="3644652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❖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724400" y="119063"/>
            <a:ext cx="40782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Sensorik und Aktorik</a:t>
            </a:r>
            <a:endParaRPr/>
          </a:p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083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69800" y="1185875"/>
            <a:ext cx="3960900" cy="44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Verbaute Sensoren: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Ultrashallsensor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Global Positioning Sensor (GPS)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Kamera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787900" y="2697078"/>
            <a:ext cx="4014900" cy="368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Verbaute Aktoren: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Elektrischer Hubzylinder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Flight 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724400" y="119063"/>
            <a:ext cx="40782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Ultraschallsensor</a:t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083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69791" y="404664"/>
            <a:ext cx="3960900" cy="525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Warum Ultraschall?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Sehr genau auf geringe Entfernungen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Leicht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Günstig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Wie Funktioniert dieser?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Akustischer Signallaufzeitsensor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787900" y="1804726"/>
            <a:ext cx="4014900" cy="45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Positionierung an der Drohne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Unter der Drohne mit Sicht auf das Paket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Alternative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Lidar -&gt; sehr teuer jedoch genauer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724400" y="119063"/>
            <a:ext cx="40782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Positioning System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(GPS)</a:t>
            </a:r>
            <a:endParaRPr/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083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69800" y="982574"/>
            <a:ext cx="3960900" cy="467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Positioniert oben auf der Drohne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Verbunden mit dem Flight Controller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Bereitstellung der Koordinaten über eine ROS Node</a:t>
            </a:r>
            <a:endParaRPr/>
          </a:p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4787900" y="2406327"/>
            <a:ext cx="4014900" cy="39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Braucht Sichtlinie zu mindestens 4 GPS Satelliten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Genau auf ca. 10 Meter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Wird benutzt um das ungefähre Ziel zu finden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724400" y="119063"/>
            <a:ext cx="40782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Kamera</a:t>
            </a:r>
            <a:endParaRPr/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083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369791" y="404664"/>
            <a:ext cx="3960900" cy="525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Anforderungen: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Mindestens 720p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Farbsensor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Klein und leicht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Kompatibel mit Raspberry Pi</a:t>
            </a:r>
            <a:endParaRPr/>
          </a:p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787900" y="1493287"/>
            <a:ext cx="4014900" cy="48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Raspberry Pi Camera Module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Verbindung über SCI-Port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Sehr guter Software Support</a:t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651" y="3787425"/>
            <a:ext cx="2927700" cy="19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724400" y="119063"/>
            <a:ext cx="40782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Elektrischer Hubzylinder</a:t>
            </a:r>
            <a:endParaRPr/>
          </a:p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083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369791" y="404664"/>
            <a:ext cx="3960900" cy="525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Kriterien: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Komplexität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Robustheit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Gewicht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Effizienz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Fehleranfälligkeit</a:t>
            </a:r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4787900" y="1493287"/>
            <a:ext cx="4014900" cy="48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Elektrischer Hubzylinder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Spindelantrieb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60 mm Hubweg</a:t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787" y="3605355"/>
            <a:ext cx="3337125" cy="25050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2"/>
          <p:cNvSpPr/>
          <p:nvPr/>
        </p:nvSpPr>
        <p:spPr>
          <a:xfrm>
            <a:off x="3298800" y="2887575"/>
            <a:ext cx="1273200" cy="421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4724400" y="119063"/>
            <a:ext cx="40782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Flight Controller</a:t>
            </a:r>
            <a:endParaRPr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6553200" y="635083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369800" y="681800"/>
            <a:ext cx="3770400" cy="497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Anforderungen: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Steuerung und Regelung der Drohne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Stellt die Daten als ROS Node da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Ansteuerbar über ROS als auch über Fernbedienung</a:t>
            </a:r>
            <a:endParaRPr/>
          </a:p>
        </p:txBody>
      </p:sp>
      <p:sp>
        <p:nvSpPr>
          <p:cNvPr id="105" name="Google Shape;105;p13"/>
          <p:cNvSpPr txBox="1"/>
          <p:nvPr>
            <p:ph idx="2" type="body"/>
          </p:nvPr>
        </p:nvSpPr>
        <p:spPr>
          <a:xfrm>
            <a:off x="4787900" y="1493287"/>
            <a:ext cx="4014900" cy="488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GB"/>
              <a:t>Sehr komplex mit dem Raspberry Pi alleine</a:t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PX4 Flight Controller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❖"/>
            </a:pPr>
            <a:r>
              <a:rPr lang="en-GB"/>
              <a:t>Verbunden über den Serial Port mit dem Raspberry Pi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rot="5400000">
            <a:off x="6069900" y="2426350"/>
            <a:ext cx="601500" cy="365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TM_folien_en">
  <a:themeElements>
    <a:clrScheme name="ITM_folien_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