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60" r:id="rId6"/>
    <p:sldId id="261" r:id="rId7"/>
    <p:sldId id="263" r:id="rId8"/>
    <p:sldId id="264" r:id="rId9"/>
    <p:sldId id="262" r:id="rId10"/>
    <p:sldId id="265" r:id="rId11"/>
    <p:sldId id="266" r:id="rId12"/>
    <p:sldId id="267" r:id="rId13"/>
    <p:sldId id="268" r:id="rId14"/>
    <p:sldId id="299" r:id="rId15"/>
    <p:sldId id="269" r:id="rId16"/>
    <p:sldId id="297" r:id="rId17"/>
    <p:sldId id="273" r:id="rId18"/>
    <p:sldId id="274" r:id="rId19"/>
    <p:sldId id="270" r:id="rId20"/>
    <p:sldId id="271" r:id="rId21"/>
    <p:sldId id="275" r:id="rId22"/>
    <p:sldId id="272" r:id="rId23"/>
    <p:sldId id="276" r:id="rId24"/>
    <p:sldId id="277" r:id="rId25"/>
    <p:sldId id="279" r:id="rId26"/>
    <p:sldId id="278" r:id="rId27"/>
    <p:sldId id="285" r:id="rId28"/>
    <p:sldId id="289" r:id="rId29"/>
    <p:sldId id="280" r:id="rId30"/>
    <p:sldId id="281" r:id="rId31"/>
    <p:sldId id="286" r:id="rId32"/>
    <p:sldId id="290" r:id="rId33"/>
    <p:sldId id="282" r:id="rId34"/>
    <p:sldId id="283" r:id="rId35"/>
    <p:sldId id="284" r:id="rId36"/>
    <p:sldId id="291" r:id="rId37"/>
    <p:sldId id="287" r:id="rId38"/>
    <p:sldId id="292" r:id="rId39"/>
    <p:sldId id="293" r:id="rId40"/>
    <p:sldId id="294" r:id="rId41"/>
    <p:sldId id="295" r:id="rId42"/>
    <p:sldId id="29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snapToGrid="0" showGuides="1">
      <p:cViewPr varScale="1">
        <p:scale>
          <a:sx n="100" d="100"/>
          <a:sy n="100" d="100"/>
        </p:scale>
        <p:origin x="72"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EAF2BB-65AD-497F-886E-9EF7189809FA}" type="datetimeFigureOut">
              <a:rPr lang="zh-CN" altLang="en-US" smtClean="0"/>
              <a:t>2023/11/12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FC35D8-14DD-4A3D-9E83-C91F939CC44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FEAF2BB-65AD-497F-886E-9EF7189809FA}" type="datetimeFigureOut">
              <a:rPr lang="zh-CN" altLang="en-US" smtClean="0"/>
              <a:t>2023/11/12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FC35D8-14DD-4A3D-9E83-C91F939CC44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FEAF2BB-65AD-497F-886E-9EF7189809FA}" type="datetimeFigureOut">
              <a:rPr lang="zh-CN" altLang="en-US" smtClean="0"/>
              <a:t>2023/11/12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FC35D8-14DD-4A3D-9E83-C91F939CC44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FEAF2BB-65AD-497F-886E-9EF7189809FA}" type="datetimeFigureOut">
              <a:rPr lang="zh-CN" altLang="en-US" smtClean="0"/>
              <a:t>2023/11/12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FC35D8-14DD-4A3D-9E83-C91F939CC44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EAF2BB-65AD-497F-886E-9EF7189809FA}" type="datetimeFigureOut">
              <a:rPr lang="zh-CN" altLang="en-US" smtClean="0"/>
              <a:t>2023/11/12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FC35D8-14DD-4A3D-9E83-C91F939CC44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FEAF2BB-65AD-497F-886E-9EF7189809FA}" type="datetimeFigureOut">
              <a:rPr lang="zh-CN" altLang="en-US" smtClean="0"/>
              <a:t>2023/11/12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FC35D8-14DD-4A3D-9E83-C91F939CC44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FEAF2BB-65AD-497F-886E-9EF7189809FA}" type="datetimeFigureOut">
              <a:rPr lang="zh-CN" altLang="en-US" smtClean="0"/>
              <a:t>2023/11/12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FC35D8-14DD-4A3D-9E83-C91F939CC44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EAF2BB-65AD-497F-886E-9EF7189809FA}" type="datetimeFigureOut">
              <a:rPr lang="zh-CN" altLang="en-US" smtClean="0"/>
              <a:t>2023/11/12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FC35D8-14DD-4A3D-9E83-C91F939CC44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EAF2BB-65AD-497F-886E-9EF7189809FA}" type="datetimeFigureOut">
              <a:rPr lang="zh-CN" altLang="en-US" smtClean="0"/>
              <a:t>2023/11/12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FC35D8-14DD-4A3D-9E83-C91F939CC44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EAF2BB-65AD-497F-886E-9EF7189809FA}" type="datetimeFigureOut">
              <a:rPr lang="zh-CN" altLang="en-US" smtClean="0"/>
              <a:t>2023/11/12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FC35D8-14DD-4A3D-9E83-C91F939CC44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EAF2BB-65AD-497F-886E-9EF7189809FA}" type="datetimeFigureOut">
              <a:rPr lang="zh-CN" altLang="en-US" smtClean="0"/>
              <a:t>2023/11/12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FC35D8-14DD-4A3D-9E83-C91F939CC44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AF2BB-65AD-497F-886E-9EF7189809FA}" type="datetimeFigureOut">
              <a:rPr lang="zh-CN" altLang="en-US" smtClean="0"/>
              <a:t>2023/11/12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C35D8-14DD-4A3D-9E83-C91F939CC44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Group assignment</a:t>
            </a:r>
            <a:endParaRPr lang="zh-CN" altLang="en-US" dirty="0"/>
          </a:p>
        </p:txBody>
      </p:sp>
      <p:sp>
        <p:nvSpPr>
          <p:cNvPr id="3" name="副标题 2"/>
          <p:cNvSpPr>
            <a:spLocks noGrp="1"/>
          </p:cNvSpPr>
          <p:nvPr>
            <p:ph type="subTitle" idx="1"/>
          </p:nvPr>
        </p:nvSpPr>
        <p:spPr/>
        <p:txBody>
          <a:bodyPr/>
          <a:lstStyle/>
          <a:p>
            <a:r>
              <a:rPr lang="en-US" altLang="zh-CN" dirty="0"/>
              <a:t>Group “Empty”</a:t>
            </a:r>
          </a:p>
          <a:p>
            <a:r>
              <a:rPr lang="en-US" altLang="zh-CN" dirty="0"/>
              <a:t>Member: Yue Zheng, </a:t>
            </a:r>
            <a:r>
              <a:rPr lang="en-US" altLang="zh-CN" dirty="0" err="1"/>
              <a:t>Zeran</a:t>
            </a:r>
            <a:r>
              <a:rPr lang="en-US" altLang="zh-CN" dirty="0"/>
              <a:t> wang, </a:t>
            </a:r>
            <a:r>
              <a:rPr lang="en-US" altLang="zh-CN" dirty="0" err="1"/>
              <a:t>Tianyi</a:t>
            </a:r>
            <a:r>
              <a:rPr lang="en-US" altLang="zh-CN" dirty="0"/>
              <a:t> Mao, </a:t>
            </a:r>
            <a:r>
              <a:rPr lang="en-US" altLang="zh-CN" dirty="0" err="1"/>
              <a:t>Dehong</a:t>
            </a:r>
            <a:r>
              <a:rPr lang="en-US" altLang="zh-CN" dirty="0"/>
              <a:t> Xiao</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these influence UNICEF</a:t>
            </a:r>
            <a:endParaRPr lang="zh-CN" altLang="en-US" dirty="0"/>
          </a:p>
        </p:txBody>
      </p:sp>
      <p:pic>
        <p:nvPicPr>
          <p:cNvPr id="5" name="内容占位符 4"/>
          <p:cNvPicPr>
            <a:picLocks noGrp="1" noChangeAspect="1"/>
          </p:cNvPicPr>
          <p:nvPr>
            <p:ph idx="1"/>
          </p:nvPr>
        </p:nvPicPr>
        <p:blipFill>
          <a:blip r:embed="rId2"/>
          <a:stretch>
            <a:fillRect/>
          </a:stretch>
        </p:blipFill>
        <p:spPr>
          <a:xfrm>
            <a:off x="838200" y="1690688"/>
            <a:ext cx="11181740" cy="199945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effect of threshold</a:t>
            </a:r>
            <a:endParaRPr lang="zh-CN" altLang="en-US" dirty="0"/>
          </a:p>
        </p:txBody>
      </p:sp>
      <p:sp>
        <p:nvSpPr>
          <p:cNvPr id="3" name="內容版面配置區 2"/>
          <p:cNvSpPr>
            <a:spLocks noGrp="1"/>
          </p:cNvSpPr>
          <p:nvPr>
            <p:ph idx="1"/>
          </p:nvPr>
        </p:nvSpPr>
        <p:spPr/>
        <p:txBody>
          <a:bodyPr/>
          <a:lstStyle/>
          <a:p>
            <a:endParaRPr lang="zh-TW" altLang="en-US"/>
          </a:p>
        </p:txBody>
      </p:sp>
      <p:pic>
        <p:nvPicPr>
          <p:cNvPr id="4" name="圖片 3" descr="截屏2023-10-16 09.43.44"/>
          <p:cNvPicPr>
            <a:picLocks noChangeAspect="1"/>
          </p:cNvPicPr>
          <p:nvPr/>
        </p:nvPicPr>
        <p:blipFill>
          <a:blip r:embed="rId2"/>
          <a:stretch>
            <a:fillRect/>
          </a:stretch>
        </p:blipFill>
        <p:spPr>
          <a:xfrm>
            <a:off x="941070" y="1466850"/>
            <a:ext cx="7610475" cy="50685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final expression of analysis:</a:t>
            </a:r>
            <a:endParaRPr lang="zh-CN" altLang="en-US" dirty="0"/>
          </a:p>
        </p:txBody>
      </p:sp>
      <p:pic>
        <p:nvPicPr>
          <p:cNvPr id="5" name="内容占位符 4"/>
          <p:cNvPicPr>
            <a:picLocks noGrp="1" noChangeAspect="1"/>
          </p:cNvPicPr>
          <p:nvPr>
            <p:ph idx="1"/>
          </p:nvPr>
        </p:nvPicPr>
        <p:blipFill>
          <a:blip r:embed="rId2"/>
          <a:stretch>
            <a:fillRect/>
          </a:stretch>
        </p:blipFill>
        <p:spPr>
          <a:xfrm>
            <a:off x="638174" y="1690688"/>
            <a:ext cx="9448799" cy="516731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final expression of analysis:</a:t>
            </a:r>
            <a:endParaRPr lang="zh-CN" altLang="en-US" dirty="0"/>
          </a:p>
        </p:txBody>
      </p:sp>
      <p:sp>
        <p:nvSpPr>
          <p:cNvPr id="4" name="內容版面配置區 3"/>
          <p:cNvSpPr>
            <a:spLocks noGrp="1"/>
          </p:cNvSpPr>
          <p:nvPr>
            <p:ph idx="1"/>
          </p:nvPr>
        </p:nvSpPr>
        <p:spPr/>
        <p:txBody>
          <a:bodyPr/>
          <a:lstStyle/>
          <a:p>
            <a:endParaRPr lang="zh-TW" altLang="en-US"/>
          </a:p>
        </p:txBody>
      </p:sp>
      <p:pic>
        <p:nvPicPr>
          <p:cNvPr id="6" name="圖片 5" descr="截屏2023-10-16 09.44.19"/>
          <p:cNvPicPr>
            <a:picLocks noChangeAspect="1"/>
          </p:cNvPicPr>
          <p:nvPr/>
        </p:nvPicPr>
        <p:blipFill>
          <a:blip r:embed="rId2"/>
          <a:stretch>
            <a:fillRect/>
          </a:stretch>
        </p:blipFill>
        <p:spPr>
          <a:xfrm>
            <a:off x="1003935" y="1298575"/>
            <a:ext cx="6490970" cy="5344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1827B-2F7F-C61D-7B87-24C7CC8E7619}"/>
              </a:ext>
            </a:extLst>
          </p:cNvPr>
          <p:cNvSpPr>
            <a:spLocks noGrp="1"/>
          </p:cNvSpPr>
          <p:nvPr>
            <p:ph type="ctrTitle"/>
          </p:nvPr>
        </p:nvSpPr>
        <p:spPr/>
        <p:txBody>
          <a:bodyPr/>
          <a:lstStyle/>
          <a:p>
            <a:r>
              <a:rPr lang="en-US" altLang="zh-CN"/>
              <a:t>Project 2</a:t>
            </a:r>
            <a:endParaRPr lang="zh-CN" altLang="en-US"/>
          </a:p>
        </p:txBody>
      </p:sp>
      <p:sp>
        <p:nvSpPr>
          <p:cNvPr id="3" name="副标题 2">
            <a:extLst>
              <a:ext uri="{FF2B5EF4-FFF2-40B4-BE49-F238E27FC236}">
                <a16:creationId xmlns:a16="http://schemas.microsoft.com/office/drawing/2014/main" id="{9D27727B-ABDC-C51E-7644-D826405BB2C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4247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48D9F-E857-FEC9-EE64-8EA8FBF4ECF1}"/>
              </a:ext>
            </a:extLst>
          </p:cNvPr>
          <p:cNvSpPr>
            <a:spLocks noGrp="1"/>
          </p:cNvSpPr>
          <p:nvPr>
            <p:ph type="title"/>
          </p:nvPr>
        </p:nvSpPr>
        <p:spPr/>
        <p:txBody>
          <a:bodyPr/>
          <a:lstStyle/>
          <a:p>
            <a:r>
              <a:rPr lang="en-US" altLang="zh-CN" dirty="0"/>
              <a:t>The analysis of three models</a:t>
            </a:r>
            <a:endParaRPr lang="zh-CN" altLang="en-US" dirty="0"/>
          </a:p>
        </p:txBody>
      </p:sp>
      <p:sp>
        <p:nvSpPr>
          <p:cNvPr id="3" name="内容占位符 2">
            <a:extLst>
              <a:ext uri="{FF2B5EF4-FFF2-40B4-BE49-F238E27FC236}">
                <a16:creationId xmlns:a16="http://schemas.microsoft.com/office/drawing/2014/main" id="{63211FFB-6056-DF59-C509-CD5270FD5BC5}"/>
              </a:ext>
            </a:extLst>
          </p:cNvPr>
          <p:cNvSpPr>
            <a:spLocks noGrp="1"/>
          </p:cNvSpPr>
          <p:nvPr>
            <p:ph idx="1"/>
          </p:nvPr>
        </p:nvSpPr>
        <p:spPr/>
        <p:txBody>
          <a:bodyPr/>
          <a:lstStyle/>
          <a:p>
            <a:r>
              <a:rPr lang="en-US" altLang="zh-CN" dirty="0"/>
              <a:t>The following contents will totally describe the difference about the predicted results</a:t>
            </a:r>
          </a:p>
          <a:p>
            <a:endParaRPr lang="en-US" altLang="zh-CN" dirty="0"/>
          </a:p>
          <a:p>
            <a:r>
              <a:rPr lang="en-US" altLang="zh-CN" dirty="0"/>
              <a:t>Detail statistic proof will be showed numerically</a:t>
            </a:r>
          </a:p>
          <a:p>
            <a:endParaRPr lang="en-US" altLang="zh-CN" dirty="0"/>
          </a:p>
          <a:p>
            <a:r>
              <a:rPr lang="en-US" altLang="zh-CN" dirty="0"/>
              <a:t>We carry on with our work through two methods:</a:t>
            </a:r>
          </a:p>
          <a:p>
            <a:r>
              <a:rPr lang="en-US" altLang="zh-CN" dirty="0"/>
              <a:t>1: under one same sample, calculate the result by three models</a:t>
            </a:r>
          </a:p>
          <a:p>
            <a:r>
              <a:rPr lang="en-US" altLang="zh-CN" dirty="0"/>
              <a:t>2: use one exact model to calculate the result by different samples</a:t>
            </a:r>
            <a:endParaRPr lang="zh-CN" altLang="en-US" dirty="0"/>
          </a:p>
        </p:txBody>
      </p:sp>
    </p:spTree>
    <p:extLst>
      <p:ext uri="{BB962C8B-B14F-4D97-AF65-F5344CB8AC3E}">
        <p14:creationId xmlns:p14="http://schemas.microsoft.com/office/powerpoint/2010/main" val="2826208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8A63D5-7927-CCDD-D44F-9D73A5190CC2}"/>
              </a:ext>
            </a:extLst>
          </p:cNvPr>
          <p:cNvSpPr>
            <a:spLocks noGrp="1"/>
          </p:cNvSpPr>
          <p:nvPr>
            <p:ph type="title"/>
          </p:nvPr>
        </p:nvSpPr>
        <p:spPr/>
        <p:txBody>
          <a:bodyPr/>
          <a:lstStyle/>
          <a:p>
            <a:endParaRPr lang="en-US"/>
          </a:p>
        </p:txBody>
      </p:sp>
      <p:pic>
        <p:nvPicPr>
          <p:cNvPr id="9" name="Content Placeholder 8" descr="A screenshot of a computer program&#10;&#10;Description automatically generated">
            <a:extLst>
              <a:ext uri="{FF2B5EF4-FFF2-40B4-BE49-F238E27FC236}">
                <a16:creationId xmlns:a16="http://schemas.microsoft.com/office/drawing/2014/main" id="{11376EF9-0CEC-DD14-9E69-8DC45EB03F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193" y="365125"/>
            <a:ext cx="9091613" cy="6440328"/>
          </a:xfrm>
        </p:spPr>
      </p:pic>
    </p:spTree>
    <p:extLst>
      <p:ext uri="{BB962C8B-B14F-4D97-AF65-F5344CB8AC3E}">
        <p14:creationId xmlns:p14="http://schemas.microsoft.com/office/powerpoint/2010/main" val="3799788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781D8-A17E-8C37-EB35-D96A69999E04}"/>
              </a:ext>
            </a:extLst>
          </p:cNvPr>
          <p:cNvSpPr>
            <a:spLocks noGrp="1"/>
          </p:cNvSpPr>
          <p:nvPr>
            <p:ph type="title"/>
          </p:nvPr>
        </p:nvSpPr>
        <p:spPr/>
        <p:txBody>
          <a:bodyPr/>
          <a:lstStyle/>
          <a:p>
            <a:r>
              <a:rPr lang="en-US" altLang="zh-CN" dirty="0"/>
              <a:t>Analysis of method 1</a:t>
            </a:r>
            <a:endParaRPr lang="zh-CN" altLang="en-US" dirty="0"/>
          </a:p>
        </p:txBody>
      </p:sp>
      <p:sp>
        <p:nvSpPr>
          <p:cNvPr id="3" name="内容占位符 2">
            <a:extLst>
              <a:ext uri="{FF2B5EF4-FFF2-40B4-BE49-F238E27FC236}">
                <a16:creationId xmlns:a16="http://schemas.microsoft.com/office/drawing/2014/main" id="{65ADD8CF-F4C6-57E7-D72C-F10E8888E4F7}"/>
              </a:ext>
            </a:extLst>
          </p:cNvPr>
          <p:cNvSpPr>
            <a:spLocks noGrp="1"/>
          </p:cNvSpPr>
          <p:nvPr>
            <p:ph idx="1"/>
          </p:nvPr>
        </p:nvSpPr>
        <p:spPr/>
        <p:txBody>
          <a:bodyPr>
            <a:normAutofit fontScale="70000" lnSpcReduction="20000"/>
          </a:bodyPr>
          <a:lstStyle/>
          <a:p>
            <a:r>
              <a:rPr lang="en-US" altLang="zh-CN" dirty="0"/>
              <a:t>When we compare the confidence intervals of probability prediction error of three different models </a:t>
            </a:r>
            <a:r>
              <a:rPr lang="en-US" altLang="zh-CN" dirty="0" err="1"/>
              <a:t>ffnn</a:t>
            </a:r>
            <a:r>
              <a:rPr lang="en-US" altLang="zh-CN" dirty="0"/>
              <a:t>, </a:t>
            </a:r>
            <a:r>
              <a:rPr lang="en-US" altLang="zh-CN" dirty="0" err="1"/>
              <a:t>xgboost</a:t>
            </a:r>
            <a:r>
              <a:rPr lang="en-US" altLang="zh-CN" dirty="0"/>
              <a:t> and transformer. We can find that with the same 90% confidence interval,  the </a:t>
            </a:r>
            <a:r>
              <a:rPr lang="en-US" altLang="zh-CN" dirty="0" err="1"/>
              <a:t>ffnn</a:t>
            </a:r>
            <a:r>
              <a:rPr lang="en-US" altLang="zh-CN" dirty="0"/>
              <a:t> model has a range from 0.3987 to 0.436, the </a:t>
            </a:r>
            <a:r>
              <a:rPr lang="en-US" altLang="zh-CN" dirty="0" err="1"/>
              <a:t>xgboost</a:t>
            </a:r>
            <a:r>
              <a:rPr lang="en-US" altLang="zh-CN" dirty="0"/>
              <a:t> model has a range from 0.2989 to 0.6389, and the transformer model has a range from 0.4394 to 0.5101. </a:t>
            </a:r>
          </a:p>
          <a:p>
            <a:r>
              <a:rPr lang="en-US" altLang="zh-CN" dirty="0"/>
              <a:t>Among them, the range length of the </a:t>
            </a:r>
            <a:r>
              <a:rPr lang="en-US" altLang="zh-CN" dirty="0" err="1"/>
              <a:t>ffnn</a:t>
            </a:r>
            <a:r>
              <a:rPr lang="en-US" altLang="zh-CN" dirty="0"/>
              <a:t> model is approximately 0.0373, the range length of the </a:t>
            </a:r>
            <a:r>
              <a:rPr lang="en-US" altLang="zh-CN" dirty="0" err="1"/>
              <a:t>xgboost</a:t>
            </a:r>
            <a:r>
              <a:rPr lang="en-US" altLang="zh-CN" dirty="0"/>
              <a:t> model is approximately 0.34, and the range length of the transformer model is approximately 0.070. </a:t>
            </a:r>
          </a:p>
          <a:p>
            <a:r>
              <a:rPr lang="en-US" altLang="zh-CN" dirty="0"/>
              <a:t>In contrast, we can see that for the same 90% confidence interval, our preferred model is </a:t>
            </a:r>
            <a:r>
              <a:rPr lang="en-US" altLang="zh-CN" dirty="0" err="1"/>
              <a:t>ffnn</a:t>
            </a:r>
            <a:r>
              <a:rPr lang="en-US" altLang="zh-CN" dirty="0"/>
              <a:t>, because it gives us a more accurate true value. </a:t>
            </a:r>
          </a:p>
          <a:p>
            <a:r>
              <a:rPr lang="en-US" altLang="zh-CN" dirty="0"/>
              <a:t>However, the transformer model does not have a very big difference from the </a:t>
            </a:r>
            <a:r>
              <a:rPr lang="en-US" altLang="zh-CN" dirty="0" err="1"/>
              <a:t>ffnn</a:t>
            </a:r>
            <a:r>
              <a:rPr lang="en-US" altLang="zh-CN" dirty="0"/>
              <a:t> model, so it can also be included in our choice. But the </a:t>
            </a:r>
            <a:r>
              <a:rPr lang="en-US" altLang="zh-CN" dirty="0" err="1"/>
              <a:t>xgboost</a:t>
            </a:r>
            <a:r>
              <a:rPr lang="en-US" altLang="zh-CN" dirty="0"/>
              <a:t> model offers too much scope, which means it is the last option. </a:t>
            </a:r>
          </a:p>
          <a:p>
            <a:r>
              <a:rPr lang="en-US" altLang="zh-CN" dirty="0"/>
              <a:t>When we increase the number of repetitions we find that the confidence intervals for the three models still correspond to this order, the range of </a:t>
            </a:r>
            <a:r>
              <a:rPr lang="en-US" altLang="zh-CN" dirty="0" err="1"/>
              <a:t>ffnn</a:t>
            </a:r>
            <a:r>
              <a:rPr lang="en-US" altLang="zh-CN" dirty="0"/>
              <a:t> is smaller than the transformer and they are very similar, while the range provided by </a:t>
            </a:r>
            <a:r>
              <a:rPr lang="en-US" altLang="zh-CN" dirty="0" err="1"/>
              <a:t>xgboost</a:t>
            </a:r>
            <a:r>
              <a:rPr lang="en-US" altLang="zh-CN" dirty="0"/>
              <a:t> is much larger.</a:t>
            </a:r>
          </a:p>
          <a:p>
            <a:r>
              <a:rPr lang="en-US" altLang="zh-CN" dirty="0"/>
              <a:t>The general method is bootstrap</a:t>
            </a:r>
            <a:endParaRPr lang="zh-CN" altLang="en-US" dirty="0"/>
          </a:p>
        </p:txBody>
      </p:sp>
    </p:spTree>
    <p:extLst>
      <p:ext uri="{BB962C8B-B14F-4D97-AF65-F5344CB8AC3E}">
        <p14:creationId xmlns:p14="http://schemas.microsoft.com/office/powerpoint/2010/main" val="16290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12212BA-0A6A-0042-3A35-38600A71C23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altLang="zh-CN" sz="3600" kern="1200" dirty="0">
                <a:solidFill>
                  <a:srgbClr val="FFFFFF"/>
                </a:solidFill>
                <a:latin typeface="+mj-lt"/>
                <a:ea typeface="+mj-ea"/>
                <a:cs typeface="+mj-cs"/>
              </a:rPr>
              <a:t>Visible table</a:t>
            </a:r>
          </a:p>
        </p:txBody>
      </p:sp>
      <p:sp>
        <p:nvSpPr>
          <p:cNvPr id="10" name="内容占位符 9">
            <a:extLst>
              <a:ext uri="{FF2B5EF4-FFF2-40B4-BE49-F238E27FC236}">
                <a16:creationId xmlns:a16="http://schemas.microsoft.com/office/drawing/2014/main" id="{4B108798-89DC-82EB-DA4E-ADE175CD2096}"/>
              </a:ext>
            </a:extLst>
          </p:cNvPr>
          <p:cNvSpPr>
            <a:spLocks noGrp="1"/>
          </p:cNvSpPr>
          <p:nvPr>
            <p:ph idx="1"/>
          </p:nvPr>
        </p:nvSpPr>
        <p:spPr/>
        <p:txBody>
          <a:bodyPr/>
          <a:lstStyle/>
          <a:p>
            <a:endParaRPr lang="zh-CN" altLang="en-US" dirty="0"/>
          </a:p>
        </p:txBody>
      </p:sp>
      <p:pic>
        <p:nvPicPr>
          <p:cNvPr id="12" name="图片 11">
            <a:extLst>
              <a:ext uri="{FF2B5EF4-FFF2-40B4-BE49-F238E27FC236}">
                <a16:creationId xmlns:a16="http://schemas.microsoft.com/office/drawing/2014/main" id="{603E920E-7FD3-688D-D76A-D8DD8C0A89DF}"/>
              </a:ext>
            </a:extLst>
          </p:cNvPr>
          <p:cNvPicPr>
            <a:picLocks noChangeAspect="1"/>
          </p:cNvPicPr>
          <p:nvPr/>
        </p:nvPicPr>
        <p:blipFill>
          <a:blip r:embed="rId2"/>
          <a:stretch>
            <a:fillRect/>
          </a:stretch>
        </p:blipFill>
        <p:spPr>
          <a:xfrm>
            <a:off x="4554401" y="806573"/>
            <a:ext cx="6842149" cy="5244853"/>
          </a:xfrm>
          <a:prstGeom prst="rect">
            <a:avLst/>
          </a:prstGeom>
        </p:spPr>
      </p:pic>
    </p:spTree>
    <p:extLst>
      <p:ext uri="{BB962C8B-B14F-4D97-AF65-F5344CB8AC3E}">
        <p14:creationId xmlns:p14="http://schemas.microsoft.com/office/powerpoint/2010/main" val="2916188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88DF0-3078-4DAB-242F-9C56E27FDF07}"/>
              </a:ext>
            </a:extLst>
          </p:cNvPr>
          <p:cNvSpPr>
            <a:spLocks noGrp="1"/>
          </p:cNvSpPr>
          <p:nvPr>
            <p:ph type="title"/>
          </p:nvPr>
        </p:nvSpPr>
        <p:spPr/>
        <p:txBody>
          <a:bodyPr/>
          <a:lstStyle/>
          <a:p>
            <a:r>
              <a:rPr lang="en-US" altLang="zh-CN" dirty="0"/>
              <a:t>One sample, different model</a:t>
            </a:r>
            <a:endParaRPr lang="zh-CN" altLang="en-US" dirty="0"/>
          </a:p>
        </p:txBody>
      </p:sp>
      <p:sp>
        <p:nvSpPr>
          <p:cNvPr id="14" name="文本框 13">
            <a:extLst>
              <a:ext uri="{FF2B5EF4-FFF2-40B4-BE49-F238E27FC236}">
                <a16:creationId xmlns:a16="http://schemas.microsoft.com/office/drawing/2014/main" id="{2F43B499-32D7-5F0A-9CA9-55FFAEA4E93D}"/>
              </a:ext>
            </a:extLst>
          </p:cNvPr>
          <p:cNvSpPr txBox="1"/>
          <p:nvPr/>
        </p:nvSpPr>
        <p:spPr>
          <a:xfrm>
            <a:off x="914881" y="1422400"/>
            <a:ext cx="4647719" cy="369332"/>
          </a:xfrm>
          <a:prstGeom prst="rect">
            <a:avLst/>
          </a:prstGeom>
          <a:noFill/>
        </p:spPr>
        <p:txBody>
          <a:bodyPr wrap="square" rtlCol="0">
            <a:spAutoFit/>
          </a:bodyPr>
          <a:lstStyle/>
          <a:p>
            <a:r>
              <a:rPr lang="en-US" altLang="zh-CN" dirty="0"/>
              <a:t>Code of  “</a:t>
            </a:r>
            <a:r>
              <a:rPr lang="en-US" altLang="zh-CN" dirty="0" err="1"/>
              <a:t>ffnn</a:t>
            </a:r>
            <a:r>
              <a:rPr lang="en-US" altLang="zh-CN" dirty="0"/>
              <a:t>”</a:t>
            </a:r>
            <a:endParaRPr lang="zh-CN" altLang="en-US" dirty="0"/>
          </a:p>
        </p:txBody>
      </p:sp>
      <p:pic>
        <p:nvPicPr>
          <p:cNvPr id="6" name="图片 5">
            <a:extLst>
              <a:ext uri="{FF2B5EF4-FFF2-40B4-BE49-F238E27FC236}">
                <a16:creationId xmlns:a16="http://schemas.microsoft.com/office/drawing/2014/main" id="{34FF0FA2-1C76-F8B8-89B1-CA2C33FD3922}"/>
              </a:ext>
            </a:extLst>
          </p:cNvPr>
          <p:cNvPicPr>
            <a:picLocks noChangeAspect="1"/>
          </p:cNvPicPr>
          <p:nvPr/>
        </p:nvPicPr>
        <p:blipFill>
          <a:blip r:embed="rId2"/>
          <a:stretch>
            <a:fillRect/>
          </a:stretch>
        </p:blipFill>
        <p:spPr>
          <a:xfrm>
            <a:off x="3491524" y="1257901"/>
            <a:ext cx="5785226" cy="5600099"/>
          </a:xfrm>
          <a:prstGeom prst="rect">
            <a:avLst/>
          </a:prstGeom>
        </p:spPr>
      </p:pic>
    </p:spTree>
    <p:extLst>
      <p:ext uri="{BB962C8B-B14F-4D97-AF65-F5344CB8AC3E}">
        <p14:creationId xmlns:p14="http://schemas.microsoft.com/office/powerpoint/2010/main" val="224497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 the original file ”country_indicators.csv”</a:t>
            </a:r>
            <a:endParaRPr lang="zh-CN" altLang="en-US" dirty="0"/>
          </a:p>
        </p:txBody>
      </p:sp>
      <p:pic>
        <p:nvPicPr>
          <p:cNvPr id="5" name="内容占位符 4"/>
          <p:cNvPicPr>
            <a:picLocks noGrp="1" noChangeAspect="1"/>
          </p:cNvPicPr>
          <p:nvPr>
            <p:ph idx="1"/>
          </p:nvPr>
        </p:nvPicPr>
        <p:blipFill>
          <a:blip r:embed="rId2"/>
          <a:stretch>
            <a:fillRect/>
          </a:stretch>
        </p:blipFill>
        <p:spPr>
          <a:xfrm>
            <a:off x="838199" y="1710038"/>
            <a:ext cx="9153525" cy="5066557"/>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7AABD0-E8AF-5B92-E6E4-1C6FF299373E}"/>
              </a:ext>
            </a:extLst>
          </p:cNvPr>
          <p:cNvSpPr>
            <a:spLocks noGrp="1"/>
          </p:cNvSpPr>
          <p:nvPr>
            <p:ph idx="1"/>
          </p:nvPr>
        </p:nvSpPr>
        <p:spPr>
          <a:xfrm>
            <a:off x="160867" y="338667"/>
            <a:ext cx="11192933" cy="5838296"/>
          </a:xfrm>
        </p:spPr>
        <p:txBody>
          <a:bodyPr/>
          <a:lstStyle/>
          <a:p>
            <a:r>
              <a:rPr lang="en-US" altLang="zh-CN" dirty="0"/>
              <a:t>Use “</a:t>
            </a:r>
            <a:r>
              <a:rPr lang="en-US" altLang="zh-CN" dirty="0" err="1"/>
              <a:t>xgboost</a:t>
            </a:r>
            <a:r>
              <a:rPr lang="en-US" altLang="zh-CN" dirty="0"/>
              <a:t>”</a:t>
            </a:r>
            <a:endParaRPr lang="zh-CN" altLang="en-US" dirty="0"/>
          </a:p>
        </p:txBody>
      </p:sp>
      <p:pic>
        <p:nvPicPr>
          <p:cNvPr id="4" name="图片 3">
            <a:extLst>
              <a:ext uri="{FF2B5EF4-FFF2-40B4-BE49-F238E27FC236}">
                <a16:creationId xmlns:a16="http://schemas.microsoft.com/office/drawing/2014/main" id="{F94A14B8-4314-1CA6-4FCD-95CFB064CB4B}"/>
              </a:ext>
            </a:extLst>
          </p:cNvPr>
          <p:cNvPicPr>
            <a:picLocks noChangeAspect="1"/>
          </p:cNvPicPr>
          <p:nvPr/>
        </p:nvPicPr>
        <p:blipFill>
          <a:blip r:embed="rId2"/>
          <a:stretch>
            <a:fillRect/>
          </a:stretch>
        </p:blipFill>
        <p:spPr>
          <a:xfrm>
            <a:off x="3148012" y="775758"/>
            <a:ext cx="5895975" cy="5743575"/>
          </a:xfrm>
          <a:prstGeom prst="rect">
            <a:avLst/>
          </a:prstGeom>
        </p:spPr>
      </p:pic>
    </p:spTree>
    <p:extLst>
      <p:ext uri="{BB962C8B-B14F-4D97-AF65-F5344CB8AC3E}">
        <p14:creationId xmlns:p14="http://schemas.microsoft.com/office/powerpoint/2010/main" val="1147787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E975D19-AD88-DAF0-1991-9CB4F0F987A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altLang="zh-CN" sz="3600" kern="1200">
                <a:solidFill>
                  <a:srgbClr val="FFFFFF"/>
                </a:solidFill>
                <a:latin typeface="+mj-lt"/>
                <a:ea typeface="+mj-ea"/>
                <a:cs typeface="+mj-cs"/>
              </a:rPr>
              <a:t>Visible table</a:t>
            </a:r>
          </a:p>
        </p:txBody>
      </p:sp>
      <p:pic>
        <p:nvPicPr>
          <p:cNvPr id="5" name="内容占位符 4">
            <a:extLst>
              <a:ext uri="{FF2B5EF4-FFF2-40B4-BE49-F238E27FC236}">
                <a16:creationId xmlns:a16="http://schemas.microsoft.com/office/drawing/2014/main" id="{908BFF0E-00B8-251B-08C5-D8659A2B594B}"/>
              </a:ext>
            </a:extLst>
          </p:cNvPr>
          <p:cNvPicPr>
            <a:picLocks noGrp="1" noChangeAspect="1"/>
          </p:cNvPicPr>
          <p:nvPr>
            <p:ph idx="1"/>
          </p:nvPr>
        </p:nvPicPr>
        <p:blipFill>
          <a:blip r:embed="rId2"/>
          <a:stretch>
            <a:fillRect/>
          </a:stretch>
        </p:blipFill>
        <p:spPr>
          <a:xfrm>
            <a:off x="4777316" y="681652"/>
            <a:ext cx="6780700" cy="5492366"/>
          </a:xfrm>
          <a:prstGeom prst="rect">
            <a:avLst/>
          </a:prstGeom>
        </p:spPr>
      </p:pic>
    </p:spTree>
    <p:extLst>
      <p:ext uri="{BB962C8B-B14F-4D97-AF65-F5344CB8AC3E}">
        <p14:creationId xmlns:p14="http://schemas.microsoft.com/office/powerpoint/2010/main" val="660474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E1B9FF-B4D3-49C8-BB86-CC9DD89B8C0D}"/>
              </a:ext>
            </a:extLst>
          </p:cNvPr>
          <p:cNvSpPr>
            <a:spLocks noGrp="1"/>
          </p:cNvSpPr>
          <p:nvPr>
            <p:ph idx="1"/>
          </p:nvPr>
        </p:nvSpPr>
        <p:spPr>
          <a:xfrm>
            <a:off x="211667" y="389467"/>
            <a:ext cx="11142133" cy="5787496"/>
          </a:xfrm>
        </p:spPr>
        <p:txBody>
          <a:bodyPr/>
          <a:lstStyle/>
          <a:p>
            <a:r>
              <a:rPr lang="en-US" altLang="zh-CN" dirty="0"/>
              <a:t>Use “transformer”</a:t>
            </a:r>
            <a:endParaRPr lang="zh-CN" altLang="en-US" dirty="0"/>
          </a:p>
        </p:txBody>
      </p:sp>
      <p:pic>
        <p:nvPicPr>
          <p:cNvPr id="4" name="图片 3">
            <a:extLst>
              <a:ext uri="{FF2B5EF4-FFF2-40B4-BE49-F238E27FC236}">
                <a16:creationId xmlns:a16="http://schemas.microsoft.com/office/drawing/2014/main" id="{38CD4930-E0F1-CEC1-870F-635BB2B19963}"/>
              </a:ext>
            </a:extLst>
          </p:cNvPr>
          <p:cNvPicPr>
            <a:picLocks noChangeAspect="1"/>
          </p:cNvPicPr>
          <p:nvPr/>
        </p:nvPicPr>
        <p:blipFill>
          <a:blip r:embed="rId2"/>
          <a:stretch>
            <a:fillRect/>
          </a:stretch>
        </p:blipFill>
        <p:spPr>
          <a:xfrm>
            <a:off x="2838450" y="956060"/>
            <a:ext cx="6515100" cy="5762625"/>
          </a:xfrm>
          <a:prstGeom prst="rect">
            <a:avLst/>
          </a:prstGeom>
        </p:spPr>
      </p:pic>
    </p:spTree>
    <p:extLst>
      <p:ext uri="{BB962C8B-B14F-4D97-AF65-F5344CB8AC3E}">
        <p14:creationId xmlns:p14="http://schemas.microsoft.com/office/powerpoint/2010/main" val="55454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5614000-6B4A-DC3E-6E45-6443D9B4BA7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altLang="zh-CN" sz="3600" kern="1200">
                <a:solidFill>
                  <a:srgbClr val="FFFFFF"/>
                </a:solidFill>
                <a:latin typeface="+mj-lt"/>
                <a:ea typeface="+mj-ea"/>
                <a:cs typeface="+mj-cs"/>
              </a:rPr>
              <a:t>Visible table</a:t>
            </a:r>
          </a:p>
        </p:txBody>
      </p:sp>
      <p:sp>
        <p:nvSpPr>
          <p:cNvPr id="4" name="内容占位符 3">
            <a:extLst>
              <a:ext uri="{FF2B5EF4-FFF2-40B4-BE49-F238E27FC236}">
                <a16:creationId xmlns:a16="http://schemas.microsoft.com/office/drawing/2014/main" id="{A50E87C0-8333-97EE-D601-9283D3FD585C}"/>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0909192D-22E0-4408-5760-3620FB4D1394}"/>
              </a:ext>
            </a:extLst>
          </p:cNvPr>
          <p:cNvPicPr>
            <a:picLocks noChangeAspect="1"/>
          </p:cNvPicPr>
          <p:nvPr/>
        </p:nvPicPr>
        <p:blipFill>
          <a:blip r:embed="rId2"/>
          <a:stretch>
            <a:fillRect/>
          </a:stretch>
        </p:blipFill>
        <p:spPr>
          <a:xfrm>
            <a:off x="4407026" y="1051829"/>
            <a:ext cx="7420432" cy="4958353"/>
          </a:xfrm>
          <a:prstGeom prst="rect">
            <a:avLst/>
          </a:prstGeom>
        </p:spPr>
      </p:pic>
    </p:spTree>
    <p:extLst>
      <p:ext uri="{BB962C8B-B14F-4D97-AF65-F5344CB8AC3E}">
        <p14:creationId xmlns:p14="http://schemas.microsoft.com/office/powerpoint/2010/main" val="116692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D112B-54BB-1926-4DCC-5BC91F77A374}"/>
              </a:ext>
            </a:extLst>
          </p:cNvPr>
          <p:cNvSpPr>
            <a:spLocks noGrp="1"/>
          </p:cNvSpPr>
          <p:nvPr>
            <p:ph type="title"/>
          </p:nvPr>
        </p:nvSpPr>
        <p:spPr/>
        <p:txBody>
          <a:bodyPr/>
          <a:lstStyle/>
          <a:p>
            <a:r>
              <a:rPr lang="en-US" altLang="zh-CN" dirty="0"/>
              <a:t>One model, different samples</a:t>
            </a:r>
            <a:endParaRPr lang="zh-CN" altLang="en-US" dirty="0"/>
          </a:p>
        </p:txBody>
      </p:sp>
      <p:sp>
        <p:nvSpPr>
          <p:cNvPr id="3" name="内容占位符 2">
            <a:extLst>
              <a:ext uri="{FF2B5EF4-FFF2-40B4-BE49-F238E27FC236}">
                <a16:creationId xmlns:a16="http://schemas.microsoft.com/office/drawing/2014/main" id="{566B1589-7411-9993-209F-4821EDA9F361}"/>
              </a:ext>
            </a:extLst>
          </p:cNvPr>
          <p:cNvSpPr>
            <a:spLocks noGrp="1"/>
          </p:cNvSpPr>
          <p:nvPr>
            <p:ph idx="1"/>
          </p:nvPr>
        </p:nvSpPr>
        <p:spPr>
          <a:xfrm>
            <a:off x="431800" y="3151188"/>
            <a:ext cx="10515600" cy="1196975"/>
          </a:xfrm>
        </p:spPr>
        <p:txBody>
          <a:bodyPr/>
          <a:lstStyle/>
          <a:p>
            <a:r>
              <a:rPr lang="en-US" altLang="zh-CN" dirty="0"/>
              <a:t>Next, we will introduce the comparison of the results obtained by three different models under different data samples.</a:t>
            </a:r>
            <a:endParaRPr lang="zh-CN" altLang="en-US" dirty="0"/>
          </a:p>
        </p:txBody>
      </p:sp>
    </p:spTree>
    <p:extLst>
      <p:ext uri="{BB962C8B-B14F-4D97-AF65-F5344CB8AC3E}">
        <p14:creationId xmlns:p14="http://schemas.microsoft.com/office/powerpoint/2010/main" val="2717759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0ED6C-A9F3-0C63-B22D-14EFDF2FBDF3}"/>
              </a:ext>
            </a:extLst>
          </p:cNvPr>
          <p:cNvSpPr>
            <a:spLocks noGrp="1"/>
          </p:cNvSpPr>
          <p:nvPr>
            <p:ph type="title"/>
          </p:nvPr>
        </p:nvSpPr>
        <p:spPr/>
        <p:txBody>
          <a:bodyPr/>
          <a:lstStyle/>
          <a:p>
            <a:r>
              <a:rPr lang="en-US" altLang="zh-CN" dirty="0"/>
              <a:t>Use </a:t>
            </a:r>
            <a:r>
              <a:rPr lang="en-US" altLang="zh-CN" dirty="0" err="1"/>
              <a:t>ffnn</a:t>
            </a:r>
            <a:endParaRPr lang="zh-CN" altLang="en-US" dirty="0"/>
          </a:p>
        </p:txBody>
      </p:sp>
      <p:sp>
        <p:nvSpPr>
          <p:cNvPr id="3" name="内容占位符 2">
            <a:extLst>
              <a:ext uri="{FF2B5EF4-FFF2-40B4-BE49-F238E27FC236}">
                <a16:creationId xmlns:a16="http://schemas.microsoft.com/office/drawing/2014/main" id="{0A09A083-4654-6C37-2144-73FCEEEFA933}"/>
              </a:ext>
            </a:extLst>
          </p:cNvPr>
          <p:cNvSpPr>
            <a:spLocks noGrp="1"/>
          </p:cNvSpPr>
          <p:nvPr>
            <p:ph idx="1"/>
          </p:nvPr>
        </p:nvSpPr>
        <p:spPr>
          <a:xfrm>
            <a:off x="9060864" y="1524000"/>
            <a:ext cx="2292935" cy="3505200"/>
          </a:xfrm>
        </p:spPr>
        <p:txBody>
          <a:bodyPr/>
          <a:lstStyle/>
          <a:p>
            <a:r>
              <a:rPr lang="en-US" altLang="zh-CN" dirty="0"/>
              <a:t>For sample ‘</a:t>
            </a:r>
            <a:r>
              <a:rPr lang="en-US" altLang="zh-CN" dirty="0" err="1"/>
              <a:t>fsi_category</a:t>
            </a:r>
            <a:r>
              <a:rPr lang="en-US" altLang="zh-CN" dirty="0"/>
              <a:t>’ == ‘Warning’</a:t>
            </a:r>
            <a:endParaRPr lang="zh-CN" altLang="en-US" dirty="0"/>
          </a:p>
        </p:txBody>
      </p:sp>
      <p:pic>
        <p:nvPicPr>
          <p:cNvPr id="6" name="图片 5">
            <a:extLst>
              <a:ext uri="{FF2B5EF4-FFF2-40B4-BE49-F238E27FC236}">
                <a16:creationId xmlns:a16="http://schemas.microsoft.com/office/drawing/2014/main" id="{6BFA7B31-8B44-96E6-DF65-26A54F0A539F}"/>
              </a:ext>
            </a:extLst>
          </p:cNvPr>
          <p:cNvPicPr>
            <a:picLocks noChangeAspect="1"/>
          </p:cNvPicPr>
          <p:nvPr/>
        </p:nvPicPr>
        <p:blipFill>
          <a:blip r:embed="rId2"/>
          <a:stretch>
            <a:fillRect/>
          </a:stretch>
        </p:blipFill>
        <p:spPr>
          <a:xfrm>
            <a:off x="32996" y="1445636"/>
            <a:ext cx="9310005" cy="5412364"/>
          </a:xfrm>
          <a:prstGeom prst="rect">
            <a:avLst/>
          </a:prstGeom>
        </p:spPr>
      </p:pic>
      <p:pic>
        <p:nvPicPr>
          <p:cNvPr id="9" name="图片 8">
            <a:extLst>
              <a:ext uri="{FF2B5EF4-FFF2-40B4-BE49-F238E27FC236}">
                <a16:creationId xmlns:a16="http://schemas.microsoft.com/office/drawing/2014/main" id="{FA894711-45C3-B287-75B3-B32967B8048C}"/>
              </a:ext>
            </a:extLst>
          </p:cNvPr>
          <p:cNvPicPr>
            <a:picLocks noChangeAspect="1"/>
          </p:cNvPicPr>
          <p:nvPr/>
        </p:nvPicPr>
        <p:blipFill>
          <a:blip r:embed="rId3"/>
          <a:stretch>
            <a:fillRect/>
          </a:stretch>
        </p:blipFill>
        <p:spPr>
          <a:xfrm>
            <a:off x="5956732" y="610105"/>
            <a:ext cx="1770824" cy="703789"/>
          </a:xfrm>
          <a:prstGeom prst="rect">
            <a:avLst/>
          </a:prstGeom>
        </p:spPr>
      </p:pic>
    </p:spTree>
    <p:extLst>
      <p:ext uri="{BB962C8B-B14F-4D97-AF65-F5344CB8AC3E}">
        <p14:creationId xmlns:p14="http://schemas.microsoft.com/office/powerpoint/2010/main" val="4124042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5ECFB-8D32-5028-BD2C-1277A014FD9D}"/>
              </a:ext>
            </a:extLst>
          </p:cNvPr>
          <p:cNvSpPr>
            <a:spLocks noGrp="1"/>
          </p:cNvSpPr>
          <p:nvPr>
            <p:ph type="title"/>
          </p:nvPr>
        </p:nvSpPr>
        <p:spPr/>
        <p:txBody>
          <a:bodyPr/>
          <a:lstStyle/>
          <a:p>
            <a:r>
              <a:rPr lang="en-US" altLang="zh-CN" dirty="0"/>
              <a:t>Use </a:t>
            </a:r>
            <a:r>
              <a:rPr lang="en-US" altLang="zh-CN" dirty="0" err="1"/>
              <a:t>ffnn</a:t>
            </a:r>
            <a:endParaRPr lang="zh-CN" altLang="en-US" dirty="0"/>
          </a:p>
        </p:txBody>
      </p:sp>
      <p:sp>
        <p:nvSpPr>
          <p:cNvPr id="3" name="内容占位符 2">
            <a:extLst>
              <a:ext uri="{FF2B5EF4-FFF2-40B4-BE49-F238E27FC236}">
                <a16:creationId xmlns:a16="http://schemas.microsoft.com/office/drawing/2014/main" id="{C525326B-AA45-6FD0-893A-C55F09BE5CA0}"/>
              </a:ext>
            </a:extLst>
          </p:cNvPr>
          <p:cNvSpPr>
            <a:spLocks noGrp="1"/>
          </p:cNvSpPr>
          <p:nvPr>
            <p:ph idx="1"/>
          </p:nvPr>
        </p:nvSpPr>
        <p:spPr>
          <a:xfrm>
            <a:off x="8636000" y="903552"/>
            <a:ext cx="2861733" cy="2356115"/>
          </a:xfrm>
        </p:spPr>
        <p:txBody>
          <a:bodyPr/>
          <a:lstStyle/>
          <a:p>
            <a:r>
              <a:rPr lang="en-US" altLang="zh-CN" dirty="0"/>
              <a:t>For the sample ‘</a:t>
            </a:r>
            <a:r>
              <a:rPr lang="en-US" altLang="zh-CN" dirty="0" err="1"/>
              <a:t>fsi_category</a:t>
            </a:r>
            <a:r>
              <a:rPr lang="en-US" altLang="zh-CN" dirty="0"/>
              <a:t>’ != ‘Warning’ </a:t>
            </a:r>
            <a:endParaRPr lang="zh-CN" altLang="en-US" dirty="0"/>
          </a:p>
        </p:txBody>
      </p:sp>
      <p:pic>
        <p:nvPicPr>
          <p:cNvPr id="9" name="图片 8">
            <a:extLst>
              <a:ext uri="{FF2B5EF4-FFF2-40B4-BE49-F238E27FC236}">
                <a16:creationId xmlns:a16="http://schemas.microsoft.com/office/drawing/2014/main" id="{458FE4B5-69F8-6DB5-3974-BC807BB75904}"/>
              </a:ext>
            </a:extLst>
          </p:cNvPr>
          <p:cNvPicPr>
            <a:picLocks noChangeAspect="1"/>
          </p:cNvPicPr>
          <p:nvPr/>
        </p:nvPicPr>
        <p:blipFill>
          <a:blip r:embed="rId2"/>
          <a:stretch>
            <a:fillRect/>
          </a:stretch>
        </p:blipFill>
        <p:spPr>
          <a:xfrm>
            <a:off x="119017" y="1690688"/>
            <a:ext cx="8516983" cy="4999469"/>
          </a:xfrm>
          <a:prstGeom prst="rect">
            <a:avLst/>
          </a:prstGeom>
        </p:spPr>
      </p:pic>
      <p:pic>
        <p:nvPicPr>
          <p:cNvPr id="7" name="图片 6">
            <a:extLst>
              <a:ext uri="{FF2B5EF4-FFF2-40B4-BE49-F238E27FC236}">
                <a16:creationId xmlns:a16="http://schemas.microsoft.com/office/drawing/2014/main" id="{56D1B4DF-AA96-7A28-E45A-8323476FE80D}"/>
              </a:ext>
            </a:extLst>
          </p:cNvPr>
          <p:cNvPicPr>
            <a:picLocks noChangeAspect="1"/>
          </p:cNvPicPr>
          <p:nvPr/>
        </p:nvPicPr>
        <p:blipFill>
          <a:blip r:embed="rId3"/>
          <a:stretch>
            <a:fillRect/>
          </a:stretch>
        </p:blipFill>
        <p:spPr>
          <a:xfrm>
            <a:off x="7697158" y="4444957"/>
            <a:ext cx="3892750" cy="1676486"/>
          </a:xfrm>
          <a:prstGeom prst="rect">
            <a:avLst/>
          </a:prstGeom>
        </p:spPr>
      </p:pic>
    </p:spTree>
    <p:extLst>
      <p:ext uri="{BB962C8B-B14F-4D97-AF65-F5344CB8AC3E}">
        <p14:creationId xmlns:p14="http://schemas.microsoft.com/office/powerpoint/2010/main" val="4284300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76872-8861-ECA4-D069-B9DCDCD531AE}"/>
              </a:ext>
            </a:extLst>
          </p:cNvPr>
          <p:cNvSpPr>
            <a:spLocks noGrp="1"/>
          </p:cNvSpPr>
          <p:nvPr>
            <p:ph type="title"/>
          </p:nvPr>
        </p:nvSpPr>
        <p:spPr/>
        <p:txBody>
          <a:bodyPr/>
          <a:lstStyle/>
          <a:p>
            <a:r>
              <a:rPr lang="en-US" altLang="zh-CN" dirty="0" err="1"/>
              <a:t>FFnn</a:t>
            </a:r>
            <a:r>
              <a:rPr lang="en-US" altLang="zh-CN" dirty="0"/>
              <a:t> bootstrap error</a:t>
            </a:r>
            <a:endParaRPr lang="zh-CN" altLang="en-US" dirty="0"/>
          </a:p>
        </p:txBody>
      </p:sp>
      <p:pic>
        <p:nvPicPr>
          <p:cNvPr id="4" name="图片 3">
            <a:extLst>
              <a:ext uri="{FF2B5EF4-FFF2-40B4-BE49-F238E27FC236}">
                <a16:creationId xmlns:a16="http://schemas.microsoft.com/office/drawing/2014/main" id="{5E948F03-2AD3-C3D9-6DCA-4DCE33836CAD}"/>
              </a:ext>
            </a:extLst>
          </p:cNvPr>
          <p:cNvPicPr>
            <a:picLocks noChangeAspect="1"/>
          </p:cNvPicPr>
          <p:nvPr/>
        </p:nvPicPr>
        <p:blipFill rotWithShape="1">
          <a:blip r:embed="rId2"/>
          <a:srcRect l="12261"/>
          <a:stretch/>
        </p:blipFill>
        <p:spPr>
          <a:xfrm>
            <a:off x="653178" y="2063653"/>
            <a:ext cx="10885643" cy="3307337"/>
          </a:xfrm>
          <a:prstGeom prst="rect">
            <a:avLst/>
          </a:prstGeom>
        </p:spPr>
      </p:pic>
      <p:sp>
        <p:nvSpPr>
          <p:cNvPr id="7" name="内容占位符 6">
            <a:extLst>
              <a:ext uri="{FF2B5EF4-FFF2-40B4-BE49-F238E27FC236}">
                <a16:creationId xmlns:a16="http://schemas.microsoft.com/office/drawing/2014/main" id="{B63D01BB-6BAA-8145-12A5-9D57FDD304C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61459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D3171-BBA0-84E3-BED3-9EB9D8C681EC}"/>
              </a:ext>
            </a:extLst>
          </p:cNvPr>
          <p:cNvSpPr>
            <a:spLocks noGrp="1"/>
          </p:cNvSpPr>
          <p:nvPr>
            <p:ph type="title"/>
          </p:nvPr>
        </p:nvSpPr>
        <p:spPr/>
        <p:txBody>
          <a:bodyPr/>
          <a:lstStyle/>
          <a:p>
            <a:r>
              <a:rPr lang="en-US" altLang="zh-CN" dirty="0"/>
              <a:t>Two groups</a:t>
            </a:r>
            <a:endParaRPr lang="zh-CN" altLang="en-US" dirty="0"/>
          </a:p>
        </p:txBody>
      </p:sp>
      <p:sp>
        <p:nvSpPr>
          <p:cNvPr id="3" name="内容占位符 2">
            <a:extLst>
              <a:ext uri="{FF2B5EF4-FFF2-40B4-BE49-F238E27FC236}">
                <a16:creationId xmlns:a16="http://schemas.microsoft.com/office/drawing/2014/main" id="{0B49CCAE-DED9-AF1D-6FB7-F71E87F5AA2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FDEB0AF-6558-C0C1-2850-83BA15F3DD64}"/>
              </a:ext>
            </a:extLst>
          </p:cNvPr>
          <p:cNvPicPr>
            <a:picLocks noChangeAspect="1"/>
          </p:cNvPicPr>
          <p:nvPr/>
        </p:nvPicPr>
        <p:blipFill>
          <a:blip r:embed="rId2"/>
          <a:stretch>
            <a:fillRect/>
          </a:stretch>
        </p:blipFill>
        <p:spPr>
          <a:xfrm>
            <a:off x="1201070" y="1825625"/>
            <a:ext cx="9921659" cy="4684248"/>
          </a:xfrm>
          <a:prstGeom prst="rect">
            <a:avLst/>
          </a:prstGeom>
        </p:spPr>
      </p:pic>
    </p:spTree>
    <p:extLst>
      <p:ext uri="{BB962C8B-B14F-4D97-AF65-F5344CB8AC3E}">
        <p14:creationId xmlns:p14="http://schemas.microsoft.com/office/powerpoint/2010/main" val="2042133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7FFBB-8CC4-619A-B26D-4E48A39EC27F}"/>
              </a:ext>
            </a:extLst>
          </p:cNvPr>
          <p:cNvSpPr>
            <a:spLocks noGrp="1"/>
          </p:cNvSpPr>
          <p:nvPr>
            <p:ph type="title"/>
          </p:nvPr>
        </p:nvSpPr>
        <p:spPr/>
        <p:txBody>
          <a:bodyPr/>
          <a:lstStyle/>
          <a:p>
            <a:r>
              <a:rPr lang="en-US" altLang="zh-CN" dirty="0"/>
              <a:t>Use </a:t>
            </a:r>
            <a:r>
              <a:rPr lang="en-US" altLang="zh-CN" dirty="0" err="1"/>
              <a:t>xgboost</a:t>
            </a:r>
            <a:endParaRPr lang="zh-CN" altLang="en-US" dirty="0"/>
          </a:p>
        </p:txBody>
      </p:sp>
      <p:sp>
        <p:nvSpPr>
          <p:cNvPr id="6" name="文本框 5">
            <a:extLst>
              <a:ext uri="{FF2B5EF4-FFF2-40B4-BE49-F238E27FC236}">
                <a16:creationId xmlns:a16="http://schemas.microsoft.com/office/drawing/2014/main" id="{E975647F-929E-35FE-92F4-B38B0310EA90}"/>
              </a:ext>
            </a:extLst>
          </p:cNvPr>
          <p:cNvSpPr txBox="1"/>
          <p:nvPr/>
        </p:nvSpPr>
        <p:spPr>
          <a:xfrm>
            <a:off x="5621867" y="704740"/>
            <a:ext cx="4089400" cy="646331"/>
          </a:xfrm>
          <a:prstGeom prst="rect">
            <a:avLst/>
          </a:prstGeom>
          <a:noFill/>
        </p:spPr>
        <p:txBody>
          <a:bodyPr wrap="square" rtlCol="0">
            <a:spAutoFit/>
          </a:bodyPr>
          <a:lstStyle/>
          <a:p>
            <a:r>
              <a:rPr lang="en-US" altLang="zh-CN" dirty="0"/>
              <a:t>For the sample ‘</a:t>
            </a:r>
            <a:r>
              <a:rPr lang="en-US" altLang="zh-CN" dirty="0" err="1"/>
              <a:t>fsi_category</a:t>
            </a:r>
            <a:r>
              <a:rPr lang="en-US" altLang="zh-CN" dirty="0"/>
              <a:t>’ == ‘Warning’</a:t>
            </a:r>
            <a:endParaRPr lang="zh-CN" altLang="en-US" dirty="0"/>
          </a:p>
        </p:txBody>
      </p:sp>
      <p:sp>
        <p:nvSpPr>
          <p:cNvPr id="4" name="内容占位符 3">
            <a:extLst>
              <a:ext uri="{FF2B5EF4-FFF2-40B4-BE49-F238E27FC236}">
                <a16:creationId xmlns:a16="http://schemas.microsoft.com/office/drawing/2014/main" id="{A239C983-2226-BB2B-12C9-7F6CF498FEC3}"/>
              </a:ext>
            </a:extLst>
          </p:cNvPr>
          <p:cNvSpPr>
            <a:spLocks noGrp="1"/>
          </p:cNvSpPr>
          <p:nvPr>
            <p:ph idx="1"/>
          </p:nvPr>
        </p:nvSpPr>
        <p:spPr/>
        <p:txBody>
          <a:bodyPr/>
          <a:lstStyle/>
          <a:p>
            <a:endParaRPr lang="zh-CN" altLang="en-US"/>
          </a:p>
        </p:txBody>
      </p:sp>
      <p:pic>
        <p:nvPicPr>
          <p:cNvPr id="8" name="图片 7">
            <a:extLst>
              <a:ext uri="{FF2B5EF4-FFF2-40B4-BE49-F238E27FC236}">
                <a16:creationId xmlns:a16="http://schemas.microsoft.com/office/drawing/2014/main" id="{39A9BC08-7DCC-0836-5D7A-99431CD9DA1B}"/>
              </a:ext>
            </a:extLst>
          </p:cNvPr>
          <p:cNvPicPr>
            <a:picLocks noChangeAspect="1"/>
          </p:cNvPicPr>
          <p:nvPr/>
        </p:nvPicPr>
        <p:blipFill>
          <a:blip r:embed="rId2"/>
          <a:stretch>
            <a:fillRect/>
          </a:stretch>
        </p:blipFill>
        <p:spPr>
          <a:xfrm>
            <a:off x="1300162" y="1487148"/>
            <a:ext cx="9591675" cy="5286375"/>
          </a:xfrm>
          <a:prstGeom prst="rect">
            <a:avLst/>
          </a:prstGeom>
        </p:spPr>
      </p:pic>
    </p:spTree>
    <p:extLst>
      <p:ext uri="{BB962C8B-B14F-4D97-AF65-F5344CB8AC3E}">
        <p14:creationId xmlns:p14="http://schemas.microsoft.com/office/powerpoint/2010/main" val="339380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 the original file ” test_predictions.csv”</a:t>
            </a:r>
            <a:endParaRPr lang="zh-CN" altLang="en-US" dirty="0"/>
          </a:p>
        </p:txBody>
      </p:sp>
      <p:pic>
        <p:nvPicPr>
          <p:cNvPr id="4" name="图片 3"/>
          <p:cNvPicPr>
            <a:picLocks noChangeAspect="1"/>
          </p:cNvPicPr>
          <p:nvPr/>
        </p:nvPicPr>
        <p:blipFill>
          <a:blip r:embed="rId2"/>
          <a:stretch>
            <a:fillRect/>
          </a:stretch>
        </p:blipFill>
        <p:spPr>
          <a:xfrm>
            <a:off x="581024" y="1710038"/>
            <a:ext cx="11357751" cy="438596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E75AC-DAF7-22F5-4423-BDBA4B37FACF}"/>
              </a:ext>
            </a:extLst>
          </p:cNvPr>
          <p:cNvSpPr>
            <a:spLocks noGrp="1"/>
          </p:cNvSpPr>
          <p:nvPr>
            <p:ph type="title"/>
          </p:nvPr>
        </p:nvSpPr>
        <p:spPr/>
        <p:txBody>
          <a:bodyPr/>
          <a:lstStyle/>
          <a:p>
            <a:r>
              <a:rPr lang="en-US" altLang="zh-CN" dirty="0"/>
              <a:t>Use </a:t>
            </a:r>
            <a:r>
              <a:rPr lang="en-US" altLang="zh-CN" dirty="0" err="1"/>
              <a:t>xgboost</a:t>
            </a:r>
            <a:endParaRPr lang="zh-CN" altLang="en-US" dirty="0"/>
          </a:p>
        </p:txBody>
      </p:sp>
      <p:sp>
        <p:nvSpPr>
          <p:cNvPr id="4" name="文本框 3">
            <a:extLst>
              <a:ext uri="{FF2B5EF4-FFF2-40B4-BE49-F238E27FC236}">
                <a16:creationId xmlns:a16="http://schemas.microsoft.com/office/drawing/2014/main" id="{78BE25CC-8D23-ACA1-E30A-90B8C3F27C7A}"/>
              </a:ext>
            </a:extLst>
          </p:cNvPr>
          <p:cNvSpPr txBox="1"/>
          <p:nvPr/>
        </p:nvSpPr>
        <p:spPr>
          <a:xfrm>
            <a:off x="5621867" y="704740"/>
            <a:ext cx="4089400" cy="646331"/>
          </a:xfrm>
          <a:prstGeom prst="rect">
            <a:avLst/>
          </a:prstGeom>
          <a:noFill/>
        </p:spPr>
        <p:txBody>
          <a:bodyPr wrap="square" rtlCol="0">
            <a:spAutoFit/>
          </a:bodyPr>
          <a:lstStyle/>
          <a:p>
            <a:r>
              <a:rPr lang="en-US" altLang="zh-CN" dirty="0"/>
              <a:t>For the sample ‘</a:t>
            </a:r>
            <a:r>
              <a:rPr lang="en-US" altLang="zh-CN" dirty="0" err="1"/>
              <a:t>fsi_category</a:t>
            </a:r>
            <a:r>
              <a:rPr lang="en-US" altLang="zh-CN" dirty="0"/>
              <a:t>’ != ‘Warning’ </a:t>
            </a:r>
            <a:endParaRPr lang="zh-CN" altLang="en-US" dirty="0"/>
          </a:p>
        </p:txBody>
      </p:sp>
      <p:pic>
        <p:nvPicPr>
          <p:cNvPr id="5" name="图片 4">
            <a:extLst>
              <a:ext uri="{FF2B5EF4-FFF2-40B4-BE49-F238E27FC236}">
                <a16:creationId xmlns:a16="http://schemas.microsoft.com/office/drawing/2014/main" id="{516967D5-4999-7D50-9E59-4068ECF2513A}"/>
              </a:ext>
            </a:extLst>
          </p:cNvPr>
          <p:cNvPicPr>
            <a:picLocks noChangeAspect="1"/>
          </p:cNvPicPr>
          <p:nvPr/>
        </p:nvPicPr>
        <p:blipFill>
          <a:blip r:embed="rId2"/>
          <a:stretch>
            <a:fillRect/>
          </a:stretch>
        </p:blipFill>
        <p:spPr>
          <a:xfrm>
            <a:off x="327024" y="1351071"/>
            <a:ext cx="9553575" cy="4867275"/>
          </a:xfrm>
          <a:prstGeom prst="rect">
            <a:avLst/>
          </a:prstGeom>
        </p:spPr>
      </p:pic>
      <p:pic>
        <p:nvPicPr>
          <p:cNvPr id="8" name="图片 7">
            <a:extLst>
              <a:ext uri="{FF2B5EF4-FFF2-40B4-BE49-F238E27FC236}">
                <a16:creationId xmlns:a16="http://schemas.microsoft.com/office/drawing/2014/main" id="{A5396DA0-6FFA-7674-85D4-2C12F0A3CD76}"/>
              </a:ext>
            </a:extLst>
          </p:cNvPr>
          <p:cNvPicPr>
            <a:picLocks noChangeAspect="1"/>
          </p:cNvPicPr>
          <p:nvPr/>
        </p:nvPicPr>
        <p:blipFill>
          <a:blip r:embed="rId3"/>
          <a:stretch>
            <a:fillRect/>
          </a:stretch>
        </p:blipFill>
        <p:spPr>
          <a:xfrm>
            <a:off x="7851670" y="5448181"/>
            <a:ext cx="4057859" cy="1308167"/>
          </a:xfrm>
          <a:prstGeom prst="rect">
            <a:avLst/>
          </a:prstGeom>
        </p:spPr>
      </p:pic>
    </p:spTree>
    <p:extLst>
      <p:ext uri="{BB962C8B-B14F-4D97-AF65-F5344CB8AC3E}">
        <p14:creationId xmlns:p14="http://schemas.microsoft.com/office/powerpoint/2010/main" val="3451831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30F52-0DE6-DCD4-087B-893437AC20C4}"/>
              </a:ext>
            </a:extLst>
          </p:cNvPr>
          <p:cNvSpPr>
            <a:spLocks noGrp="1"/>
          </p:cNvSpPr>
          <p:nvPr>
            <p:ph type="title"/>
          </p:nvPr>
        </p:nvSpPr>
        <p:spPr/>
        <p:txBody>
          <a:bodyPr/>
          <a:lstStyle/>
          <a:p>
            <a:r>
              <a:rPr lang="en-US" altLang="zh-CN" dirty="0" err="1"/>
              <a:t>Xgboost</a:t>
            </a:r>
            <a:r>
              <a:rPr lang="en-US" altLang="zh-CN" dirty="0"/>
              <a:t> bootstrap error</a:t>
            </a:r>
            <a:endParaRPr lang="zh-CN" altLang="en-US" dirty="0"/>
          </a:p>
        </p:txBody>
      </p:sp>
      <p:pic>
        <p:nvPicPr>
          <p:cNvPr id="5" name="内容占位符 4">
            <a:extLst>
              <a:ext uri="{FF2B5EF4-FFF2-40B4-BE49-F238E27FC236}">
                <a16:creationId xmlns:a16="http://schemas.microsoft.com/office/drawing/2014/main" id="{4960B403-AAA9-59B7-71B0-00B01740A41E}"/>
              </a:ext>
            </a:extLst>
          </p:cNvPr>
          <p:cNvPicPr>
            <a:picLocks noGrp="1" noChangeAspect="1"/>
          </p:cNvPicPr>
          <p:nvPr>
            <p:ph idx="1"/>
          </p:nvPr>
        </p:nvPicPr>
        <p:blipFill>
          <a:blip r:embed="rId2"/>
          <a:stretch>
            <a:fillRect/>
          </a:stretch>
        </p:blipFill>
        <p:spPr>
          <a:xfrm>
            <a:off x="364846" y="1690688"/>
            <a:ext cx="11462308" cy="4197664"/>
          </a:xfrm>
        </p:spPr>
      </p:pic>
    </p:spTree>
    <p:extLst>
      <p:ext uri="{BB962C8B-B14F-4D97-AF65-F5344CB8AC3E}">
        <p14:creationId xmlns:p14="http://schemas.microsoft.com/office/powerpoint/2010/main" val="2916735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E61CA-BEC2-98D9-744B-901CF4139B37}"/>
              </a:ext>
            </a:extLst>
          </p:cNvPr>
          <p:cNvSpPr>
            <a:spLocks noGrp="1"/>
          </p:cNvSpPr>
          <p:nvPr>
            <p:ph type="title"/>
          </p:nvPr>
        </p:nvSpPr>
        <p:spPr/>
        <p:txBody>
          <a:bodyPr/>
          <a:lstStyle/>
          <a:p>
            <a:r>
              <a:rPr lang="en-US" altLang="zh-CN" dirty="0"/>
              <a:t>Two groups</a:t>
            </a:r>
            <a:endParaRPr lang="zh-CN" altLang="en-US" dirty="0"/>
          </a:p>
        </p:txBody>
      </p:sp>
      <p:pic>
        <p:nvPicPr>
          <p:cNvPr id="5" name="内容占位符 4">
            <a:extLst>
              <a:ext uri="{FF2B5EF4-FFF2-40B4-BE49-F238E27FC236}">
                <a16:creationId xmlns:a16="http://schemas.microsoft.com/office/drawing/2014/main" id="{494BBE7D-38FC-31A0-EB42-8EF1679CF86A}"/>
              </a:ext>
            </a:extLst>
          </p:cNvPr>
          <p:cNvPicPr>
            <a:picLocks noGrp="1" noChangeAspect="1"/>
          </p:cNvPicPr>
          <p:nvPr>
            <p:ph idx="1"/>
          </p:nvPr>
        </p:nvPicPr>
        <p:blipFill>
          <a:blip r:embed="rId2"/>
          <a:stretch>
            <a:fillRect/>
          </a:stretch>
        </p:blipFill>
        <p:spPr>
          <a:xfrm>
            <a:off x="838200" y="1615747"/>
            <a:ext cx="10602172" cy="4497185"/>
          </a:xfrm>
        </p:spPr>
      </p:pic>
    </p:spTree>
    <p:extLst>
      <p:ext uri="{BB962C8B-B14F-4D97-AF65-F5344CB8AC3E}">
        <p14:creationId xmlns:p14="http://schemas.microsoft.com/office/powerpoint/2010/main" val="1071210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5E3C6-3268-F3ED-6A03-BE6E96B11292}"/>
              </a:ext>
            </a:extLst>
          </p:cNvPr>
          <p:cNvSpPr>
            <a:spLocks noGrp="1"/>
          </p:cNvSpPr>
          <p:nvPr>
            <p:ph type="title"/>
          </p:nvPr>
        </p:nvSpPr>
        <p:spPr/>
        <p:txBody>
          <a:bodyPr/>
          <a:lstStyle/>
          <a:p>
            <a:r>
              <a:rPr lang="en-US" altLang="zh-CN" dirty="0"/>
              <a:t>Use transformer </a:t>
            </a:r>
            <a:endParaRPr lang="zh-CN" altLang="en-US" dirty="0"/>
          </a:p>
        </p:txBody>
      </p:sp>
      <p:sp>
        <p:nvSpPr>
          <p:cNvPr id="7" name="文本框 6">
            <a:extLst>
              <a:ext uri="{FF2B5EF4-FFF2-40B4-BE49-F238E27FC236}">
                <a16:creationId xmlns:a16="http://schemas.microsoft.com/office/drawing/2014/main" id="{CF364523-E3C6-4534-174D-4E1277EF2A6F}"/>
              </a:ext>
            </a:extLst>
          </p:cNvPr>
          <p:cNvSpPr txBox="1"/>
          <p:nvPr/>
        </p:nvSpPr>
        <p:spPr>
          <a:xfrm>
            <a:off x="8788400" y="1761067"/>
            <a:ext cx="2565400" cy="923330"/>
          </a:xfrm>
          <a:prstGeom prst="rect">
            <a:avLst/>
          </a:prstGeom>
          <a:noFill/>
        </p:spPr>
        <p:txBody>
          <a:bodyPr wrap="square" rtlCol="0">
            <a:spAutoFit/>
          </a:bodyPr>
          <a:lstStyle/>
          <a:p>
            <a:r>
              <a:rPr lang="en-US" altLang="zh-CN" dirty="0"/>
              <a:t>For the sample ‘</a:t>
            </a:r>
            <a:r>
              <a:rPr lang="en-US" altLang="zh-CN" dirty="0" err="1"/>
              <a:t>fsi_category</a:t>
            </a:r>
            <a:r>
              <a:rPr lang="en-US" altLang="zh-CN" dirty="0"/>
              <a:t>’ == ‘Warning’</a:t>
            </a:r>
            <a:endParaRPr lang="zh-CN" altLang="en-US" dirty="0"/>
          </a:p>
        </p:txBody>
      </p:sp>
      <p:pic>
        <p:nvPicPr>
          <p:cNvPr id="4" name="图片 3">
            <a:extLst>
              <a:ext uri="{FF2B5EF4-FFF2-40B4-BE49-F238E27FC236}">
                <a16:creationId xmlns:a16="http://schemas.microsoft.com/office/drawing/2014/main" id="{79E9314F-F5DB-1910-16FA-48F5B3310FE9}"/>
              </a:ext>
            </a:extLst>
          </p:cNvPr>
          <p:cNvPicPr>
            <a:picLocks noChangeAspect="1"/>
          </p:cNvPicPr>
          <p:nvPr/>
        </p:nvPicPr>
        <p:blipFill rotWithShape="1">
          <a:blip r:embed="rId2"/>
          <a:srcRect l="7365"/>
          <a:stretch/>
        </p:blipFill>
        <p:spPr>
          <a:xfrm>
            <a:off x="114871" y="1825625"/>
            <a:ext cx="8673529" cy="5010150"/>
          </a:xfrm>
          <a:prstGeom prst="rect">
            <a:avLst/>
          </a:prstGeom>
        </p:spPr>
      </p:pic>
    </p:spTree>
    <p:extLst>
      <p:ext uri="{BB962C8B-B14F-4D97-AF65-F5344CB8AC3E}">
        <p14:creationId xmlns:p14="http://schemas.microsoft.com/office/powerpoint/2010/main" val="377590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94877-B717-6CFC-437A-49DD67BB2336}"/>
              </a:ext>
            </a:extLst>
          </p:cNvPr>
          <p:cNvSpPr>
            <a:spLocks noGrp="1"/>
          </p:cNvSpPr>
          <p:nvPr>
            <p:ph type="title"/>
          </p:nvPr>
        </p:nvSpPr>
        <p:spPr/>
        <p:txBody>
          <a:bodyPr/>
          <a:lstStyle/>
          <a:p>
            <a:r>
              <a:rPr lang="en-US" altLang="zh-CN" dirty="0"/>
              <a:t>Use transformer</a:t>
            </a:r>
            <a:endParaRPr lang="zh-CN" altLang="en-US" dirty="0"/>
          </a:p>
        </p:txBody>
      </p:sp>
      <p:sp>
        <p:nvSpPr>
          <p:cNvPr id="6" name="文本框 5">
            <a:extLst>
              <a:ext uri="{FF2B5EF4-FFF2-40B4-BE49-F238E27FC236}">
                <a16:creationId xmlns:a16="http://schemas.microsoft.com/office/drawing/2014/main" id="{1DFC8448-F103-2FC4-0614-2A33B18CBFCE}"/>
              </a:ext>
            </a:extLst>
          </p:cNvPr>
          <p:cNvSpPr txBox="1"/>
          <p:nvPr/>
        </p:nvSpPr>
        <p:spPr>
          <a:xfrm>
            <a:off x="8788400" y="1761067"/>
            <a:ext cx="2565400" cy="923330"/>
          </a:xfrm>
          <a:prstGeom prst="rect">
            <a:avLst/>
          </a:prstGeom>
          <a:noFill/>
        </p:spPr>
        <p:txBody>
          <a:bodyPr wrap="square" rtlCol="0">
            <a:spAutoFit/>
          </a:bodyPr>
          <a:lstStyle/>
          <a:p>
            <a:r>
              <a:rPr lang="en-US" altLang="zh-CN" dirty="0"/>
              <a:t>For the sample ‘</a:t>
            </a:r>
            <a:r>
              <a:rPr lang="en-US" altLang="zh-CN" dirty="0" err="1"/>
              <a:t>fsi_category</a:t>
            </a:r>
            <a:r>
              <a:rPr lang="en-US" altLang="zh-CN" dirty="0"/>
              <a:t>’ </a:t>
            </a:r>
            <a:r>
              <a:rPr lang="zh-CN" altLang="en-US" dirty="0"/>
              <a:t>！</a:t>
            </a:r>
            <a:r>
              <a:rPr lang="en-US" altLang="zh-CN" dirty="0"/>
              <a:t>= ‘Warning’</a:t>
            </a:r>
            <a:endParaRPr lang="zh-CN" altLang="en-US" dirty="0"/>
          </a:p>
        </p:txBody>
      </p:sp>
      <p:sp>
        <p:nvSpPr>
          <p:cNvPr id="4" name="内容占位符 3">
            <a:extLst>
              <a:ext uri="{FF2B5EF4-FFF2-40B4-BE49-F238E27FC236}">
                <a16:creationId xmlns:a16="http://schemas.microsoft.com/office/drawing/2014/main" id="{1C0FCFFE-C1DF-8B7B-81D3-87D659B10B8E}"/>
              </a:ext>
            </a:extLst>
          </p:cNvPr>
          <p:cNvSpPr>
            <a:spLocks noGrp="1"/>
          </p:cNvSpPr>
          <p:nvPr>
            <p:ph idx="1"/>
          </p:nvPr>
        </p:nvSpPr>
        <p:spPr/>
        <p:txBody>
          <a:bodyPr/>
          <a:lstStyle/>
          <a:p>
            <a:endParaRPr lang="zh-CN" altLang="en-US" dirty="0"/>
          </a:p>
        </p:txBody>
      </p:sp>
      <p:pic>
        <p:nvPicPr>
          <p:cNvPr id="8" name="图片 7">
            <a:extLst>
              <a:ext uri="{FF2B5EF4-FFF2-40B4-BE49-F238E27FC236}">
                <a16:creationId xmlns:a16="http://schemas.microsoft.com/office/drawing/2014/main" id="{F169EA35-74D4-0678-060A-9E4DAEF7E4C4}"/>
              </a:ext>
            </a:extLst>
          </p:cNvPr>
          <p:cNvPicPr>
            <a:picLocks noChangeAspect="1"/>
          </p:cNvPicPr>
          <p:nvPr/>
        </p:nvPicPr>
        <p:blipFill rotWithShape="1">
          <a:blip r:embed="rId2"/>
          <a:srcRect l="9507"/>
          <a:stretch/>
        </p:blipFill>
        <p:spPr>
          <a:xfrm>
            <a:off x="97654" y="1761067"/>
            <a:ext cx="8726416" cy="4874683"/>
          </a:xfrm>
          <a:prstGeom prst="rect">
            <a:avLst/>
          </a:prstGeom>
        </p:spPr>
      </p:pic>
    </p:spTree>
    <p:extLst>
      <p:ext uri="{BB962C8B-B14F-4D97-AF65-F5344CB8AC3E}">
        <p14:creationId xmlns:p14="http://schemas.microsoft.com/office/powerpoint/2010/main" val="3781550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17A63-34DE-0435-CC5E-5B8A9FE0442B}"/>
              </a:ext>
            </a:extLst>
          </p:cNvPr>
          <p:cNvSpPr>
            <a:spLocks noGrp="1"/>
          </p:cNvSpPr>
          <p:nvPr>
            <p:ph type="title"/>
          </p:nvPr>
        </p:nvSpPr>
        <p:spPr/>
        <p:txBody>
          <a:bodyPr/>
          <a:lstStyle/>
          <a:p>
            <a:r>
              <a:rPr lang="en-US" altLang="zh-CN" dirty="0"/>
              <a:t>Transformer bootstrap error</a:t>
            </a:r>
            <a:endParaRPr lang="zh-CN" altLang="en-US" dirty="0"/>
          </a:p>
        </p:txBody>
      </p:sp>
      <p:pic>
        <p:nvPicPr>
          <p:cNvPr id="5" name="内容占位符 4">
            <a:extLst>
              <a:ext uri="{FF2B5EF4-FFF2-40B4-BE49-F238E27FC236}">
                <a16:creationId xmlns:a16="http://schemas.microsoft.com/office/drawing/2014/main" id="{8ED55CA4-7C98-E42F-2CEA-36627CD8D192}"/>
              </a:ext>
            </a:extLst>
          </p:cNvPr>
          <p:cNvPicPr>
            <a:picLocks noGrp="1" noChangeAspect="1"/>
          </p:cNvPicPr>
          <p:nvPr>
            <p:ph idx="1"/>
          </p:nvPr>
        </p:nvPicPr>
        <p:blipFill>
          <a:blip r:embed="rId2"/>
          <a:stretch>
            <a:fillRect/>
          </a:stretch>
        </p:blipFill>
        <p:spPr>
          <a:xfrm>
            <a:off x="634121" y="1690688"/>
            <a:ext cx="10923758" cy="3829362"/>
          </a:xfrm>
        </p:spPr>
      </p:pic>
    </p:spTree>
    <p:extLst>
      <p:ext uri="{BB962C8B-B14F-4D97-AF65-F5344CB8AC3E}">
        <p14:creationId xmlns:p14="http://schemas.microsoft.com/office/powerpoint/2010/main" val="2053953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93E92-0609-E2E0-EED5-BD64B1FE00B8}"/>
              </a:ext>
            </a:extLst>
          </p:cNvPr>
          <p:cNvSpPr>
            <a:spLocks noGrp="1"/>
          </p:cNvSpPr>
          <p:nvPr>
            <p:ph type="title"/>
          </p:nvPr>
        </p:nvSpPr>
        <p:spPr/>
        <p:txBody>
          <a:bodyPr/>
          <a:lstStyle/>
          <a:p>
            <a:r>
              <a:rPr lang="en-US" altLang="zh-CN" dirty="0"/>
              <a:t>Two groups</a:t>
            </a:r>
            <a:endParaRPr lang="zh-CN" altLang="en-US" dirty="0"/>
          </a:p>
        </p:txBody>
      </p:sp>
      <p:pic>
        <p:nvPicPr>
          <p:cNvPr id="5" name="内容占位符 4">
            <a:extLst>
              <a:ext uri="{FF2B5EF4-FFF2-40B4-BE49-F238E27FC236}">
                <a16:creationId xmlns:a16="http://schemas.microsoft.com/office/drawing/2014/main" id="{534A004C-F933-D876-E728-5A726C629098}"/>
              </a:ext>
            </a:extLst>
          </p:cNvPr>
          <p:cNvPicPr>
            <a:picLocks noGrp="1" noChangeAspect="1"/>
          </p:cNvPicPr>
          <p:nvPr>
            <p:ph idx="1"/>
          </p:nvPr>
        </p:nvPicPr>
        <p:blipFill>
          <a:blip r:embed="rId2"/>
          <a:stretch>
            <a:fillRect/>
          </a:stretch>
        </p:blipFill>
        <p:spPr>
          <a:xfrm>
            <a:off x="981991" y="1508850"/>
            <a:ext cx="10098560" cy="4873958"/>
          </a:xfrm>
        </p:spPr>
      </p:pic>
    </p:spTree>
    <p:extLst>
      <p:ext uri="{BB962C8B-B14F-4D97-AF65-F5344CB8AC3E}">
        <p14:creationId xmlns:p14="http://schemas.microsoft.com/office/powerpoint/2010/main" val="557329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B6766-7581-26B3-D4CD-5D6E82EF0798}"/>
              </a:ext>
            </a:extLst>
          </p:cNvPr>
          <p:cNvSpPr>
            <a:spLocks noGrp="1"/>
          </p:cNvSpPr>
          <p:nvPr>
            <p:ph type="title"/>
          </p:nvPr>
        </p:nvSpPr>
        <p:spPr/>
        <p:txBody>
          <a:bodyPr/>
          <a:lstStyle/>
          <a:p>
            <a:r>
              <a:rPr lang="en-US" altLang="zh-CN" dirty="0"/>
              <a:t>Analysis of method2</a:t>
            </a:r>
            <a:endParaRPr lang="zh-CN" altLang="en-US" dirty="0"/>
          </a:p>
        </p:txBody>
      </p:sp>
      <p:sp>
        <p:nvSpPr>
          <p:cNvPr id="3" name="内容占位符 2">
            <a:extLst>
              <a:ext uri="{FF2B5EF4-FFF2-40B4-BE49-F238E27FC236}">
                <a16:creationId xmlns:a16="http://schemas.microsoft.com/office/drawing/2014/main" id="{7A5CD0F4-E817-D78E-A451-7BDC0B8F7F22}"/>
              </a:ext>
            </a:extLst>
          </p:cNvPr>
          <p:cNvSpPr>
            <a:spLocks noGrp="1"/>
          </p:cNvSpPr>
          <p:nvPr>
            <p:ph idx="1"/>
          </p:nvPr>
        </p:nvSpPr>
        <p:spPr>
          <a:xfrm>
            <a:off x="838200" y="1825625"/>
            <a:ext cx="10515600" cy="4548542"/>
          </a:xfrm>
        </p:spPr>
        <p:txBody>
          <a:bodyPr>
            <a:normAutofit/>
          </a:bodyPr>
          <a:lstStyle/>
          <a:p>
            <a:pPr marL="0" indent="0">
              <a:buNone/>
            </a:pPr>
            <a:r>
              <a:rPr lang="en-US" altLang="zh-CN" sz="2000" dirty="0"/>
              <a:t>    1. FFNN Model Analysis:</a:t>
            </a:r>
          </a:p>
          <a:p>
            <a:pPr marL="0" indent="0">
              <a:buNone/>
            </a:pPr>
            <a:r>
              <a:rPr lang="en-US" altLang="zh-CN" sz="2000" dirty="0"/>
              <a:t>    In data where the '</a:t>
            </a:r>
            <a:r>
              <a:rPr lang="en-US" altLang="zh-CN" sz="2000" dirty="0" err="1"/>
              <a:t>fsi_category</a:t>
            </a:r>
            <a:r>
              <a:rPr lang="en-US" altLang="zh-CN" sz="2000" dirty="0"/>
              <a:t>' is 'Warning', the FFNN model had a higher rate of "correctly predicting no escalation" at 75.6% compared to "correctly predicting escalation" at 2.4%. This suggests the model is better at predicting scenarios with no escalation in 'Warning' categories. Conversely, for cases not categorized as 'Warning', the rate of "wrongly predicting escalation" was 11.4%, and "wrongly predicting no escalation" was 8.5%. This indicates a higher tendency for the model to incorrectly predict escalation in non-'Warning' scenarios.</a:t>
            </a:r>
          </a:p>
          <a:p>
            <a:pPr marL="0" indent="0">
              <a:buNone/>
            </a:pPr>
            <a:r>
              <a:rPr lang="en-US" altLang="zh-CN" sz="2000" dirty="0"/>
              <a:t>    2. </a:t>
            </a:r>
            <a:r>
              <a:rPr lang="en-US" altLang="zh-CN" sz="2000" dirty="0" err="1"/>
              <a:t>xgboost</a:t>
            </a:r>
            <a:r>
              <a:rPr lang="en-US" altLang="zh-CN" sz="2000" dirty="0"/>
              <a:t> Model Analysis:</a:t>
            </a:r>
          </a:p>
          <a:p>
            <a:pPr marL="0" indent="0">
              <a:buNone/>
            </a:pPr>
            <a:r>
              <a:rPr lang="en-US" altLang="zh-CN" sz="2000" dirty="0"/>
              <a:t>    In the 'Warning' category, "correctly predicting no escalation" was at 21.95%, significantly higher than "correctly predicting escalation" at 14.6%. This shows the model performs better in predicting no escalation in Warning contexts. For non-'Warning' categories, the accuracy drops with "correctly predicting no escalation" at 45.7% and "correctly predicting escalation" at 0%. This reflects a reduced accuracy in non-Warning countries.</a:t>
            </a:r>
            <a:endParaRPr lang="zh-CN" altLang="en-US" sz="2000" dirty="0"/>
          </a:p>
        </p:txBody>
      </p:sp>
    </p:spTree>
    <p:extLst>
      <p:ext uri="{BB962C8B-B14F-4D97-AF65-F5344CB8AC3E}">
        <p14:creationId xmlns:p14="http://schemas.microsoft.com/office/powerpoint/2010/main" val="1990487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50CE0-5842-712B-34D9-5C8E7FF3D6BC}"/>
              </a:ext>
            </a:extLst>
          </p:cNvPr>
          <p:cNvSpPr>
            <a:spLocks noGrp="1"/>
          </p:cNvSpPr>
          <p:nvPr>
            <p:ph type="title"/>
          </p:nvPr>
        </p:nvSpPr>
        <p:spPr/>
        <p:txBody>
          <a:bodyPr/>
          <a:lstStyle/>
          <a:p>
            <a:r>
              <a:rPr lang="en-US" altLang="zh-CN" dirty="0"/>
              <a:t>Analysis of method2</a:t>
            </a:r>
            <a:endParaRPr lang="zh-CN" altLang="en-US" dirty="0"/>
          </a:p>
        </p:txBody>
      </p:sp>
      <p:sp>
        <p:nvSpPr>
          <p:cNvPr id="3" name="内容占位符 2">
            <a:extLst>
              <a:ext uri="{FF2B5EF4-FFF2-40B4-BE49-F238E27FC236}">
                <a16:creationId xmlns:a16="http://schemas.microsoft.com/office/drawing/2014/main" id="{F52A1FB7-9673-B481-1A64-D8E42D6E3B71}"/>
              </a:ext>
            </a:extLst>
          </p:cNvPr>
          <p:cNvSpPr>
            <a:spLocks noGrp="1"/>
          </p:cNvSpPr>
          <p:nvPr>
            <p:ph idx="1"/>
          </p:nvPr>
        </p:nvSpPr>
        <p:spPr/>
        <p:txBody>
          <a:bodyPr/>
          <a:lstStyle/>
          <a:p>
            <a:pPr marL="0" indent="0">
              <a:buNone/>
            </a:pPr>
            <a:r>
              <a:rPr lang="en-US" altLang="zh-CN" dirty="0"/>
              <a:t>    3. Transformer Model Analysis:</a:t>
            </a:r>
          </a:p>
          <a:p>
            <a:pPr marL="0" indent="0">
              <a:buNone/>
            </a:pPr>
            <a:r>
              <a:rPr lang="en-US" altLang="zh-CN" dirty="0"/>
              <a:t>    Within the 'Warning' lending category, the model had a "correctly predicting no escalation" rate of 31.7% versus "correctly predicting escalation" at 12.2%. In the non-'Warning' category, "wrongly predicting escalation" was at 28.57%, and "wrongly predicting no escalation" at 2.86%. This indicates a higher likelihood of incorrectly predicting escalation in the non-'Warning' category.</a:t>
            </a:r>
            <a:endParaRPr lang="zh-CN" altLang="en-US" dirty="0"/>
          </a:p>
        </p:txBody>
      </p:sp>
    </p:spTree>
    <p:extLst>
      <p:ext uri="{BB962C8B-B14F-4D97-AF65-F5344CB8AC3E}">
        <p14:creationId xmlns:p14="http://schemas.microsoft.com/office/powerpoint/2010/main" val="602206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8E34B-FA1D-C5E1-AD2E-1FF604BA3CAF}"/>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46489AF3-4250-DA88-3D97-69B84FA6AB42}"/>
              </a:ext>
            </a:extLst>
          </p:cNvPr>
          <p:cNvSpPr>
            <a:spLocks noGrp="1"/>
          </p:cNvSpPr>
          <p:nvPr>
            <p:ph idx="1"/>
          </p:nvPr>
        </p:nvSpPr>
        <p:spPr/>
        <p:txBody>
          <a:bodyPr/>
          <a:lstStyle/>
          <a:p>
            <a:r>
              <a:rPr lang="en-US" altLang="zh-CN" dirty="0"/>
              <a:t>FFNN: Tends to better predict no escalation in 'Warning' scenarios but is more prone to incorrectly predicting escalation in non-'Warning' contexts.</a:t>
            </a:r>
          </a:p>
          <a:p>
            <a:r>
              <a:rPr lang="en-US" altLang="zh-CN" dirty="0" err="1"/>
              <a:t>XGBoost</a:t>
            </a:r>
            <a:r>
              <a:rPr lang="en-US" altLang="zh-CN" dirty="0"/>
              <a:t>: Shows better performance in Warning countries, especially in predicting no escalation, but its accuracy diminishes in non-Warning countries.</a:t>
            </a:r>
          </a:p>
          <a:p>
            <a:r>
              <a:rPr lang="en-US" altLang="zh-CN" dirty="0"/>
              <a:t>Transformer: More balanced in the 'Warning' category, but in non-'Warning' categories, it tends to incorrectly predict escalation.</a:t>
            </a:r>
            <a:endParaRPr lang="zh-CN" altLang="en-US" dirty="0"/>
          </a:p>
        </p:txBody>
      </p:sp>
    </p:spTree>
    <p:extLst>
      <p:ext uri="{BB962C8B-B14F-4D97-AF65-F5344CB8AC3E}">
        <p14:creationId xmlns:p14="http://schemas.microsoft.com/office/powerpoint/2010/main" val="24296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Selecting the country we want</a:t>
            </a:r>
            <a:endParaRPr lang="zh-CN" altLang="en-US" dirty="0"/>
          </a:p>
        </p:txBody>
      </p:sp>
      <p:pic>
        <p:nvPicPr>
          <p:cNvPr id="5" name="内容占位符 4"/>
          <p:cNvPicPr>
            <a:picLocks noGrp="1" noChangeAspect="1"/>
          </p:cNvPicPr>
          <p:nvPr>
            <p:ph idx="1"/>
          </p:nvPr>
        </p:nvPicPr>
        <p:blipFill>
          <a:blip r:embed="rId2"/>
          <a:stretch>
            <a:fillRect/>
          </a:stretch>
        </p:blipFill>
        <p:spPr>
          <a:xfrm>
            <a:off x="838200" y="1690689"/>
            <a:ext cx="9205506" cy="5167014"/>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A1AED-C7D7-6B8D-8529-B1E9B0394215}"/>
              </a:ext>
            </a:extLst>
          </p:cNvPr>
          <p:cNvSpPr>
            <a:spLocks noGrp="1"/>
          </p:cNvSpPr>
          <p:nvPr>
            <p:ph type="title"/>
          </p:nvPr>
        </p:nvSpPr>
        <p:spPr/>
        <p:txBody>
          <a:bodyPr/>
          <a:lstStyle/>
          <a:p>
            <a:r>
              <a:rPr lang="en-US" altLang="zh-CN" dirty="0"/>
              <a:t>Bootstrap sampling in method 2</a:t>
            </a:r>
            <a:endParaRPr lang="zh-CN" altLang="en-US" dirty="0"/>
          </a:p>
        </p:txBody>
      </p:sp>
      <p:sp>
        <p:nvSpPr>
          <p:cNvPr id="3" name="内容占位符 2">
            <a:extLst>
              <a:ext uri="{FF2B5EF4-FFF2-40B4-BE49-F238E27FC236}">
                <a16:creationId xmlns:a16="http://schemas.microsoft.com/office/drawing/2014/main" id="{88AA4168-1280-5C87-0AEA-6F9180C06088}"/>
              </a:ext>
            </a:extLst>
          </p:cNvPr>
          <p:cNvSpPr>
            <a:spLocks noGrp="1"/>
          </p:cNvSpPr>
          <p:nvPr>
            <p:ph idx="1"/>
          </p:nvPr>
        </p:nvSpPr>
        <p:spPr/>
        <p:txBody>
          <a:bodyPr/>
          <a:lstStyle/>
          <a:p>
            <a:r>
              <a:rPr lang="en-US" altLang="zh-CN" dirty="0"/>
              <a:t>We analyzed the performance of three models (FFNN, Transformer, </a:t>
            </a:r>
            <a:r>
              <a:rPr lang="en-US" altLang="zh-CN" dirty="0" err="1"/>
              <a:t>XGBoost</a:t>
            </a:r>
            <a:r>
              <a:rPr lang="en-US" altLang="zh-CN" dirty="0"/>
              <a:t>) across different '</a:t>
            </a:r>
            <a:r>
              <a:rPr lang="en-US" altLang="zh-CN" dirty="0" err="1"/>
              <a:t>fsi_category</a:t>
            </a:r>
            <a:r>
              <a:rPr lang="en-US" altLang="zh-CN" dirty="0"/>
              <a:t>' groups ('Warning' and non-'Warning') using bootstrap sampling. Our goal was to compare the prediction error differences between these categories for each model. For the FFNN model, we found that the prediction error remains relatively consistent across different '</a:t>
            </a:r>
            <a:r>
              <a:rPr lang="en-US" altLang="zh-CN" dirty="0" err="1"/>
              <a:t>fsi_category</a:t>
            </a:r>
            <a:r>
              <a:rPr lang="en-US" altLang="zh-CN" dirty="0"/>
              <a:t>' groups. The 95% confidence interval for error differences was [0.00108, 0.06287], indicating minimal variation. This consistency suggests that the FFNN model maintains a similar level of accuracy irrespective of the category, demonstrating stable performance across varying scenarios.</a:t>
            </a:r>
            <a:endParaRPr lang="zh-CN" altLang="en-US" dirty="0"/>
          </a:p>
        </p:txBody>
      </p:sp>
    </p:spTree>
    <p:extLst>
      <p:ext uri="{BB962C8B-B14F-4D97-AF65-F5344CB8AC3E}">
        <p14:creationId xmlns:p14="http://schemas.microsoft.com/office/powerpoint/2010/main" val="171993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165EF-6F65-997A-F043-3F4F0FB9C48D}"/>
              </a:ext>
            </a:extLst>
          </p:cNvPr>
          <p:cNvSpPr>
            <a:spLocks noGrp="1"/>
          </p:cNvSpPr>
          <p:nvPr>
            <p:ph type="title"/>
          </p:nvPr>
        </p:nvSpPr>
        <p:spPr/>
        <p:txBody>
          <a:bodyPr/>
          <a:lstStyle/>
          <a:p>
            <a:r>
              <a:rPr lang="en-US" altLang="zh-CN" dirty="0"/>
              <a:t>Bootstrap sampling in method 2</a:t>
            </a:r>
            <a:endParaRPr lang="zh-CN" altLang="en-US" dirty="0"/>
          </a:p>
        </p:txBody>
      </p:sp>
      <p:sp>
        <p:nvSpPr>
          <p:cNvPr id="3" name="内容占位符 2">
            <a:extLst>
              <a:ext uri="{FF2B5EF4-FFF2-40B4-BE49-F238E27FC236}">
                <a16:creationId xmlns:a16="http://schemas.microsoft.com/office/drawing/2014/main" id="{E51D07B9-FBFA-0BD3-0730-4C2DE3F8B5CE}"/>
              </a:ext>
            </a:extLst>
          </p:cNvPr>
          <p:cNvSpPr>
            <a:spLocks noGrp="1"/>
          </p:cNvSpPr>
          <p:nvPr>
            <p:ph idx="1"/>
          </p:nvPr>
        </p:nvSpPr>
        <p:spPr/>
        <p:txBody>
          <a:bodyPr/>
          <a:lstStyle/>
          <a:p>
            <a:r>
              <a:rPr lang="en-US" altLang="zh-CN" dirty="0"/>
              <a:t>On the other hand, the Transformer and </a:t>
            </a:r>
            <a:r>
              <a:rPr lang="en-US" altLang="zh-CN" dirty="0" err="1"/>
              <a:t>XGBoost</a:t>
            </a:r>
            <a:r>
              <a:rPr lang="en-US" altLang="zh-CN" dirty="0"/>
              <a:t> models exhibited more significant differences in prediction errors between the two categories. The Transformer model had a wider 95% confidence interval of [0.03057, 0.18678], and </a:t>
            </a:r>
            <a:r>
              <a:rPr lang="en-US" altLang="zh-CN" dirty="0" err="1"/>
              <a:t>XGBoost</a:t>
            </a:r>
            <a:r>
              <a:rPr lang="en-US" altLang="zh-CN" dirty="0"/>
              <a:t> even wider at [0.02933, 0.21934], suggesting that their performance is more dependent on the specific category.</a:t>
            </a:r>
            <a:endParaRPr lang="zh-CN" altLang="en-US" dirty="0"/>
          </a:p>
        </p:txBody>
      </p:sp>
    </p:spTree>
    <p:extLst>
      <p:ext uri="{BB962C8B-B14F-4D97-AF65-F5344CB8AC3E}">
        <p14:creationId xmlns:p14="http://schemas.microsoft.com/office/powerpoint/2010/main" val="2185960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6DE6C-F3EB-B972-1953-3F4368807B86}"/>
              </a:ext>
            </a:extLst>
          </p:cNvPr>
          <p:cNvSpPr>
            <a:spLocks noGrp="1"/>
          </p:cNvSpPr>
          <p:nvPr>
            <p:ph type="title"/>
          </p:nvPr>
        </p:nvSpPr>
        <p:spPr/>
        <p:txBody>
          <a:bodyPr/>
          <a:lstStyle/>
          <a:p>
            <a:r>
              <a:rPr lang="en-US" altLang="zh-CN" dirty="0"/>
              <a:t>In summary of method 2</a:t>
            </a:r>
            <a:endParaRPr lang="zh-CN" altLang="en-US" dirty="0"/>
          </a:p>
        </p:txBody>
      </p:sp>
      <p:sp>
        <p:nvSpPr>
          <p:cNvPr id="3" name="内容占位符 2">
            <a:extLst>
              <a:ext uri="{FF2B5EF4-FFF2-40B4-BE49-F238E27FC236}">
                <a16:creationId xmlns:a16="http://schemas.microsoft.com/office/drawing/2014/main" id="{44FAE80D-5E4C-A1EA-3F53-E2161F498EDD}"/>
              </a:ext>
            </a:extLst>
          </p:cNvPr>
          <p:cNvSpPr>
            <a:spLocks noGrp="1"/>
          </p:cNvSpPr>
          <p:nvPr>
            <p:ph idx="1"/>
          </p:nvPr>
        </p:nvSpPr>
        <p:spPr/>
        <p:txBody>
          <a:bodyPr/>
          <a:lstStyle/>
          <a:p>
            <a:r>
              <a:rPr lang="en-US" altLang="zh-CN" dirty="0"/>
              <a:t>If our aim is to find a model with stable performance across different '</a:t>
            </a:r>
            <a:r>
              <a:rPr lang="en-US" altLang="zh-CN" dirty="0" err="1"/>
              <a:t>fsi_category</a:t>
            </a:r>
            <a:r>
              <a:rPr lang="en-US" altLang="zh-CN" dirty="0"/>
              <a:t>' scenarios, the FFNN model appears to be a better choice. Its prediction accuracy does not fluctuate much between different categories. However, if the focus is on a specific category, such as 'Warning' or non-'Warning', further exploration of the Transformer or </a:t>
            </a:r>
            <a:r>
              <a:rPr lang="en-US" altLang="zh-CN" dirty="0" err="1"/>
              <a:t>xgboost</a:t>
            </a:r>
            <a:r>
              <a:rPr lang="en-US" altLang="zh-CN" dirty="0"/>
              <a:t> models would be beneficial, as they may offer better accuracy in particular contexts.</a:t>
            </a:r>
            <a:endParaRPr lang="zh-CN" altLang="en-US" dirty="0"/>
          </a:p>
        </p:txBody>
      </p:sp>
    </p:spTree>
    <p:extLst>
      <p:ext uri="{BB962C8B-B14F-4D97-AF65-F5344CB8AC3E}">
        <p14:creationId xmlns:p14="http://schemas.microsoft.com/office/powerpoint/2010/main" val="9299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graph with default value</a:t>
            </a:r>
            <a:endParaRPr lang="zh-CN" altLang="en-US" dirty="0"/>
          </a:p>
        </p:txBody>
      </p:sp>
      <p:pic>
        <p:nvPicPr>
          <p:cNvPr id="5" name="内容占位符 4"/>
          <p:cNvPicPr>
            <a:picLocks noGrp="1" noChangeAspect="1"/>
          </p:cNvPicPr>
          <p:nvPr>
            <p:ph idx="1"/>
          </p:nvPr>
        </p:nvPicPr>
        <p:blipFill>
          <a:blip r:embed="rId2"/>
          <a:stretch>
            <a:fillRect/>
          </a:stretch>
        </p:blipFill>
        <p:spPr>
          <a:xfrm>
            <a:off x="671512" y="1690687"/>
            <a:ext cx="11520803" cy="49101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graph with threshold = 0.3</a:t>
            </a:r>
            <a:endParaRPr lang="zh-CN" altLang="en-US" dirty="0"/>
          </a:p>
        </p:txBody>
      </p:sp>
      <p:pic>
        <p:nvPicPr>
          <p:cNvPr id="5" name="内容占位符 4"/>
          <p:cNvPicPr>
            <a:picLocks noGrp="1" noChangeAspect="1"/>
          </p:cNvPicPr>
          <p:nvPr>
            <p:ph idx="1"/>
          </p:nvPr>
        </p:nvPicPr>
        <p:blipFill>
          <a:blip r:embed="rId2"/>
          <a:stretch>
            <a:fillRect/>
          </a:stretch>
        </p:blipFill>
        <p:spPr>
          <a:xfrm>
            <a:off x="733909" y="1690688"/>
            <a:ext cx="11219512" cy="516731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33909" y="1690687"/>
            <a:ext cx="11265176" cy="5167311"/>
          </a:xfrm>
          <a:prstGeom prst="rect">
            <a:avLst/>
          </a:prstGeom>
        </p:spPr>
      </p:pic>
      <p:sp>
        <p:nvSpPr>
          <p:cNvPr id="2" name="标题 1"/>
          <p:cNvSpPr>
            <a:spLocks noGrp="1"/>
          </p:cNvSpPr>
          <p:nvPr>
            <p:ph type="title"/>
          </p:nvPr>
        </p:nvSpPr>
        <p:spPr/>
        <p:txBody>
          <a:bodyPr/>
          <a:lstStyle/>
          <a:p>
            <a:r>
              <a:rPr lang="en-US" altLang="zh-CN" dirty="0"/>
              <a:t>The graph with threshold = 0.4</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33908" y="1690686"/>
            <a:ext cx="11230441" cy="5167314"/>
          </a:xfrm>
          <a:prstGeom prst="rect">
            <a:avLst/>
          </a:prstGeom>
        </p:spPr>
      </p:pic>
      <p:sp>
        <p:nvSpPr>
          <p:cNvPr id="2" name="标题 1"/>
          <p:cNvSpPr>
            <a:spLocks noGrp="1"/>
          </p:cNvSpPr>
          <p:nvPr>
            <p:ph type="title"/>
          </p:nvPr>
        </p:nvSpPr>
        <p:spPr/>
        <p:txBody>
          <a:bodyPr/>
          <a:lstStyle/>
          <a:p>
            <a:r>
              <a:rPr lang="en-US" altLang="zh-CN" dirty="0"/>
              <a:t>The graph with threshold = 0.5</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data analysis for Three concepts</a:t>
            </a:r>
            <a:endParaRPr lang="zh-CN" altLang="en-US" dirty="0"/>
          </a:p>
        </p:txBody>
      </p:sp>
      <p:sp>
        <p:nvSpPr>
          <p:cNvPr id="7" name="内容占位符 6"/>
          <p:cNvSpPr>
            <a:spLocks noGrp="1"/>
          </p:cNvSpPr>
          <p:nvPr>
            <p:ph idx="1"/>
          </p:nvPr>
        </p:nvSpPr>
        <p:spPr/>
        <p:txBody>
          <a:bodyPr/>
          <a:lstStyle/>
          <a:p>
            <a:endParaRPr lang="zh-CN" altLang="en-US"/>
          </a:p>
        </p:txBody>
      </p:sp>
      <p:pic>
        <p:nvPicPr>
          <p:cNvPr id="9" name="图片 8"/>
          <p:cNvPicPr>
            <a:picLocks noChangeAspect="1"/>
          </p:cNvPicPr>
          <p:nvPr/>
        </p:nvPicPr>
        <p:blipFill>
          <a:blip r:embed="rId2"/>
          <a:stretch>
            <a:fillRect/>
          </a:stretch>
        </p:blipFill>
        <p:spPr>
          <a:xfrm>
            <a:off x="762000" y="1824037"/>
            <a:ext cx="10515600" cy="3453954"/>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1158</Words>
  <Application>Microsoft Office PowerPoint</Application>
  <PresentationFormat>宽屏</PresentationFormat>
  <Paragraphs>76</Paragraphs>
  <Slides>42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42</vt:i4>
      </vt:variant>
    </vt:vector>
  </HeadingPairs>
  <TitlesOfParts>
    <vt:vector size="46" baseType="lpstr">
      <vt:lpstr>等线</vt:lpstr>
      <vt:lpstr>等线 Light</vt:lpstr>
      <vt:lpstr>Arial</vt:lpstr>
      <vt:lpstr>Office 主题​​</vt:lpstr>
      <vt:lpstr>Group assignment</vt:lpstr>
      <vt:lpstr>Input the original file ”country_indicators.csv”</vt:lpstr>
      <vt:lpstr>Input the original file ” test_predictions.csv”</vt:lpstr>
      <vt:lpstr>Selecting the country we want</vt:lpstr>
      <vt:lpstr>The graph with default value</vt:lpstr>
      <vt:lpstr>The graph with threshold = 0.3</vt:lpstr>
      <vt:lpstr>The graph with threshold = 0.4</vt:lpstr>
      <vt:lpstr>The graph with threshold = 0.5</vt:lpstr>
      <vt:lpstr>The data analysis for Three concepts</vt:lpstr>
      <vt:lpstr>How these influence UNICEF</vt:lpstr>
      <vt:lpstr>The effect of threshold</vt:lpstr>
      <vt:lpstr>The final expression of analysis:</vt:lpstr>
      <vt:lpstr>The final expression of analysis:</vt:lpstr>
      <vt:lpstr>Project 2</vt:lpstr>
      <vt:lpstr>The analysis of three models</vt:lpstr>
      <vt:lpstr>PowerPoint 演示文稿</vt:lpstr>
      <vt:lpstr>Analysis of method 1</vt:lpstr>
      <vt:lpstr>Visible table</vt:lpstr>
      <vt:lpstr>One sample, different model</vt:lpstr>
      <vt:lpstr>PowerPoint 演示文稿</vt:lpstr>
      <vt:lpstr>Visible table</vt:lpstr>
      <vt:lpstr>PowerPoint 演示文稿</vt:lpstr>
      <vt:lpstr>Visible table</vt:lpstr>
      <vt:lpstr>One model, different samples</vt:lpstr>
      <vt:lpstr>Use ffnn</vt:lpstr>
      <vt:lpstr>Use ffnn</vt:lpstr>
      <vt:lpstr>FFnn bootstrap error</vt:lpstr>
      <vt:lpstr>Two groups</vt:lpstr>
      <vt:lpstr>Use xgboost</vt:lpstr>
      <vt:lpstr>Use xgboost</vt:lpstr>
      <vt:lpstr>Xgboost bootstrap error</vt:lpstr>
      <vt:lpstr>Two groups</vt:lpstr>
      <vt:lpstr>Use transformer </vt:lpstr>
      <vt:lpstr>Use transformer</vt:lpstr>
      <vt:lpstr>Transformer bootstrap error</vt:lpstr>
      <vt:lpstr>Two groups</vt:lpstr>
      <vt:lpstr>Analysis of method2</vt:lpstr>
      <vt:lpstr>Analysis of method2</vt:lpstr>
      <vt:lpstr>Conclusion</vt:lpstr>
      <vt:lpstr>Bootstrap sampling in method 2</vt:lpstr>
      <vt:lpstr>Bootstrap sampling in method 2</vt:lpstr>
      <vt:lpstr>In summary of method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assignment</dc:title>
  <dc:creator>某 郑</dc:creator>
  <cp:lastModifiedBy>某 郑</cp:lastModifiedBy>
  <cp:revision>14</cp:revision>
  <dcterms:created xsi:type="dcterms:W3CDTF">2023-10-16T01:45:03Z</dcterms:created>
  <dcterms:modified xsi:type="dcterms:W3CDTF">2023-11-13T00:25:16Z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0CC750416B5659CE9F952C6569C8C70B_43</vt:lpwstr>
  </property>
  <property fmtid="{D5CDD505-2E9C-101B-9397-08002B2CF9AE}" pid="3" name="KSOProductBuildVer">
    <vt:lpwstr>1028-6.2.1.8344</vt:lpwstr>
  </property>
</Properties>
</file>