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‹#›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‹#›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6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6" y="6857999"/>
                </a:lnTo>
                <a:lnTo>
                  <a:pt x="4050786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‹#›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8" y="0"/>
                </a:moveTo>
                <a:lnTo>
                  <a:pt x="0" y="0"/>
                </a:lnTo>
                <a:lnTo>
                  <a:pt x="0" y="457199"/>
                </a:lnTo>
                <a:lnTo>
                  <a:pt x="12191998" y="457199"/>
                </a:lnTo>
                <a:lnTo>
                  <a:pt x="1219199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998" y="0"/>
                </a:moveTo>
                <a:lnTo>
                  <a:pt x="0" y="0"/>
                </a:lnTo>
                <a:lnTo>
                  <a:pt x="0" y="65998"/>
                </a:lnTo>
                <a:lnTo>
                  <a:pt x="12191998" y="65998"/>
                </a:lnTo>
                <a:lnTo>
                  <a:pt x="1219199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‹#›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6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3" y="0"/>
                </a:moveTo>
                <a:lnTo>
                  <a:pt x="0" y="0"/>
                </a:lnTo>
                <a:lnTo>
                  <a:pt x="0" y="457199"/>
                </a:lnTo>
                <a:lnTo>
                  <a:pt x="12188823" y="457199"/>
                </a:lnTo>
                <a:lnTo>
                  <a:pt x="12188823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" y="633431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820" y="0"/>
                </a:moveTo>
                <a:lnTo>
                  <a:pt x="0" y="0"/>
                </a:lnTo>
                <a:lnTo>
                  <a:pt x="0" y="64006"/>
                </a:lnTo>
                <a:lnTo>
                  <a:pt x="12188820" y="64006"/>
                </a:lnTo>
                <a:lnTo>
                  <a:pt x="12188820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‹#›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289052"/>
            <a:ext cx="983996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018" y="1828291"/>
            <a:ext cx="9975850" cy="329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5990" y="6544644"/>
            <a:ext cx="228282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‹#›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informatics.babraham.ac.uk/projects/fastqc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informatics.babraham.ac.uk/projects/fastqc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rmbrustlab.ocean.washington.edu/seastar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qb.cshl.edu/genomescope/genomescope2.0/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gov/about-genomics/fact-sheets/DNA-Sequencing-Costs-Dat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mummer.sourceforge.net/manual/AlignmentTypes.pdf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659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019" y="2979421"/>
            <a:ext cx="75368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0" dirty="0">
                <a:solidFill>
                  <a:srgbClr val="262626"/>
                </a:solidFill>
                <a:latin typeface="Carlito"/>
                <a:cs typeface="Carlito"/>
              </a:rPr>
              <a:t>Genome</a:t>
            </a:r>
            <a:r>
              <a:rPr sz="8000" spc="-360" dirty="0">
                <a:solidFill>
                  <a:srgbClr val="262626"/>
                </a:solidFill>
                <a:latin typeface="Carlito"/>
                <a:cs typeface="Carlito"/>
              </a:rPr>
              <a:t> </a:t>
            </a:r>
            <a:r>
              <a:rPr sz="8000" spc="-75" dirty="0">
                <a:solidFill>
                  <a:srgbClr val="262626"/>
                </a:solidFill>
                <a:latin typeface="Carlito"/>
                <a:cs typeface="Carlito"/>
              </a:rPr>
              <a:t>Assembly</a:t>
            </a:r>
            <a:endParaRPr sz="8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7782" y="4301236"/>
            <a:ext cx="7589520" cy="4616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2200" spc="135" dirty="0">
                <a:solidFill>
                  <a:srgbClr val="696464"/>
                </a:solidFill>
                <a:latin typeface="Carlito"/>
                <a:cs typeface="Carlito"/>
              </a:rPr>
              <a:t>Javan Okendo, PhD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581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Genome</a:t>
            </a:r>
            <a:r>
              <a:rPr spc="-150" dirty="0"/>
              <a:t> </a:t>
            </a:r>
            <a:r>
              <a:rPr spc="-85" dirty="0"/>
              <a:t>assembly</a:t>
            </a:r>
            <a:r>
              <a:rPr spc="-150" dirty="0"/>
              <a:t> </a:t>
            </a:r>
            <a:r>
              <a:rPr spc="-55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" y="0"/>
            <a:ext cx="7548245" cy="6858000"/>
          </a:xfrm>
          <a:custGeom>
            <a:avLst/>
            <a:gdLst/>
            <a:ahLst/>
            <a:cxnLst/>
            <a:rect l="l" t="t" r="r" b="b"/>
            <a:pathLst>
              <a:path w="7548245" h="6858000">
                <a:moveTo>
                  <a:pt x="7547874" y="0"/>
                </a:moveTo>
                <a:lnTo>
                  <a:pt x="0" y="0"/>
                </a:lnTo>
                <a:lnTo>
                  <a:pt x="0" y="6857999"/>
                </a:lnTo>
                <a:lnTo>
                  <a:pt x="7547874" y="6857999"/>
                </a:lnTo>
                <a:lnTo>
                  <a:pt x="7547874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394" y="770635"/>
            <a:ext cx="487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34817"/>
                </a:solidFill>
              </a:rPr>
              <a:t>(a)</a:t>
            </a:r>
            <a:r>
              <a:rPr sz="1800" spc="35" dirty="0">
                <a:solidFill>
                  <a:srgbClr val="D34817"/>
                </a:solidFill>
              </a:rPr>
              <a:t>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Collect</a:t>
            </a:r>
            <a:r>
              <a:rPr sz="16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DNA</a:t>
            </a:r>
            <a:r>
              <a:rPr sz="16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</a:rPr>
              <a:t>–</a:t>
            </a:r>
            <a:r>
              <a:rPr sz="1600" spc="-20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samples</a:t>
            </a:r>
            <a:r>
              <a:rPr sz="1600" spc="-2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are</a:t>
            </a:r>
            <a:r>
              <a:rPr sz="1600" spc="-20" dirty="0">
                <a:solidFill>
                  <a:srgbClr val="FFFFFF"/>
                </a:solidFill>
              </a:rPr>
              <a:t> </a:t>
            </a:r>
            <a:r>
              <a:rPr sz="1600" spc="-10" dirty="0">
                <a:solidFill>
                  <a:srgbClr val="FFFFFF"/>
                </a:solidFill>
              </a:rPr>
              <a:t>fragmented</a:t>
            </a:r>
            <a:r>
              <a:rPr sz="1600" spc="-30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and</a:t>
            </a:r>
            <a:r>
              <a:rPr sz="1600" spc="-25" dirty="0">
                <a:solidFill>
                  <a:srgbClr val="FFFFFF"/>
                </a:solidFill>
              </a:rPr>
              <a:t> </a:t>
            </a:r>
            <a:r>
              <a:rPr sz="1600" spc="-10" dirty="0">
                <a:solidFill>
                  <a:srgbClr val="FFFFFF"/>
                </a:solidFill>
              </a:rPr>
              <a:t>sequenced.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7889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4" h="6858000">
                <a:moveTo>
                  <a:pt x="64007" y="0"/>
                </a:moveTo>
                <a:lnTo>
                  <a:pt x="0" y="0"/>
                </a:lnTo>
                <a:lnTo>
                  <a:pt x="0" y="6857999"/>
                </a:lnTo>
                <a:lnTo>
                  <a:pt x="64007" y="6857999"/>
                </a:lnTo>
                <a:lnTo>
                  <a:pt x="64007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8394" y="1390396"/>
            <a:ext cx="6493510" cy="51695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9875" marR="526415" indent="-257175">
              <a:lnSpc>
                <a:spcPts val="1700"/>
              </a:lnSpc>
              <a:spcBef>
                <a:spcPts val="340"/>
              </a:spcBef>
              <a:buAutoNum type="alphaLcParenBoth" startAt="2"/>
              <a:tabLst>
                <a:tab pos="269875" algn="l"/>
                <a:tab pos="314325" algn="l"/>
              </a:tabLst>
            </a:pPr>
            <a:r>
              <a:rPr sz="1600" b="1" dirty="0">
                <a:solidFill>
                  <a:srgbClr val="D34817"/>
                </a:solidFill>
                <a:latin typeface="Carlito"/>
                <a:cs typeface="Carlito"/>
              </a:rPr>
              <a:t>	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Sequence</a:t>
            </a:r>
            <a:r>
              <a:rPr sz="16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many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millions/billions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(possibly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short)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unordered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DNA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fragments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random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positions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genome.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AutoNum type="alphaLcParenBoth" startAt="2"/>
            </a:pPr>
            <a:endParaRPr sz="1600">
              <a:latin typeface="Carlito"/>
              <a:cs typeface="Carlito"/>
            </a:endParaRPr>
          </a:p>
          <a:p>
            <a:pPr marL="314960" indent="-302260">
              <a:lnSpc>
                <a:spcPct val="100000"/>
              </a:lnSpc>
              <a:spcBef>
                <a:spcPts val="5"/>
              </a:spcBef>
              <a:buClr>
                <a:srgbClr val="D34817"/>
              </a:buClr>
              <a:buFont typeface="Carlito"/>
              <a:buAutoNum type="alphaLcParenBoth" startAt="2"/>
              <a:tabLst>
                <a:tab pos="314960" algn="l"/>
              </a:tabLst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Compare</a:t>
            </a:r>
            <a:r>
              <a:rPr sz="16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how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do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sequence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fragments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connect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another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AutoNum type="alphaLcParenBoth" startAt="2"/>
            </a:pPr>
            <a:endParaRPr sz="1600">
              <a:latin typeface="Carlito"/>
              <a:cs typeface="Carlito"/>
            </a:endParaRPr>
          </a:p>
          <a:p>
            <a:pPr marL="314960" indent="-302260">
              <a:lnSpc>
                <a:spcPct val="100000"/>
              </a:lnSpc>
              <a:buClr>
                <a:srgbClr val="D34817"/>
              </a:buClr>
              <a:buFont typeface="Carlito"/>
              <a:buAutoNum type="alphaLcParenBoth" startAt="2"/>
              <a:tabLst>
                <a:tab pos="314960" algn="l"/>
              </a:tabLst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Graph</a:t>
            </a:r>
            <a:r>
              <a:rPr sz="16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capture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relationships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i="1" dirty="0">
                <a:solidFill>
                  <a:srgbClr val="FFFFFF"/>
                </a:solidFill>
                <a:latin typeface="Carlito"/>
                <a:cs typeface="Carlito"/>
              </a:rPr>
              <a:t>assembly</a:t>
            </a:r>
            <a:r>
              <a:rPr sz="1600" i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arlito"/>
                <a:cs typeface="Carlito"/>
              </a:rPr>
              <a:t>graph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buAutoNum type="alphaLcParenBoth" startAt="2"/>
            </a:pPr>
            <a:endParaRPr sz="1600">
              <a:latin typeface="Carlito"/>
              <a:cs typeface="Carlito"/>
            </a:endParaRPr>
          </a:p>
          <a:p>
            <a:pPr marL="314960" indent="-302260">
              <a:lnSpc>
                <a:spcPct val="100000"/>
              </a:lnSpc>
              <a:buClr>
                <a:srgbClr val="D34817"/>
              </a:buClr>
              <a:buFont typeface="Carlito"/>
              <a:buAutoNum type="alphaLcParenBoth" startAt="2"/>
              <a:tabLst>
                <a:tab pos="314960" algn="l"/>
              </a:tabLst>
            </a:pP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Simplify-</a:t>
            </a:r>
            <a:r>
              <a:rPr sz="16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assembly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graph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refined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correct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errors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simplify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AutoNum type="alphaLcParenBoth" startAt="2"/>
            </a:pPr>
            <a:endParaRPr sz="1600">
              <a:latin typeface="Carlito"/>
              <a:cs typeface="Carlito"/>
            </a:endParaRPr>
          </a:p>
          <a:p>
            <a:pPr marL="269875" marR="5080" indent="-257175">
              <a:lnSpc>
                <a:spcPts val="1700"/>
              </a:lnSpc>
              <a:buFont typeface="Carlito"/>
              <a:buAutoNum type="alphaLcParenBoth" startAt="2"/>
              <a:tabLst>
                <a:tab pos="269875" algn="l"/>
                <a:tab pos="314960" algn="l"/>
              </a:tabLst>
            </a:pPr>
            <a:r>
              <a:rPr sz="1600" dirty="0">
                <a:solidFill>
                  <a:srgbClr val="D34817"/>
                </a:solidFill>
                <a:latin typeface="Carlito"/>
                <a:cs typeface="Carlito"/>
              </a:rPr>
              <a:t>	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Scaffold</a:t>
            </a:r>
            <a:r>
              <a:rPr sz="16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long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reads,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mates,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markers,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long-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information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order/orient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assembly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contigs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scaffolds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AutoNum type="alphaLcParenBoth" startAt="2"/>
            </a:pPr>
            <a:endParaRPr sz="1600">
              <a:latin typeface="Carlito"/>
              <a:cs typeface="Carlito"/>
            </a:endParaRPr>
          </a:p>
          <a:p>
            <a:pPr marL="269875" marR="43180" indent="-257175">
              <a:lnSpc>
                <a:spcPts val="1700"/>
              </a:lnSpc>
              <a:buFont typeface="Carlito"/>
              <a:buAutoNum type="alphaLcParenBoth" startAt="2"/>
              <a:tabLst>
                <a:tab pos="269875" algn="l"/>
                <a:tab pos="314960" algn="l"/>
              </a:tabLst>
            </a:pPr>
            <a:r>
              <a:rPr sz="1600" dirty="0">
                <a:solidFill>
                  <a:srgbClr val="D34817"/>
                </a:solidFill>
                <a:latin typeface="Carlito"/>
                <a:cs typeface="Carlito"/>
              </a:rPr>
              <a:t>	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Clean</a:t>
            </a:r>
            <a:r>
              <a:rPr sz="16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resolve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artifacts,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remove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contaminants,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check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gene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completeness,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contiguity,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etc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80"/>
              </a:spcBef>
              <a:buAutoNum type="alphaLcParenBoth" startAt="2"/>
            </a:pPr>
            <a:endParaRPr sz="1600">
              <a:latin typeface="Carlito"/>
              <a:cs typeface="Carlito"/>
            </a:endParaRPr>
          </a:p>
          <a:p>
            <a:pPr marL="269875" marR="185420" indent="-257175">
              <a:lnSpc>
                <a:spcPts val="1800"/>
              </a:lnSpc>
              <a:buFont typeface="Carlito"/>
              <a:buAutoNum type="alphaLcParenBoth" startAt="2"/>
              <a:tabLst>
                <a:tab pos="269875" algn="l"/>
                <a:tab pos="314960" algn="l"/>
              </a:tabLst>
            </a:pPr>
            <a:r>
              <a:rPr sz="1600" dirty="0">
                <a:solidFill>
                  <a:srgbClr val="D34817"/>
                </a:solidFill>
                <a:latin typeface="Carlito"/>
                <a:cs typeface="Carlito"/>
              </a:rPr>
              <a:t>	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Annotate</a:t>
            </a:r>
            <a:r>
              <a:rPr sz="16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6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genome.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Don’t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forget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RNA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if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want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predict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genes,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preferably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broad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tissues/conditions</a:t>
            </a:r>
            <a:endParaRPr sz="1600">
              <a:latin typeface="Carlito"/>
              <a:cs typeface="Carlito"/>
            </a:endParaRPr>
          </a:p>
          <a:p>
            <a:pPr marR="9525" algn="ctr">
              <a:lnSpc>
                <a:spcPct val="100000"/>
              </a:lnSpc>
              <a:spcBef>
                <a:spcPts val="1465"/>
              </a:spcBef>
            </a:pPr>
            <a:r>
              <a:rPr sz="1800" b="1" i="1" dirty="0">
                <a:solidFill>
                  <a:srgbClr val="FFFFFF"/>
                </a:solidFill>
                <a:latin typeface="Carlito"/>
                <a:cs typeface="Carlito"/>
              </a:rPr>
              <a:t>Schatz</a:t>
            </a:r>
            <a:r>
              <a:rPr sz="1800" b="1" i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rlito"/>
                <a:cs typeface="Carlito"/>
              </a:rPr>
              <a:t>et</a:t>
            </a:r>
            <a:r>
              <a:rPr sz="1800" b="1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rlito"/>
                <a:cs typeface="Carlito"/>
              </a:rPr>
              <a:t>al.</a:t>
            </a:r>
            <a:r>
              <a:rPr sz="1800" b="1" i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rlito"/>
                <a:cs typeface="Carlito"/>
              </a:rPr>
              <a:t>Genome</a:t>
            </a:r>
            <a:r>
              <a:rPr sz="1800" b="1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rlito"/>
                <a:cs typeface="Carlito"/>
              </a:rPr>
              <a:t>Biology</a:t>
            </a:r>
            <a:r>
              <a:rPr sz="1800" b="1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rlito"/>
                <a:cs typeface="Carlito"/>
              </a:rPr>
              <a:t>2012</a:t>
            </a:r>
            <a:r>
              <a:rPr sz="1800" b="1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arlito"/>
                <a:cs typeface="Carlito"/>
              </a:rPr>
              <a:t>13:243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9732" y="33096"/>
            <a:ext cx="3871175" cy="65336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L</a:t>
            </a:r>
            <a:r>
              <a:rPr spc="-85" dirty="0"/>
              <a:t>e</a:t>
            </a:r>
            <a:r>
              <a:rPr spc="125" dirty="0"/>
              <a:t>t</a:t>
            </a:r>
            <a:r>
              <a:rPr spc="-380" dirty="0"/>
              <a:t>’</a:t>
            </a:r>
            <a:r>
              <a:rPr spc="-10" dirty="0"/>
              <a:t>s</a:t>
            </a:r>
            <a:r>
              <a:rPr spc="-185" dirty="0"/>
              <a:t> </a:t>
            </a:r>
            <a:r>
              <a:rPr dirty="0"/>
              <a:t>Do</a:t>
            </a:r>
            <a:r>
              <a:rPr spc="-195" dirty="0"/>
              <a:t> </a:t>
            </a:r>
            <a:r>
              <a:rPr dirty="0"/>
              <a:t>a</a:t>
            </a:r>
            <a:r>
              <a:rPr spc="-190" dirty="0"/>
              <a:t> </a:t>
            </a:r>
            <a:r>
              <a:rPr spc="-65" dirty="0"/>
              <a:t>Genome</a:t>
            </a:r>
            <a:r>
              <a:rPr spc="-190" dirty="0"/>
              <a:t> </a:t>
            </a:r>
            <a:r>
              <a:rPr spc="-55" dirty="0"/>
              <a:t>Assembly!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289052"/>
            <a:ext cx="5872480" cy="13817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960"/>
              </a:spcBef>
            </a:pPr>
            <a:r>
              <a:rPr i="1" spc="-20" dirty="0">
                <a:latin typeface="Carlito"/>
                <a:cs typeface="Carlito"/>
              </a:rPr>
              <a:t>The</a:t>
            </a:r>
            <a:r>
              <a:rPr i="1" spc="-240" dirty="0">
                <a:latin typeface="Carlito"/>
                <a:cs typeface="Carlito"/>
              </a:rPr>
              <a:t> </a:t>
            </a:r>
            <a:r>
              <a:rPr i="1" spc="-85" dirty="0">
                <a:latin typeface="Carlito"/>
                <a:cs typeface="Carlito"/>
              </a:rPr>
              <a:t>way</a:t>
            </a:r>
            <a:r>
              <a:rPr i="1" spc="-19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it</a:t>
            </a:r>
            <a:r>
              <a:rPr i="1" spc="-210" dirty="0">
                <a:latin typeface="Carlito"/>
                <a:cs typeface="Carlito"/>
              </a:rPr>
              <a:t> </a:t>
            </a:r>
            <a:r>
              <a:rPr i="1" spc="-50" dirty="0">
                <a:latin typeface="Carlito"/>
                <a:cs typeface="Carlito"/>
              </a:rPr>
              <a:t>used</a:t>
            </a:r>
            <a:r>
              <a:rPr i="1" spc="-210" dirty="0">
                <a:latin typeface="Carlito"/>
                <a:cs typeface="Carlito"/>
              </a:rPr>
              <a:t> </a:t>
            </a:r>
            <a:r>
              <a:rPr i="1" spc="-50" dirty="0">
                <a:latin typeface="Carlito"/>
                <a:cs typeface="Carlito"/>
              </a:rPr>
              <a:t>to</a:t>
            </a:r>
            <a:r>
              <a:rPr i="1" spc="-215" dirty="0">
                <a:latin typeface="Carlito"/>
                <a:cs typeface="Carlito"/>
              </a:rPr>
              <a:t> </a:t>
            </a:r>
            <a:r>
              <a:rPr i="1" spc="-25" dirty="0">
                <a:latin typeface="Carlito"/>
                <a:cs typeface="Carlito"/>
              </a:rPr>
              <a:t>be… </a:t>
            </a:r>
            <a:r>
              <a:rPr i="1" spc="-145" dirty="0">
                <a:latin typeface="Carlito"/>
                <a:cs typeface="Carlito"/>
              </a:rPr>
              <a:t>aka</a:t>
            </a:r>
            <a:r>
              <a:rPr i="1" spc="-130" dirty="0">
                <a:latin typeface="Carlito"/>
                <a:cs typeface="Carlito"/>
              </a:rPr>
              <a:t> </a:t>
            </a:r>
            <a:r>
              <a:rPr i="1" spc="-60" dirty="0">
                <a:latin typeface="Carlito"/>
                <a:cs typeface="Carlito"/>
              </a:rPr>
              <a:t>‘the</a:t>
            </a:r>
            <a:r>
              <a:rPr i="1" spc="-210" dirty="0">
                <a:latin typeface="Carlito"/>
                <a:cs typeface="Carlito"/>
              </a:rPr>
              <a:t> </a:t>
            </a:r>
            <a:r>
              <a:rPr i="1" spc="-65" dirty="0">
                <a:latin typeface="Carlito"/>
                <a:cs typeface="Carlito"/>
              </a:rPr>
              <a:t>short</a:t>
            </a:r>
            <a:r>
              <a:rPr i="1" spc="-195" dirty="0">
                <a:latin typeface="Carlito"/>
                <a:cs typeface="Carlito"/>
              </a:rPr>
              <a:t> </a:t>
            </a:r>
            <a:r>
              <a:rPr i="1" spc="-55" dirty="0">
                <a:latin typeface="Carlito"/>
                <a:cs typeface="Carlito"/>
              </a:rPr>
              <a:t>read</a:t>
            </a:r>
            <a:r>
              <a:rPr i="1" spc="-170" dirty="0">
                <a:latin typeface="Carlito"/>
                <a:cs typeface="Carlito"/>
              </a:rPr>
              <a:t> </a:t>
            </a:r>
            <a:r>
              <a:rPr i="1" spc="-40" dirty="0">
                <a:latin typeface="Carlito"/>
                <a:cs typeface="Carlito"/>
              </a:rPr>
              <a:t>days’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3794" y="1828291"/>
            <a:ext cx="9942195" cy="3994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310" marR="5080" indent="-181610">
              <a:lnSpc>
                <a:spcPts val="2590"/>
              </a:lnSpc>
              <a:spcBef>
                <a:spcPts val="425"/>
              </a:spcBef>
              <a:buClr>
                <a:srgbClr val="D34817"/>
              </a:buClr>
              <a:buChar char="◦"/>
              <a:tabLst>
                <a:tab pos="195580" algn="l"/>
              </a:tabLst>
            </a:pP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spent</a:t>
            </a:r>
            <a:r>
              <a:rPr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your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entire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grant</a:t>
            </a:r>
            <a:r>
              <a:rPr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getting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sequence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buy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monster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multi- 	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core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high-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memory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server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D34817"/>
              </a:buClr>
              <a:buFont typeface="Carlito"/>
              <a:buChar char="◦"/>
            </a:pPr>
            <a:endParaRPr sz="240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Clr>
                <a:srgbClr val="D34817"/>
              </a:buClr>
              <a:buChar char="◦"/>
              <a:tabLst>
                <a:tab pos="194310" algn="l"/>
              </a:tabLst>
            </a:pP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assemble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your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your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favorite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tool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Clr>
                <a:srgbClr val="D34817"/>
              </a:buClr>
              <a:buFont typeface="Carlito"/>
              <a:buChar char="◦"/>
            </a:pPr>
            <a:endParaRPr sz="240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buClr>
                <a:srgbClr val="D34817"/>
              </a:buClr>
              <a:buChar char="◦"/>
              <a:tabLst>
                <a:tab pos="194310" algn="l"/>
              </a:tabLst>
            </a:pP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waited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week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month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now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results!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D34817"/>
              </a:buClr>
              <a:buFont typeface="Carlito"/>
              <a:buChar char="◦"/>
            </a:pPr>
            <a:endParaRPr sz="240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buClr>
                <a:srgbClr val="D34817"/>
              </a:buClr>
              <a:buChar char="◦"/>
              <a:tabLst>
                <a:tab pos="19431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Wait,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why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do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million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scaffolds?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why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server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fire?!?</a:t>
            </a:r>
            <a:endParaRPr sz="2400">
              <a:latin typeface="Carlito"/>
              <a:cs typeface="Carlito"/>
            </a:endParaRPr>
          </a:p>
          <a:p>
            <a:pPr marL="62865" algn="ctr">
              <a:lnSpc>
                <a:spcPct val="100000"/>
              </a:lnSpc>
              <a:spcBef>
                <a:spcPts val="910"/>
              </a:spcBef>
            </a:pPr>
            <a:r>
              <a:rPr sz="4800" b="1" i="1" spc="-10" dirty="0">
                <a:solidFill>
                  <a:srgbClr val="404040"/>
                </a:solidFill>
                <a:latin typeface="Carlito"/>
                <a:cs typeface="Carlito"/>
              </a:rPr>
              <a:t>Biology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121" y="1127340"/>
            <a:ext cx="6137744" cy="46033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1322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Steps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5875" y="2144268"/>
            <a:ext cx="8181975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Basic</a:t>
            </a:r>
            <a:r>
              <a:rPr sz="2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DNA</a:t>
            </a:r>
            <a:r>
              <a:rPr sz="2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sequence</a:t>
            </a:r>
            <a:r>
              <a:rPr sz="2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cleanup</a:t>
            </a:r>
            <a:r>
              <a:rPr sz="2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evaluation</a:t>
            </a:r>
            <a:r>
              <a:rPr sz="2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rlito"/>
                <a:cs typeface="Carlito"/>
              </a:rPr>
              <a:t>(pre-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assembly)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Clr>
                <a:srgbClr val="D34817"/>
              </a:buClr>
              <a:buFont typeface="Carlito"/>
              <a:buChar char="◦"/>
            </a:pPr>
            <a:endParaRPr sz="26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Contig</a:t>
            </a:r>
            <a:r>
              <a:rPr sz="26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building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Clr>
                <a:srgbClr val="D34817"/>
              </a:buClr>
              <a:buFont typeface="Carlito"/>
              <a:buChar char="◦"/>
            </a:pPr>
            <a:endParaRPr sz="26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Scaffolding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Clr>
                <a:srgbClr val="D34817"/>
              </a:buClr>
              <a:buFont typeface="Carlito"/>
              <a:buChar char="◦"/>
            </a:pPr>
            <a:endParaRPr sz="26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spc="-45" dirty="0">
                <a:solidFill>
                  <a:srgbClr val="404040"/>
                </a:solidFill>
                <a:latin typeface="Carlito"/>
                <a:cs typeface="Carlito"/>
              </a:rPr>
              <a:t>Post-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r>
              <a:rPr sz="26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processing</a:t>
            </a:r>
            <a:r>
              <a:rPr sz="26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6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analyses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Basic</a:t>
            </a:r>
            <a:r>
              <a:rPr spc="-190" dirty="0"/>
              <a:t> </a:t>
            </a:r>
            <a:r>
              <a:rPr spc="-75" dirty="0"/>
              <a:t>cleanup</a:t>
            </a:r>
            <a:r>
              <a:rPr spc="-175" dirty="0"/>
              <a:t> </a:t>
            </a:r>
            <a:r>
              <a:rPr spc="-40" dirty="0"/>
              <a:t>and</a:t>
            </a:r>
            <a:r>
              <a:rPr spc="-180" dirty="0"/>
              <a:t> </a:t>
            </a:r>
            <a:r>
              <a:rPr spc="-75" dirty="0"/>
              <a:t>evaluation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5875" y="2144268"/>
            <a:ext cx="5918835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DNA</a:t>
            </a:r>
            <a:r>
              <a:rPr sz="2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sequence</a:t>
            </a:r>
            <a:r>
              <a:rPr sz="2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high</a:t>
            </a:r>
            <a:r>
              <a:rPr sz="2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quality?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Clr>
                <a:srgbClr val="D34817"/>
              </a:buClr>
              <a:buFont typeface="Carlito"/>
              <a:buChar char="◦"/>
            </a:pPr>
            <a:endParaRPr sz="26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Does</a:t>
            </a:r>
            <a:r>
              <a:rPr sz="2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need</a:t>
            </a:r>
            <a:r>
              <a:rPr sz="2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trimmed?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Clr>
                <a:srgbClr val="D34817"/>
              </a:buClr>
              <a:buFont typeface="Carlito"/>
              <a:buChar char="◦"/>
            </a:pPr>
            <a:endParaRPr sz="26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spc="-20" dirty="0">
                <a:solidFill>
                  <a:srgbClr val="404040"/>
                </a:solidFill>
                <a:latin typeface="Carlito"/>
                <a:cs typeface="Carlito"/>
              </a:rPr>
              <a:t>Evaluate</a:t>
            </a:r>
            <a:r>
              <a:rPr sz="26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libraries</a:t>
            </a:r>
            <a:r>
              <a:rPr sz="26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6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read</a:t>
            </a:r>
            <a:r>
              <a:rPr sz="26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‘coverage’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Clr>
                <a:srgbClr val="D34817"/>
              </a:buClr>
              <a:buFont typeface="Carlito"/>
              <a:buChar char="◦"/>
            </a:pPr>
            <a:endParaRPr sz="26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2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additional</a:t>
            </a:r>
            <a:r>
              <a:rPr sz="26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sequence</a:t>
            </a:r>
            <a:r>
              <a:rPr sz="2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preparation</a:t>
            </a:r>
            <a:r>
              <a:rPr sz="2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rlito"/>
                <a:cs typeface="Carlito"/>
              </a:rPr>
              <a:t>steps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DNA</a:t>
            </a:r>
            <a:r>
              <a:rPr spc="-175" dirty="0"/>
              <a:t> </a:t>
            </a:r>
            <a:r>
              <a:rPr spc="-80" dirty="0"/>
              <a:t>Quality</a:t>
            </a:r>
            <a:r>
              <a:rPr spc="-180" dirty="0"/>
              <a:t> </a:t>
            </a:r>
            <a:r>
              <a:rPr spc="-105" dirty="0"/>
              <a:t>(FASTQC)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550" y="2560038"/>
            <a:ext cx="4199642" cy="30810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81081" y="4146804"/>
            <a:ext cx="464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rlito"/>
                <a:cs typeface="Carlito"/>
              </a:rPr>
              <a:t>Good!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3254" y="2559728"/>
            <a:ext cx="4187106" cy="30718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79882" y="3936492"/>
            <a:ext cx="899160" cy="6477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340360">
              <a:lnSpc>
                <a:spcPts val="1610"/>
              </a:lnSpc>
              <a:spcBef>
                <a:spcPts val="210"/>
              </a:spcBef>
            </a:pPr>
            <a:r>
              <a:rPr sz="1400" b="1" i="1" spc="-20" dirty="0">
                <a:latin typeface="Carlito"/>
                <a:cs typeface="Carlito"/>
              </a:rPr>
              <a:t>Bad, need</a:t>
            </a:r>
            <a:r>
              <a:rPr sz="1400" b="1" i="1" spc="-55" dirty="0">
                <a:latin typeface="Carlito"/>
                <a:cs typeface="Carlito"/>
              </a:rPr>
              <a:t> </a:t>
            </a:r>
            <a:r>
              <a:rPr sz="1400" b="1" i="1" spc="-35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565"/>
              </a:lnSpc>
            </a:pPr>
            <a:r>
              <a:rPr sz="1400" b="1" i="1" spc="-30" dirty="0">
                <a:latin typeface="Carlito"/>
                <a:cs typeface="Carlito"/>
              </a:rPr>
              <a:t>Trim</a:t>
            </a:r>
            <a:r>
              <a:rPr sz="1400" b="1" i="1" spc="-55" dirty="0">
                <a:latin typeface="Carlito"/>
                <a:cs typeface="Carlito"/>
              </a:rPr>
              <a:t> </a:t>
            </a:r>
            <a:r>
              <a:rPr sz="1400" b="1" i="1" spc="-10" dirty="0">
                <a:latin typeface="Carlito"/>
                <a:cs typeface="Carlito"/>
              </a:rPr>
              <a:t>heavily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3930" y="6475238"/>
            <a:ext cx="572643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rlito"/>
                <a:cs typeface="Carlito"/>
              </a:rPr>
              <a:t>https://</a:t>
            </a:r>
            <a:r>
              <a:rPr sz="1800" spc="-10" dirty="0">
                <a:latin typeface="Carlito"/>
                <a:cs typeface="Carlito"/>
                <a:hlinkClick r:id="rId4"/>
              </a:rPr>
              <a:t>www.bioinformatics.babraham.ac.uk/projects/fastqc/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25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60504" y="2108708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Illumina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2172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Adapters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261" y="2120846"/>
            <a:ext cx="7316284" cy="35614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3930" y="6475238"/>
            <a:ext cx="572643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rlito"/>
                <a:cs typeface="Carlito"/>
              </a:rPr>
              <a:t>https://</a:t>
            </a:r>
            <a:r>
              <a:rPr sz="1800" spc="-10" dirty="0">
                <a:latin typeface="Carlito"/>
                <a:cs typeface="Carlito"/>
                <a:hlinkClick r:id="rId3"/>
              </a:rPr>
              <a:t>www.bioinformatics.babraham.ac.uk/projects/fastqc/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4104640" cy="6858000"/>
            <a:chOff x="17" y="0"/>
            <a:chExt cx="4104640" cy="6858000"/>
          </a:xfrm>
        </p:grpSpPr>
        <p:sp>
          <p:nvSpPr>
            <p:cNvPr id="3" name="object 3"/>
            <p:cNvSpPr/>
            <p:nvPr/>
          </p:nvSpPr>
          <p:spPr>
            <a:xfrm>
              <a:off x="17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8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050786" y="6857999"/>
                  </a:lnTo>
                  <a:lnTo>
                    <a:pt x="4050786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07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2248915"/>
            <a:ext cx="1685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arlito"/>
                <a:cs typeface="Carlito"/>
              </a:rPr>
              <a:t>Coverage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4304" y="6110732"/>
            <a:ext cx="136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Genomescope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297428"/>
            <a:ext cx="313817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ts val="2125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Requires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highly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accurate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endParaRPr sz="1800">
              <a:latin typeface="Carlito"/>
              <a:cs typeface="Carlito"/>
            </a:endParaRPr>
          </a:p>
          <a:p>
            <a:pPr marL="755015" lvl="1" indent="-285115">
              <a:lnSpc>
                <a:spcPts val="2125"/>
              </a:lnSpc>
              <a:buFont typeface="Arial"/>
              <a:buChar char="•"/>
              <a:tabLst>
                <a:tab pos="75501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Illumina</a:t>
            </a:r>
            <a:endParaRPr sz="18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75501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PacBio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HiFi</a:t>
            </a:r>
            <a:endParaRPr sz="18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Kmer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distribution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4740" y="6110732"/>
            <a:ext cx="529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Rannallo</a:t>
            </a:r>
            <a:r>
              <a:rPr sz="1800" u="sng" spc="-7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T,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Jaron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K,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Schatz</a:t>
            </a:r>
            <a:r>
              <a:rPr sz="1800" u="sng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M,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Nature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Comm,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1432(2020)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2968" y="1003684"/>
            <a:ext cx="4832327" cy="483232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323" rIns="0" bIns="0" rtlCol="0">
            <a:spAutoFit/>
          </a:bodyPr>
          <a:lstStyle/>
          <a:p>
            <a:pPr marL="586041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00"/>
                </a:solidFill>
                <a:latin typeface="Carlito"/>
                <a:cs typeface="Carlito"/>
              </a:rPr>
              <a:t>Arabidopsis</a:t>
            </a:r>
            <a:r>
              <a:rPr sz="1800" i="1" spc="-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F1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cross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Overview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2</a:t>
            </a:fld>
            <a:endParaRPr spc="-50" dirty="0">
              <a:solidFill>
                <a:srgbClr val="696464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314" y="2093467"/>
            <a:ext cx="4847590" cy="371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Clr>
                <a:srgbClr val="D34817"/>
              </a:buClr>
              <a:buFont typeface="Carlito"/>
              <a:buChar char="◦"/>
              <a:tabLst>
                <a:tab pos="194310" algn="l"/>
              </a:tabLst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Sequencing</a:t>
            </a:r>
            <a:r>
              <a:rPr sz="2400" i="1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rlito"/>
                <a:cs typeface="Carlito"/>
              </a:rPr>
              <a:t>technologies</a:t>
            </a:r>
            <a:endParaRPr sz="2400" dirty="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spcBef>
                <a:spcPts val="2425"/>
              </a:spcBef>
              <a:buClr>
                <a:srgbClr val="D34817"/>
              </a:buClr>
              <a:buFont typeface="Carlito"/>
              <a:buChar char="◦"/>
              <a:tabLst>
                <a:tab pos="194310" algn="l"/>
              </a:tabLst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Steps</a:t>
            </a:r>
            <a:r>
              <a:rPr sz="2400" i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i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i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rlito"/>
                <a:cs typeface="Carlito"/>
              </a:rPr>
              <a:t>standard</a:t>
            </a:r>
            <a:r>
              <a:rPr sz="2400" i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400" i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endParaRPr sz="2400" dirty="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spcBef>
                <a:spcPts val="2325"/>
              </a:spcBef>
              <a:buClr>
                <a:srgbClr val="D34817"/>
              </a:buClr>
              <a:buFont typeface="Carlito"/>
              <a:buChar char="◦"/>
              <a:tabLst>
                <a:tab pos="194310" algn="l"/>
              </a:tabLst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r>
              <a:rPr sz="2400" i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quality</a:t>
            </a:r>
            <a:r>
              <a:rPr sz="2400" i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rlito"/>
                <a:cs typeface="Carlito"/>
              </a:rPr>
              <a:t>assessment</a:t>
            </a:r>
            <a:endParaRPr sz="2400" dirty="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spcBef>
                <a:spcPts val="2330"/>
              </a:spcBef>
              <a:buClr>
                <a:srgbClr val="D34817"/>
              </a:buClr>
              <a:buFont typeface="Carlito"/>
              <a:buChar char="◦"/>
              <a:tabLst>
                <a:tab pos="194310" algn="l"/>
              </a:tabLst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Planning</a:t>
            </a:r>
            <a:r>
              <a:rPr sz="2400" i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2400" i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r>
              <a:rPr sz="2400" i="1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endParaRPr sz="2400" dirty="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spcBef>
                <a:spcPts val="2400"/>
              </a:spcBef>
              <a:buClr>
                <a:srgbClr val="D34817"/>
              </a:buClr>
              <a:buFont typeface="Carlito"/>
              <a:buChar char="◦"/>
              <a:tabLst>
                <a:tab pos="194310" algn="l"/>
              </a:tabLst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400" i="1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rlito"/>
                <a:cs typeface="Carlito"/>
              </a:rPr>
              <a:t>graphs</a:t>
            </a:r>
            <a:endParaRPr sz="2400" dirty="0">
              <a:latin typeface="Carlito"/>
              <a:cs typeface="Carlito"/>
            </a:endParaRPr>
          </a:p>
          <a:p>
            <a:pPr marL="194310" indent="-181610">
              <a:lnSpc>
                <a:spcPct val="100000"/>
              </a:lnSpc>
              <a:spcBef>
                <a:spcPts val="2325"/>
              </a:spcBef>
              <a:buClr>
                <a:srgbClr val="D34817"/>
              </a:buClr>
              <a:buFont typeface="Carlito"/>
              <a:buChar char="◦"/>
              <a:tabLst>
                <a:tab pos="194310" algn="l"/>
              </a:tabLst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400" i="1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rlito"/>
                <a:cs typeface="Carlito"/>
              </a:rPr>
              <a:t>annotation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4104640" cy="6858000"/>
            <a:chOff x="17" y="0"/>
            <a:chExt cx="4104640" cy="6858000"/>
          </a:xfrm>
        </p:grpSpPr>
        <p:sp>
          <p:nvSpPr>
            <p:cNvPr id="3" name="object 3"/>
            <p:cNvSpPr/>
            <p:nvPr/>
          </p:nvSpPr>
          <p:spPr>
            <a:xfrm>
              <a:off x="17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8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050786" y="6857999"/>
                  </a:lnTo>
                  <a:lnTo>
                    <a:pt x="4050786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07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2248915"/>
            <a:ext cx="1685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arlito"/>
                <a:cs typeface="Carlito"/>
              </a:rPr>
              <a:t>Coverage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4304" y="6110732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Merqury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297428"/>
            <a:ext cx="313817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ts val="2125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Requires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highly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accurate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endParaRPr sz="1800">
              <a:latin typeface="Carlito"/>
              <a:cs typeface="Carlito"/>
            </a:endParaRPr>
          </a:p>
          <a:p>
            <a:pPr marL="755015" lvl="1" indent="-285115">
              <a:lnSpc>
                <a:spcPts val="2125"/>
              </a:lnSpc>
              <a:buFont typeface="Arial"/>
              <a:buChar char="•"/>
              <a:tabLst>
                <a:tab pos="75501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Illumina</a:t>
            </a:r>
            <a:endParaRPr sz="18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75501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PacBio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HiFi</a:t>
            </a:r>
            <a:endParaRPr sz="18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Kmer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distribution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4740" y="6110732"/>
            <a:ext cx="494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Rhie,</a:t>
            </a:r>
            <a:r>
              <a:rPr sz="1800" u="sng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Walenz,</a:t>
            </a:r>
            <a:r>
              <a:rPr sz="1800" u="sng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Koren,</a:t>
            </a:r>
            <a:r>
              <a:rPr sz="1800" u="sng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Phillipy,</a:t>
            </a:r>
            <a:r>
              <a:rPr sz="1800" u="sng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Genome</a:t>
            </a:r>
            <a:r>
              <a:rPr sz="1800" u="sng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Biology</a:t>
            </a:r>
            <a:r>
              <a:rPr sz="1800" u="sng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(2020)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2571" rIns="0" bIns="0" rtlCol="0">
            <a:spAutoFit/>
          </a:bodyPr>
          <a:lstStyle/>
          <a:p>
            <a:pPr marL="516382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00"/>
                </a:solidFill>
                <a:latin typeface="Carlito"/>
                <a:cs typeface="Carlito"/>
              </a:rPr>
              <a:t>Arabidopsis</a:t>
            </a:r>
            <a:r>
              <a:rPr sz="1800" i="1" spc="-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trio-</a:t>
            </a:r>
            <a:r>
              <a:rPr sz="1800" dirty="0">
                <a:solidFill>
                  <a:srgbClr val="000000"/>
                </a:solidFill>
              </a:rPr>
              <a:t>binning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assembly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5251" y="1805617"/>
            <a:ext cx="3641495" cy="325663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5771" y="1805617"/>
            <a:ext cx="3659807" cy="326882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6131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Other</a:t>
            </a:r>
            <a:r>
              <a:rPr spc="-150" dirty="0"/>
              <a:t> </a:t>
            </a:r>
            <a:r>
              <a:rPr spc="-105" dirty="0"/>
              <a:t>pre-</a:t>
            </a:r>
            <a:r>
              <a:rPr spc="-85" dirty="0"/>
              <a:t>assembly</a:t>
            </a:r>
            <a:r>
              <a:rPr spc="-145" dirty="0"/>
              <a:t> </a:t>
            </a:r>
            <a:r>
              <a:rPr spc="-30" dirty="0"/>
              <a:t>steps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7909" y="1837435"/>
            <a:ext cx="8863965" cy="279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Depending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assembler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technology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use,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may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want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to: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400">
              <a:latin typeface="Carlito"/>
              <a:cs typeface="Carlito"/>
            </a:endParaRPr>
          </a:p>
          <a:p>
            <a:pPr marL="303530" indent="-181610">
              <a:lnSpc>
                <a:spcPct val="100000"/>
              </a:lnSpc>
              <a:buClr>
                <a:srgbClr val="D34817"/>
              </a:buClr>
              <a:buFont typeface="Carlito"/>
              <a:buChar char="◦"/>
              <a:tabLst>
                <a:tab pos="303530" algn="l"/>
              </a:tabLst>
            </a:pP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Assess</a:t>
            </a:r>
            <a:r>
              <a:rPr sz="24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r>
              <a:rPr sz="24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400" b="1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contaminants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Clr>
                <a:srgbClr val="D34817"/>
              </a:buClr>
              <a:buFont typeface="Carlito"/>
              <a:buChar char="◦"/>
            </a:pPr>
            <a:endParaRPr sz="2400">
              <a:latin typeface="Carlito"/>
              <a:cs typeface="Carlito"/>
            </a:endParaRPr>
          </a:p>
          <a:p>
            <a:pPr marL="303530" indent="-181610">
              <a:lnSpc>
                <a:spcPct val="100000"/>
              </a:lnSpc>
              <a:spcBef>
                <a:spcPts val="5"/>
              </a:spcBef>
              <a:buClr>
                <a:srgbClr val="D34817"/>
              </a:buClr>
              <a:buChar char="◦"/>
              <a:tabLst>
                <a:tab pos="30353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Join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paired-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into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longer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Clr>
                <a:srgbClr val="D34817"/>
              </a:buClr>
              <a:buFont typeface="Carlito"/>
              <a:buChar char="◦"/>
            </a:pPr>
            <a:endParaRPr sz="2400">
              <a:latin typeface="Carlito"/>
              <a:cs typeface="Carlito"/>
            </a:endParaRPr>
          </a:p>
          <a:p>
            <a:pPr marL="303530" indent="-181610">
              <a:lnSpc>
                <a:spcPct val="100000"/>
              </a:lnSpc>
              <a:buClr>
                <a:srgbClr val="D34817"/>
              </a:buClr>
              <a:buChar char="◦"/>
              <a:tabLst>
                <a:tab pos="30353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Error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correction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(e.g.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fix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sequencing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errors)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2665307"/>
            <a:ext cx="3420647" cy="341454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29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Starting</a:t>
            </a:r>
            <a:r>
              <a:rPr spc="-185" dirty="0"/>
              <a:t> </a:t>
            </a:r>
            <a:r>
              <a:rPr spc="-35" dirty="0"/>
              <a:t>the</a:t>
            </a:r>
            <a:r>
              <a:rPr spc="-185" dirty="0"/>
              <a:t> </a:t>
            </a:r>
            <a:r>
              <a:rPr spc="-65" dirty="0"/>
              <a:t>assembly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30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Contig</a:t>
            </a:r>
            <a:r>
              <a:rPr spc="-175" dirty="0"/>
              <a:t> </a:t>
            </a:r>
            <a:r>
              <a:rPr spc="-70" dirty="0"/>
              <a:t>building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674875"/>
            <a:ext cx="7736205" cy="408177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951220">
              <a:lnSpc>
                <a:spcPct val="138500"/>
              </a:lnSpc>
              <a:spcBef>
                <a:spcPts val="18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Greedy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assembly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extend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Overlap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graph</a:t>
            </a:r>
            <a:r>
              <a:rPr sz="2000" spc="5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Bruijn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graphs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graphs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..etc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etc</a:t>
            </a:r>
            <a:endParaRPr sz="2000">
              <a:latin typeface="Carlito"/>
              <a:cs typeface="Carlito"/>
            </a:endParaRPr>
          </a:p>
          <a:p>
            <a:pPr marL="2177415" marR="5080" indent="-635" algn="ctr">
              <a:lnSpc>
                <a:spcPct val="121900"/>
              </a:lnSpc>
              <a:spcBef>
                <a:spcPts val="80"/>
              </a:spcBef>
            </a:pP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…</a:t>
            </a:r>
            <a:r>
              <a:rPr sz="2700" i="1" spc="-30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all</a:t>
            </a:r>
            <a:r>
              <a:rPr sz="2700" i="1" spc="-25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essentially</a:t>
            </a:r>
            <a:r>
              <a:rPr sz="2700" i="1" spc="-25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doing</a:t>
            </a:r>
            <a:r>
              <a:rPr sz="2700" i="1" spc="-30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similar</a:t>
            </a:r>
            <a:r>
              <a:rPr sz="2700" i="1" spc="-30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spc="-10" dirty="0">
                <a:solidFill>
                  <a:srgbClr val="8D3C15"/>
                </a:solidFill>
                <a:latin typeface="Carlito"/>
                <a:cs typeface="Carlito"/>
              </a:rPr>
              <a:t>things,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but</a:t>
            </a:r>
            <a:r>
              <a:rPr sz="2700" i="1" spc="-75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taking</a:t>
            </a:r>
            <a:r>
              <a:rPr sz="2700" i="1" spc="-70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different</a:t>
            </a:r>
            <a:r>
              <a:rPr sz="2700" i="1" spc="-75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‘shortcuts’</a:t>
            </a:r>
            <a:r>
              <a:rPr sz="2700" i="1" spc="-70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dirty="0">
                <a:solidFill>
                  <a:srgbClr val="8D3C15"/>
                </a:solidFill>
                <a:latin typeface="Carlito"/>
                <a:cs typeface="Carlito"/>
              </a:rPr>
              <a:t>based</a:t>
            </a:r>
            <a:r>
              <a:rPr sz="2700" i="1" spc="-70" dirty="0">
                <a:solidFill>
                  <a:srgbClr val="8D3C15"/>
                </a:solidFill>
                <a:latin typeface="Carlito"/>
                <a:cs typeface="Carlito"/>
              </a:rPr>
              <a:t> </a:t>
            </a:r>
            <a:r>
              <a:rPr sz="2700" i="1" spc="-25" dirty="0">
                <a:solidFill>
                  <a:srgbClr val="8D3C15"/>
                </a:solidFill>
                <a:latin typeface="Carlito"/>
                <a:cs typeface="Carlito"/>
              </a:rPr>
              <a:t>on </a:t>
            </a:r>
            <a:r>
              <a:rPr sz="2700" i="1" spc="-10" dirty="0">
                <a:solidFill>
                  <a:srgbClr val="8D3C15"/>
                </a:solidFill>
                <a:latin typeface="Carlito"/>
                <a:cs typeface="Carlito"/>
              </a:rPr>
              <a:t>needs</a:t>
            </a:r>
            <a:endParaRPr sz="27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9598" y="439892"/>
            <a:ext cx="1701406" cy="11441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036" y="6438662"/>
            <a:ext cx="10896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4734" y="3219609"/>
            <a:ext cx="3256826" cy="19259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17995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Contigs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036" y="6438662"/>
            <a:ext cx="10896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34260" y="2180844"/>
            <a:ext cx="3279140" cy="35306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3505" marR="267970" indent="-91440">
              <a:lnSpc>
                <a:spcPct val="91500"/>
              </a:lnSpc>
              <a:spcBef>
                <a:spcPts val="300"/>
              </a:spcBef>
            </a:pPr>
            <a:r>
              <a:rPr sz="2000" b="1" spc="-10" dirty="0">
                <a:solidFill>
                  <a:srgbClr val="800000"/>
                </a:solidFill>
                <a:latin typeface="Carlito"/>
                <a:cs typeface="Carlito"/>
              </a:rPr>
              <a:t>Contig</a:t>
            </a:r>
            <a:r>
              <a:rPr sz="2000" spc="-10" dirty="0">
                <a:solidFill>
                  <a:srgbClr val="800000"/>
                </a:solidFill>
                <a:latin typeface="Carlito"/>
                <a:cs typeface="Carlito"/>
              </a:rPr>
              <a:t>uous,</a:t>
            </a:r>
            <a:r>
              <a:rPr sz="2000" spc="-5" dirty="0">
                <a:solidFill>
                  <a:srgbClr val="80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Carlito"/>
                <a:cs typeface="Carlito"/>
              </a:rPr>
              <a:t>unambiguous stretches</a:t>
            </a:r>
            <a:r>
              <a:rPr sz="2000" spc="-50" dirty="0">
                <a:solidFill>
                  <a:srgbClr val="8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800000"/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rgbClr val="8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800000"/>
                </a:solidFill>
                <a:latin typeface="Carlito"/>
                <a:cs typeface="Carlito"/>
              </a:rPr>
              <a:t>assembled</a:t>
            </a:r>
            <a:r>
              <a:rPr sz="2000" spc="-50" dirty="0">
                <a:solidFill>
                  <a:srgbClr val="80000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800000"/>
                </a:solidFill>
                <a:latin typeface="Carlito"/>
                <a:cs typeface="Carlito"/>
              </a:rPr>
              <a:t>DNA </a:t>
            </a:r>
            <a:r>
              <a:rPr sz="2000" spc="-10" dirty="0">
                <a:solidFill>
                  <a:srgbClr val="800000"/>
                </a:solidFill>
                <a:latin typeface="Carlito"/>
                <a:cs typeface="Carlito"/>
              </a:rPr>
              <a:t>sequence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0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Contigs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ends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correspond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395605" marR="283210" indent="-181610">
              <a:lnSpc>
                <a:spcPts val="2210"/>
              </a:lnSpc>
              <a:spcBef>
                <a:spcPts val="325"/>
              </a:spcBef>
              <a:buClr>
                <a:srgbClr val="D34817"/>
              </a:buClr>
              <a:buChar char="◦"/>
              <a:tabLst>
                <a:tab pos="39687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Real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ends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(for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linear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DNA 	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molecules)</a:t>
            </a:r>
            <a:endParaRPr sz="2000">
              <a:latin typeface="Carlito"/>
              <a:cs typeface="Carlito"/>
            </a:endParaRPr>
          </a:p>
          <a:p>
            <a:pPr marL="395605" marR="876300" indent="-181610">
              <a:lnSpc>
                <a:spcPts val="2110"/>
              </a:lnSpc>
              <a:spcBef>
                <a:spcPts val="655"/>
              </a:spcBef>
              <a:buClr>
                <a:srgbClr val="D34817"/>
              </a:buClr>
              <a:buChar char="◦"/>
              <a:tabLst>
                <a:tab pos="39687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Dead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(missing 	sequence)</a:t>
            </a:r>
            <a:endParaRPr sz="2000">
              <a:latin typeface="Carlito"/>
              <a:cs typeface="Carlito"/>
            </a:endParaRPr>
          </a:p>
          <a:p>
            <a:pPr marL="395605" marR="5080" indent="-181610">
              <a:lnSpc>
                <a:spcPts val="2110"/>
              </a:lnSpc>
              <a:spcBef>
                <a:spcPts val="675"/>
              </a:spcBef>
              <a:buClr>
                <a:srgbClr val="D34817"/>
              </a:buClr>
              <a:buChar char="◦"/>
              <a:tabLst>
                <a:tab pos="39687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Decision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points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(forks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the 	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road)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474" y="126299"/>
            <a:ext cx="7514785" cy="5115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1036" y="6427723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1496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4578" y="1674876"/>
            <a:ext cx="74402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144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Review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structure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where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objects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related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another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somehow Nodes/Vertices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objects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(sequence)</a:t>
            </a:r>
            <a:endParaRPr sz="20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Edges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(overlap)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44846" y="3514051"/>
            <a:ext cx="4331335" cy="1746885"/>
            <a:chOff x="5044846" y="3514051"/>
            <a:chExt cx="4331335" cy="1746885"/>
          </a:xfrm>
        </p:grpSpPr>
        <p:sp>
          <p:nvSpPr>
            <p:cNvPr id="9" name="object 9"/>
            <p:cNvSpPr/>
            <p:nvPr/>
          </p:nvSpPr>
          <p:spPr>
            <a:xfrm>
              <a:off x="5044846" y="3514051"/>
              <a:ext cx="4331335" cy="1746885"/>
            </a:xfrm>
            <a:custGeom>
              <a:avLst/>
              <a:gdLst/>
              <a:ahLst/>
              <a:cxnLst/>
              <a:rect l="l" t="t" r="r" b="b"/>
              <a:pathLst>
                <a:path w="4331334" h="1746885">
                  <a:moveTo>
                    <a:pt x="4130763" y="0"/>
                  </a:moveTo>
                  <a:lnTo>
                    <a:pt x="200444" y="0"/>
                  </a:lnTo>
                  <a:lnTo>
                    <a:pt x="154486" y="5295"/>
                  </a:lnTo>
                  <a:lnTo>
                    <a:pt x="112297" y="20380"/>
                  </a:lnTo>
                  <a:lnTo>
                    <a:pt x="75080" y="44050"/>
                  </a:lnTo>
                  <a:lnTo>
                    <a:pt x="44038" y="75100"/>
                  </a:lnTo>
                  <a:lnTo>
                    <a:pt x="20374" y="112327"/>
                  </a:lnTo>
                  <a:lnTo>
                    <a:pt x="5294" y="154526"/>
                  </a:lnTo>
                  <a:lnTo>
                    <a:pt x="0" y="200494"/>
                  </a:lnTo>
                  <a:lnTo>
                    <a:pt x="0" y="1546199"/>
                  </a:lnTo>
                  <a:lnTo>
                    <a:pt x="5294" y="1592172"/>
                  </a:lnTo>
                  <a:lnTo>
                    <a:pt x="20374" y="1634375"/>
                  </a:lnTo>
                  <a:lnTo>
                    <a:pt x="44038" y="1671604"/>
                  </a:lnTo>
                  <a:lnTo>
                    <a:pt x="75080" y="1702656"/>
                  </a:lnTo>
                  <a:lnTo>
                    <a:pt x="112297" y="1726326"/>
                  </a:lnTo>
                  <a:lnTo>
                    <a:pt x="154486" y="1741411"/>
                  </a:lnTo>
                  <a:lnTo>
                    <a:pt x="200444" y="1746707"/>
                  </a:lnTo>
                  <a:lnTo>
                    <a:pt x="4130763" y="1746707"/>
                  </a:lnTo>
                  <a:lnTo>
                    <a:pt x="4176721" y="1741411"/>
                  </a:lnTo>
                  <a:lnTo>
                    <a:pt x="4218910" y="1726326"/>
                  </a:lnTo>
                  <a:lnTo>
                    <a:pt x="4256127" y="1702656"/>
                  </a:lnTo>
                  <a:lnTo>
                    <a:pt x="4287169" y="1671604"/>
                  </a:lnTo>
                  <a:lnTo>
                    <a:pt x="4310833" y="1634375"/>
                  </a:lnTo>
                  <a:lnTo>
                    <a:pt x="4325913" y="1592172"/>
                  </a:lnTo>
                  <a:lnTo>
                    <a:pt x="4331208" y="1546199"/>
                  </a:lnTo>
                  <a:lnTo>
                    <a:pt x="4331208" y="200494"/>
                  </a:lnTo>
                  <a:lnTo>
                    <a:pt x="4325913" y="154526"/>
                  </a:lnTo>
                  <a:lnTo>
                    <a:pt x="4310833" y="112327"/>
                  </a:lnTo>
                  <a:lnTo>
                    <a:pt x="4287169" y="75100"/>
                  </a:lnTo>
                  <a:lnTo>
                    <a:pt x="4256127" y="44050"/>
                  </a:lnTo>
                  <a:lnTo>
                    <a:pt x="4218910" y="20380"/>
                  </a:lnTo>
                  <a:lnTo>
                    <a:pt x="4176721" y="5295"/>
                  </a:lnTo>
                  <a:lnTo>
                    <a:pt x="4130763" y="0"/>
                  </a:lnTo>
                  <a:close/>
                </a:path>
              </a:pathLst>
            </a:custGeom>
            <a:solidFill>
              <a:srgbClr val="E6E6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7957" y="4737760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59" h="187960">
                  <a:moveTo>
                    <a:pt x="718540" y="0"/>
                  </a:moveTo>
                  <a:lnTo>
                    <a:pt x="27762" y="0"/>
                  </a:lnTo>
                  <a:lnTo>
                    <a:pt x="16957" y="2182"/>
                  </a:lnTo>
                  <a:lnTo>
                    <a:pt x="8132" y="8131"/>
                  </a:lnTo>
                  <a:lnTo>
                    <a:pt x="2182" y="16952"/>
                  </a:lnTo>
                  <a:lnTo>
                    <a:pt x="0" y="27749"/>
                  </a:lnTo>
                  <a:lnTo>
                    <a:pt x="0" y="159969"/>
                  </a:lnTo>
                  <a:lnTo>
                    <a:pt x="2182" y="170781"/>
                  </a:lnTo>
                  <a:lnTo>
                    <a:pt x="8132" y="179609"/>
                  </a:lnTo>
                  <a:lnTo>
                    <a:pt x="16957" y="185561"/>
                  </a:lnTo>
                  <a:lnTo>
                    <a:pt x="27762" y="187744"/>
                  </a:lnTo>
                  <a:lnTo>
                    <a:pt x="718540" y="187744"/>
                  </a:lnTo>
                  <a:lnTo>
                    <a:pt x="729348" y="185561"/>
                  </a:lnTo>
                  <a:lnTo>
                    <a:pt x="738168" y="179609"/>
                  </a:lnTo>
                  <a:lnTo>
                    <a:pt x="744111" y="170781"/>
                  </a:lnTo>
                  <a:lnTo>
                    <a:pt x="746290" y="159969"/>
                  </a:lnTo>
                  <a:lnTo>
                    <a:pt x="746290" y="27749"/>
                  </a:lnTo>
                  <a:lnTo>
                    <a:pt x="744111" y="16952"/>
                  </a:lnTo>
                  <a:lnTo>
                    <a:pt x="738168" y="8131"/>
                  </a:lnTo>
                  <a:lnTo>
                    <a:pt x="729348" y="2182"/>
                  </a:lnTo>
                  <a:lnTo>
                    <a:pt x="718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67959" y="4737760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59" h="187960">
                  <a:moveTo>
                    <a:pt x="27760" y="0"/>
                  </a:moveTo>
                  <a:lnTo>
                    <a:pt x="718542" y="0"/>
                  </a:lnTo>
                  <a:lnTo>
                    <a:pt x="729345" y="2181"/>
                  </a:lnTo>
                  <a:lnTo>
                    <a:pt x="738163" y="8130"/>
                  </a:lnTo>
                  <a:lnTo>
                    <a:pt x="744105" y="16951"/>
                  </a:lnTo>
                  <a:lnTo>
                    <a:pt x="746284" y="27749"/>
                  </a:lnTo>
                  <a:lnTo>
                    <a:pt x="746284" y="159970"/>
                  </a:lnTo>
                  <a:lnTo>
                    <a:pt x="744105" y="170779"/>
                  </a:lnTo>
                  <a:lnTo>
                    <a:pt x="738163" y="179606"/>
                  </a:lnTo>
                  <a:lnTo>
                    <a:pt x="729345" y="185557"/>
                  </a:lnTo>
                  <a:lnTo>
                    <a:pt x="718542" y="187739"/>
                  </a:lnTo>
                  <a:lnTo>
                    <a:pt x="27760" y="187739"/>
                  </a:lnTo>
                  <a:lnTo>
                    <a:pt x="16954" y="185557"/>
                  </a:lnTo>
                  <a:lnTo>
                    <a:pt x="8130" y="179606"/>
                  </a:lnTo>
                  <a:lnTo>
                    <a:pt x="2181" y="170779"/>
                  </a:lnTo>
                  <a:lnTo>
                    <a:pt x="0" y="159970"/>
                  </a:lnTo>
                  <a:lnTo>
                    <a:pt x="0" y="27749"/>
                  </a:lnTo>
                  <a:lnTo>
                    <a:pt x="2181" y="16951"/>
                  </a:lnTo>
                  <a:lnTo>
                    <a:pt x="8130" y="8130"/>
                  </a:lnTo>
                  <a:lnTo>
                    <a:pt x="16954" y="2181"/>
                  </a:lnTo>
                  <a:lnTo>
                    <a:pt x="27760" y="0"/>
                  </a:lnTo>
                  <a:close/>
                </a:path>
              </a:pathLst>
            </a:custGeom>
            <a:ln w="9256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3870" y="4184116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59" h="187960">
                  <a:moveTo>
                    <a:pt x="718527" y="0"/>
                  </a:moveTo>
                  <a:lnTo>
                    <a:pt x="27736" y="0"/>
                  </a:lnTo>
                  <a:lnTo>
                    <a:pt x="16941" y="2182"/>
                  </a:lnTo>
                  <a:lnTo>
                    <a:pt x="8124" y="8134"/>
                  </a:lnTo>
                  <a:lnTo>
                    <a:pt x="2180" y="16962"/>
                  </a:lnTo>
                  <a:lnTo>
                    <a:pt x="0" y="27774"/>
                  </a:lnTo>
                  <a:lnTo>
                    <a:pt x="0" y="159994"/>
                  </a:lnTo>
                  <a:lnTo>
                    <a:pt x="2180" y="170797"/>
                  </a:lnTo>
                  <a:lnTo>
                    <a:pt x="8124" y="179617"/>
                  </a:lnTo>
                  <a:lnTo>
                    <a:pt x="16941" y="185563"/>
                  </a:lnTo>
                  <a:lnTo>
                    <a:pt x="27736" y="187744"/>
                  </a:lnTo>
                  <a:lnTo>
                    <a:pt x="718527" y="187744"/>
                  </a:lnTo>
                  <a:lnTo>
                    <a:pt x="729330" y="185563"/>
                  </a:lnTo>
                  <a:lnTo>
                    <a:pt x="738150" y="179617"/>
                  </a:lnTo>
                  <a:lnTo>
                    <a:pt x="744097" y="170797"/>
                  </a:lnTo>
                  <a:lnTo>
                    <a:pt x="746277" y="159994"/>
                  </a:lnTo>
                  <a:lnTo>
                    <a:pt x="746277" y="27774"/>
                  </a:lnTo>
                  <a:lnTo>
                    <a:pt x="744097" y="16962"/>
                  </a:lnTo>
                  <a:lnTo>
                    <a:pt x="738150" y="8134"/>
                  </a:lnTo>
                  <a:lnTo>
                    <a:pt x="729330" y="2182"/>
                  </a:lnTo>
                  <a:lnTo>
                    <a:pt x="718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83865" y="4184116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59" h="187960">
                  <a:moveTo>
                    <a:pt x="27741" y="0"/>
                  </a:moveTo>
                  <a:lnTo>
                    <a:pt x="718523" y="0"/>
                  </a:lnTo>
                  <a:lnTo>
                    <a:pt x="729329" y="2182"/>
                  </a:lnTo>
                  <a:lnTo>
                    <a:pt x="738153" y="8133"/>
                  </a:lnTo>
                  <a:lnTo>
                    <a:pt x="744102" y="16959"/>
                  </a:lnTo>
                  <a:lnTo>
                    <a:pt x="746284" y="27768"/>
                  </a:lnTo>
                  <a:lnTo>
                    <a:pt x="746284" y="159990"/>
                  </a:lnTo>
                  <a:lnTo>
                    <a:pt x="744102" y="170796"/>
                  </a:lnTo>
                  <a:lnTo>
                    <a:pt x="738153" y="179616"/>
                  </a:lnTo>
                  <a:lnTo>
                    <a:pt x="729329" y="185560"/>
                  </a:lnTo>
                  <a:lnTo>
                    <a:pt x="718523" y="187739"/>
                  </a:lnTo>
                  <a:lnTo>
                    <a:pt x="27741" y="187739"/>
                  </a:lnTo>
                  <a:lnTo>
                    <a:pt x="16946" y="185560"/>
                  </a:lnTo>
                  <a:lnTo>
                    <a:pt x="8128" y="179616"/>
                  </a:lnTo>
                  <a:lnTo>
                    <a:pt x="2181" y="170796"/>
                  </a:lnTo>
                  <a:lnTo>
                    <a:pt x="0" y="159990"/>
                  </a:lnTo>
                  <a:lnTo>
                    <a:pt x="0" y="27768"/>
                  </a:lnTo>
                  <a:lnTo>
                    <a:pt x="2181" y="16959"/>
                  </a:lnTo>
                  <a:lnTo>
                    <a:pt x="8128" y="8133"/>
                  </a:lnTo>
                  <a:lnTo>
                    <a:pt x="16946" y="2182"/>
                  </a:lnTo>
                  <a:lnTo>
                    <a:pt x="27741" y="0"/>
                  </a:lnTo>
                  <a:close/>
                </a:path>
              </a:pathLst>
            </a:custGeom>
            <a:ln w="9256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9914" y="3696334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59" h="187960">
                  <a:moveTo>
                    <a:pt x="718540" y="0"/>
                  </a:moveTo>
                  <a:lnTo>
                    <a:pt x="27749" y="0"/>
                  </a:lnTo>
                  <a:lnTo>
                    <a:pt x="16946" y="2182"/>
                  </a:lnTo>
                  <a:lnTo>
                    <a:pt x="8126" y="8132"/>
                  </a:lnTo>
                  <a:lnTo>
                    <a:pt x="2180" y="16957"/>
                  </a:lnTo>
                  <a:lnTo>
                    <a:pt x="0" y="27762"/>
                  </a:lnTo>
                  <a:lnTo>
                    <a:pt x="0" y="159969"/>
                  </a:lnTo>
                  <a:lnTo>
                    <a:pt x="2180" y="170773"/>
                  </a:lnTo>
                  <a:lnTo>
                    <a:pt x="8126" y="179598"/>
                  </a:lnTo>
                  <a:lnTo>
                    <a:pt x="16946" y="185549"/>
                  </a:lnTo>
                  <a:lnTo>
                    <a:pt x="27749" y="187731"/>
                  </a:lnTo>
                  <a:lnTo>
                    <a:pt x="718540" y="187731"/>
                  </a:lnTo>
                  <a:lnTo>
                    <a:pt x="729339" y="185549"/>
                  </a:lnTo>
                  <a:lnTo>
                    <a:pt x="738165" y="179598"/>
                  </a:lnTo>
                  <a:lnTo>
                    <a:pt x="744118" y="170773"/>
                  </a:lnTo>
                  <a:lnTo>
                    <a:pt x="746302" y="159969"/>
                  </a:lnTo>
                  <a:lnTo>
                    <a:pt x="746302" y="27762"/>
                  </a:lnTo>
                  <a:lnTo>
                    <a:pt x="744118" y="16957"/>
                  </a:lnTo>
                  <a:lnTo>
                    <a:pt x="738165" y="8132"/>
                  </a:lnTo>
                  <a:lnTo>
                    <a:pt x="729339" y="2182"/>
                  </a:lnTo>
                  <a:lnTo>
                    <a:pt x="718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9903" y="3696334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59" h="187960">
                  <a:moveTo>
                    <a:pt x="27760" y="0"/>
                  </a:moveTo>
                  <a:lnTo>
                    <a:pt x="718542" y="0"/>
                  </a:lnTo>
                  <a:lnTo>
                    <a:pt x="729340" y="2182"/>
                  </a:lnTo>
                  <a:lnTo>
                    <a:pt x="738165" y="8133"/>
                  </a:lnTo>
                  <a:lnTo>
                    <a:pt x="744119" y="16959"/>
                  </a:lnTo>
                  <a:lnTo>
                    <a:pt x="746303" y="27768"/>
                  </a:lnTo>
                  <a:lnTo>
                    <a:pt x="746303" y="159970"/>
                  </a:lnTo>
                  <a:lnTo>
                    <a:pt x="744119" y="170779"/>
                  </a:lnTo>
                  <a:lnTo>
                    <a:pt x="738165" y="179606"/>
                  </a:lnTo>
                  <a:lnTo>
                    <a:pt x="729340" y="185557"/>
                  </a:lnTo>
                  <a:lnTo>
                    <a:pt x="718542" y="187739"/>
                  </a:lnTo>
                  <a:lnTo>
                    <a:pt x="27760" y="187739"/>
                  </a:lnTo>
                  <a:lnTo>
                    <a:pt x="16954" y="185557"/>
                  </a:lnTo>
                  <a:lnTo>
                    <a:pt x="8130" y="179606"/>
                  </a:lnTo>
                  <a:lnTo>
                    <a:pt x="2181" y="170779"/>
                  </a:lnTo>
                  <a:lnTo>
                    <a:pt x="0" y="159970"/>
                  </a:lnTo>
                  <a:lnTo>
                    <a:pt x="0" y="27768"/>
                  </a:lnTo>
                  <a:lnTo>
                    <a:pt x="2181" y="16959"/>
                  </a:lnTo>
                  <a:lnTo>
                    <a:pt x="8130" y="8133"/>
                  </a:lnTo>
                  <a:lnTo>
                    <a:pt x="16954" y="2182"/>
                  </a:lnTo>
                  <a:lnTo>
                    <a:pt x="27760" y="0"/>
                  </a:lnTo>
                  <a:close/>
                </a:path>
              </a:pathLst>
            </a:custGeom>
            <a:ln w="9256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7411" y="4173245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60" h="187960">
                  <a:moveTo>
                    <a:pt x="718540" y="0"/>
                  </a:moveTo>
                  <a:lnTo>
                    <a:pt x="27762" y="0"/>
                  </a:lnTo>
                  <a:lnTo>
                    <a:pt x="16957" y="2182"/>
                  </a:lnTo>
                  <a:lnTo>
                    <a:pt x="8132" y="8132"/>
                  </a:lnTo>
                  <a:lnTo>
                    <a:pt x="2182" y="16957"/>
                  </a:lnTo>
                  <a:lnTo>
                    <a:pt x="0" y="27762"/>
                  </a:lnTo>
                  <a:lnTo>
                    <a:pt x="0" y="159981"/>
                  </a:lnTo>
                  <a:lnTo>
                    <a:pt x="2182" y="170789"/>
                  </a:lnTo>
                  <a:lnTo>
                    <a:pt x="8132" y="179609"/>
                  </a:lnTo>
                  <a:lnTo>
                    <a:pt x="16957" y="185552"/>
                  </a:lnTo>
                  <a:lnTo>
                    <a:pt x="27762" y="187731"/>
                  </a:lnTo>
                  <a:lnTo>
                    <a:pt x="718540" y="187731"/>
                  </a:lnTo>
                  <a:lnTo>
                    <a:pt x="729337" y="185552"/>
                  </a:lnTo>
                  <a:lnTo>
                    <a:pt x="738158" y="179609"/>
                  </a:lnTo>
                  <a:lnTo>
                    <a:pt x="744108" y="170789"/>
                  </a:lnTo>
                  <a:lnTo>
                    <a:pt x="746290" y="159981"/>
                  </a:lnTo>
                  <a:lnTo>
                    <a:pt x="746290" y="27762"/>
                  </a:lnTo>
                  <a:lnTo>
                    <a:pt x="744108" y="16957"/>
                  </a:lnTo>
                  <a:lnTo>
                    <a:pt x="738158" y="8132"/>
                  </a:lnTo>
                  <a:lnTo>
                    <a:pt x="729337" y="2182"/>
                  </a:lnTo>
                  <a:lnTo>
                    <a:pt x="718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7413" y="4173245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60" h="187960">
                  <a:moveTo>
                    <a:pt x="27760" y="0"/>
                  </a:moveTo>
                  <a:lnTo>
                    <a:pt x="718542" y="0"/>
                  </a:lnTo>
                  <a:lnTo>
                    <a:pt x="729337" y="2184"/>
                  </a:lnTo>
                  <a:lnTo>
                    <a:pt x="738155" y="8140"/>
                  </a:lnTo>
                  <a:lnTo>
                    <a:pt x="744103" y="16967"/>
                  </a:lnTo>
                  <a:lnTo>
                    <a:pt x="746284" y="27768"/>
                  </a:lnTo>
                  <a:lnTo>
                    <a:pt x="746284" y="159990"/>
                  </a:lnTo>
                  <a:lnTo>
                    <a:pt x="744103" y="170799"/>
                  </a:lnTo>
                  <a:lnTo>
                    <a:pt x="738155" y="179625"/>
                  </a:lnTo>
                  <a:lnTo>
                    <a:pt x="729337" y="185576"/>
                  </a:lnTo>
                  <a:lnTo>
                    <a:pt x="718542" y="187758"/>
                  </a:lnTo>
                  <a:lnTo>
                    <a:pt x="27760" y="187758"/>
                  </a:lnTo>
                  <a:lnTo>
                    <a:pt x="16954" y="185576"/>
                  </a:lnTo>
                  <a:lnTo>
                    <a:pt x="8130" y="179625"/>
                  </a:lnTo>
                  <a:lnTo>
                    <a:pt x="2181" y="170799"/>
                  </a:lnTo>
                  <a:lnTo>
                    <a:pt x="0" y="159990"/>
                  </a:lnTo>
                  <a:lnTo>
                    <a:pt x="0" y="27768"/>
                  </a:lnTo>
                  <a:lnTo>
                    <a:pt x="2181" y="16967"/>
                  </a:lnTo>
                  <a:lnTo>
                    <a:pt x="8130" y="8140"/>
                  </a:lnTo>
                  <a:lnTo>
                    <a:pt x="16954" y="2184"/>
                  </a:lnTo>
                  <a:lnTo>
                    <a:pt x="27760" y="0"/>
                  </a:lnTo>
                  <a:close/>
                </a:path>
              </a:pathLst>
            </a:custGeom>
            <a:ln w="9256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2361" y="4730826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60" h="187960">
                  <a:moveTo>
                    <a:pt x="718527" y="0"/>
                  </a:moveTo>
                  <a:lnTo>
                    <a:pt x="27749" y="0"/>
                  </a:lnTo>
                  <a:lnTo>
                    <a:pt x="16952" y="2182"/>
                  </a:lnTo>
                  <a:lnTo>
                    <a:pt x="8131" y="8132"/>
                  </a:lnTo>
                  <a:lnTo>
                    <a:pt x="2182" y="16957"/>
                  </a:lnTo>
                  <a:lnTo>
                    <a:pt x="0" y="27762"/>
                  </a:lnTo>
                  <a:lnTo>
                    <a:pt x="0" y="159994"/>
                  </a:lnTo>
                  <a:lnTo>
                    <a:pt x="2182" y="170791"/>
                  </a:lnTo>
                  <a:lnTo>
                    <a:pt x="8131" y="179612"/>
                  </a:lnTo>
                  <a:lnTo>
                    <a:pt x="16952" y="185562"/>
                  </a:lnTo>
                  <a:lnTo>
                    <a:pt x="27749" y="187744"/>
                  </a:lnTo>
                  <a:lnTo>
                    <a:pt x="718527" y="187744"/>
                  </a:lnTo>
                  <a:lnTo>
                    <a:pt x="729327" y="185562"/>
                  </a:lnTo>
                  <a:lnTo>
                    <a:pt x="738152" y="179612"/>
                  </a:lnTo>
                  <a:lnTo>
                    <a:pt x="744106" y="170791"/>
                  </a:lnTo>
                  <a:lnTo>
                    <a:pt x="746290" y="159994"/>
                  </a:lnTo>
                  <a:lnTo>
                    <a:pt x="746290" y="27762"/>
                  </a:lnTo>
                  <a:lnTo>
                    <a:pt x="744106" y="16957"/>
                  </a:lnTo>
                  <a:lnTo>
                    <a:pt x="738152" y="8132"/>
                  </a:lnTo>
                  <a:lnTo>
                    <a:pt x="729327" y="2182"/>
                  </a:lnTo>
                  <a:lnTo>
                    <a:pt x="718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2369" y="4730826"/>
              <a:ext cx="746760" cy="187960"/>
            </a:xfrm>
            <a:custGeom>
              <a:avLst/>
              <a:gdLst/>
              <a:ahLst/>
              <a:cxnLst/>
              <a:rect l="l" t="t" r="r" b="b"/>
              <a:pathLst>
                <a:path w="746760" h="187960">
                  <a:moveTo>
                    <a:pt x="27741" y="0"/>
                  </a:moveTo>
                  <a:lnTo>
                    <a:pt x="718523" y="0"/>
                  </a:lnTo>
                  <a:lnTo>
                    <a:pt x="729321" y="2182"/>
                  </a:lnTo>
                  <a:lnTo>
                    <a:pt x="738146" y="8133"/>
                  </a:lnTo>
                  <a:lnTo>
                    <a:pt x="744099" y="16959"/>
                  </a:lnTo>
                  <a:lnTo>
                    <a:pt x="746284" y="27768"/>
                  </a:lnTo>
                  <a:lnTo>
                    <a:pt x="746284" y="159990"/>
                  </a:lnTo>
                  <a:lnTo>
                    <a:pt x="744099" y="170788"/>
                  </a:lnTo>
                  <a:lnTo>
                    <a:pt x="738146" y="179608"/>
                  </a:lnTo>
                  <a:lnTo>
                    <a:pt x="729321" y="185557"/>
                  </a:lnTo>
                  <a:lnTo>
                    <a:pt x="718523" y="187739"/>
                  </a:lnTo>
                  <a:lnTo>
                    <a:pt x="27741" y="187739"/>
                  </a:lnTo>
                  <a:lnTo>
                    <a:pt x="16946" y="185557"/>
                  </a:lnTo>
                  <a:lnTo>
                    <a:pt x="8128" y="179608"/>
                  </a:lnTo>
                  <a:lnTo>
                    <a:pt x="2181" y="170788"/>
                  </a:lnTo>
                  <a:lnTo>
                    <a:pt x="0" y="159990"/>
                  </a:lnTo>
                  <a:lnTo>
                    <a:pt x="0" y="27768"/>
                  </a:lnTo>
                  <a:lnTo>
                    <a:pt x="2181" y="16959"/>
                  </a:lnTo>
                  <a:lnTo>
                    <a:pt x="8128" y="8133"/>
                  </a:lnTo>
                  <a:lnTo>
                    <a:pt x="16946" y="2182"/>
                  </a:lnTo>
                  <a:lnTo>
                    <a:pt x="27741" y="0"/>
                  </a:lnTo>
                  <a:close/>
                </a:path>
              </a:pathLst>
            </a:custGeom>
            <a:ln w="9256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4320000">
            <a:off x="3754636" y="4047662"/>
            <a:ext cx="176841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150" spc="-7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 rot="15180000">
            <a:off x="2850602" y="4346310"/>
            <a:ext cx="178582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150" spc="-5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 rot="19440000">
            <a:off x="3015968" y="3804813"/>
            <a:ext cx="174139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150" spc="-5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 rot="13020000">
            <a:off x="3031366" y="4585137"/>
            <a:ext cx="16728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150" spc="-11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 rot="17280000">
            <a:off x="2853797" y="4046977"/>
            <a:ext cx="171863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150" spc="-6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7573" y="3669879"/>
            <a:ext cx="11620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 rot="2160000">
            <a:off x="3593204" y="3813219"/>
            <a:ext cx="16584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150" spc="-14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 rot="6420000">
            <a:off x="3751582" y="4351126"/>
            <a:ext cx="178582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150" spc="-5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 rot="8580000">
            <a:off x="3583615" y="4583510"/>
            <a:ext cx="173153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150" spc="-5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 rot="10800000">
            <a:off x="3314661" y="4679772"/>
            <a:ext cx="176841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150" spc="-70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54644" y="3929436"/>
            <a:ext cx="568960" cy="678815"/>
            <a:chOff x="3154644" y="3929436"/>
            <a:chExt cx="568960" cy="678815"/>
          </a:xfrm>
        </p:grpSpPr>
        <p:sp>
          <p:nvSpPr>
            <p:cNvPr id="31" name="object 31"/>
            <p:cNvSpPr/>
            <p:nvPr/>
          </p:nvSpPr>
          <p:spPr>
            <a:xfrm>
              <a:off x="3188627" y="3935603"/>
              <a:ext cx="528955" cy="666750"/>
            </a:xfrm>
            <a:custGeom>
              <a:avLst/>
              <a:gdLst/>
              <a:ahLst/>
              <a:cxnLst/>
              <a:rect l="l" t="t" r="r" b="b"/>
              <a:pathLst>
                <a:path w="528954" h="666750">
                  <a:moveTo>
                    <a:pt x="195757" y="0"/>
                  </a:moveTo>
                  <a:lnTo>
                    <a:pt x="195757" y="333146"/>
                  </a:lnTo>
                  <a:lnTo>
                    <a:pt x="0" y="602665"/>
                  </a:lnTo>
                  <a:lnTo>
                    <a:pt x="44699" y="630057"/>
                  </a:lnTo>
                  <a:lnTo>
                    <a:pt x="92840" y="649990"/>
                  </a:lnTo>
                  <a:lnTo>
                    <a:pt x="143500" y="662167"/>
                  </a:lnTo>
                  <a:lnTo>
                    <a:pt x="195757" y="666292"/>
                  </a:lnTo>
                  <a:lnTo>
                    <a:pt x="244975" y="662680"/>
                  </a:lnTo>
                  <a:lnTo>
                    <a:pt x="291949" y="652187"/>
                  </a:lnTo>
                  <a:lnTo>
                    <a:pt x="336165" y="635328"/>
                  </a:lnTo>
                  <a:lnTo>
                    <a:pt x="377109" y="612619"/>
                  </a:lnTo>
                  <a:lnTo>
                    <a:pt x="414264" y="584575"/>
                  </a:lnTo>
                  <a:lnTo>
                    <a:pt x="447116" y="551712"/>
                  </a:lnTo>
                  <a:lnTo>
                    <a:pt x="475149" y="514545"/>
                  </a:lnTo>
                  <a:lnTo>
                    <a:pt x="497850" y="473589"/>
                  </a:lnTo>
                  <a:lnTo>
                    <a:pt x="514702" y="429361"/>
                  </a:lnTo>
                  <a:lnTo>
                    <a:pt x="525191" y="382374"/>
                  </a:lnTo>
                  <a:lnTo>
                    <a:pt x="528802" y="333146"/>
                  </a:lnTo>
                  <a:lnTo>
                    <a:pt x="525191" y="283915"/>
                  </a:lnTo>
                  <a:lnTo>
                    <a:pt x="514702" y="236927"/>
                  </a:lnTo>
                  <a:lnTo>
                    <a:pt x="497850" y="192697"/>
                  </a:lnTo>
                  <a:lnTo>
                    <a:pt x="475149" y="151742"/>
                  </a:lnTo>
                  <a:lnTo>
                    <a:pt x="447116" y="114575"/>
                  </a:lnTo>
                  <a:lnTo>
                    <a:pt x="414264" y="81713"/>
                  </a:lnTo>
                  <a:lnTo>
                    <a:pt x="377109" y="53670"/>
                  </a:lnTo>
                  <a:lnTo>
                    <a:pt x="336165" y="30962"/>
                  </a:lnTo>
                  <a:lnTo>
                    <a:pt x="291949" y="14104"/>
                  </a:lnTo>
                  <a:lnTo>
                    <a:pt x="244975" y="3612"/>
                  </a:lnTo>
                  <a:lnTo>
                    <a:pt x="1957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88628" y="3935603"/>
              <a:ext cx="528955" cy="666750"/>
            </a:xfrm>
            <a:custGeom>
              <a:avLst/>
              <a:gdLst/>
              <a:ahLst/>
              <a:cxnLst/>
              <a:rect l="l" t="t" r="r" b="b"/>
              <a:pathLst>
                <a:path w="528954" h="666750">
                  <a:moveTo>
                    <a:pt x="195756" y="0"/>
                  </a:moveTo>
                  <a:lnTo>
                    <a:pt x="244974" y="3612"/>
                  </a:lnTo>
                  <a:lnTo>
                    <a:pt x="291949" y="14105"/>
                  </a:lnTo>
                  <a:lnTo>
                    <a:pt x="336166" y="30965"/>
                  </a:lnTo>
                  <a:lnTo>
                    <a:pt x="377110" y="53674"/>
                  </a:lnTo>
                  <a:lnTo>
                    <a:pt x="414265" y="81718"/>
                  </a:lnTo>
                  <a:lnTo>
                    <a:pt x="447118" y="114582"/>
                  </a:lnTo>
                  <a:lnTo>
                    <a:pt x="475152" y="151749"/>
                  </a:lnTo>
                  <a:lnTo>
                    <a:pt x="497853" y="192705"/>
                  </a:lnTo>
                  <a:lnTo>
                    <a:pt x="514706" y="236934"/>
                  </a:lnTo>
                  <a:lnTo>
                    <a:pt x="525195" y="283920"/>
                  </a:lnTo>
                  <a:lnTo>
                    <a:pt x="528806" y="333148"/>
                  </a:lnTo>
                  <a:lnTo>
                    <a:pt x="525195" y="382380"/>
                  </a:lnTo>
                  <a:lnTo>
                    <a:pt x="514706" y="429369"/>
                  </a:lnTo>
                  <a:lnTo>
                    <a:pt x="497853" y="473599"/>
                  </a:lnTo>
                  <a:lnTo>
                    <a:pt x="475152" y="514555"/>
                  </a:lnTo>
                  <a:lnTo>
                    <a:pt x="447118" y="551721"/>
                  </a:lnTo>
                  <a:lnTo>
                    <a:pt x="414265" y="584584"/>
                  </a:lnTo>
                  <a:lnTo>
                    <a:pt x="377110" y="612626"/>
                  </a:lnTo>
                  <a:lnTo>
                    <a:pt x="336166" y="635334"/>
                  </a:lnTo>
                  <a:lnTo>
                    <a:pt x="291949" y="652192"/>
                  </a:lnTo>
                  <a:lnTo>
                    <a:pt x="244974" y="662684"/>
                  </a:lnTo>
                  <a:lnTo>
                    <a:pt x="195756" y="666296"/>
                  </a:lnTo>
                  <a:lnTo>
                    <a:pt x="143499" y="662170"/>
                  </a:lnTo>
                  <a:lnTo>
                    <a:pt x="92840" y="649991"/>
                  </a:lnTo>
                  <a:lnTo>
                    <a:pt x="44699" y="630056"/>
                  </a:lnTo>
                  <a:lnTo>
                    <a:pt x="0" y="602664"/>
                  </a:lnTo>
                </a:path>
              </a:pathLst>
            </a:custGeom>
            <a:ln w="12333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4644" y="4504096"/>
              <a:ext cx="99659" cy="9420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967886" y="3677063"/>
            <a:ext cx="6432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10" dirty="0">
                <a:solidFill>
                  <a:srgbClr val="F7931D"/>
                </a:solidFill>
                <a:latin typeface="Trebuchet MS"/>
                <a:cs typeface="Trebuchet MS"/>
              </a:rPr>
              <a:t>CGTGCAA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20578" y="4158428"/>
            <a:ext cx="63627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30" dirty="0">
                <a:solidFill>
                  <a:srgbClr val="EE3524"/>
                </a:solidFill>
                <a:latin typeface="Trebuchet MS"/>
                <a:cs typeface="Trebuchet MS"/>
              </a:rPr>
              <a:t>ATGGCGT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17640" y="4712506"/>
            <a:ext cx="6432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10" dirty="0">
                <a:solidFill>
                  <a:srgbClr val="935423"/>
                </a:solidFill>
                <a:latin typeface="Trebuchet MS"/>
                <a:cs typeface="Trebuchet MS"/>
              </a:rPr>
              <a:t>CAATGGC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80364" y="4712506"/>
            <a:ext cx="65341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30" dirty="0">
                <a:solidFill>
                  <a:srgbClr val="3E58A8"/>
                </a:solidFill>
                <a:latin typeface="Trebuchet MS"/>
                <a:cs typeface="Trebuchet MS"/>
              </a:rPr>
              <a:t>GGCGTGC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95642" y="4147913"/>
            <a:ext cx="63119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0" dirty="0">
                <a:solidFill>
                  <a:srgbClr val="009046"/>
                </a:solidFill>
                <a:latin typeface="Trebuchet MS"/>
                <a:cs typeface="Trebuchet MS"/>
              </a:rPr>
              <a:t>TGCAATG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15038" y="3608057"/>
            <a:ext cx="3125470" cy="1130300"/>
            <a:chOff x="5715038" y="3608057"/>
            <a:chExt cx="3125470" cy="1130300"/>
          </a:xfrm>
        </p:grpSpPr>
        <p:sp>
          <p:nvSpPr>
            <p:cNvPr id="40" name="object 40"/>
            <p:cNvSpPr/>
            <p:nvPr/>
          </p:nvSpPr>
          <p:spPr>
            <a:xfrm>
              <a:off x="7939442" y="3860533"/>
              <a:ext cx="894715" cy="770890"/>
            </a:xfrm>
            <a:custGeom>
              <a:avLst/>
              <a:gdLst/>
              <a:ahLst/>
              <a:cxnLst/>
              <a:rect l="l" t="t" r="r" b="b"/>
              <a:pathLst>
                <a:path w="894715" h="770889">
                  <a:moveTo>
                    <a:pt x="0" y="0"/>
                  </a:moveTo>
                  <a:lnTo>
                    <a:pt x="367" y="66614"/>
                  </a:lnTo>
                </a:path>
                <a:path w="894715" h="770889">
                  <a:moveTo>
                    <a:pt x="85604" y="0"/>
                  </a:moveTo>
                  <a:lnTo>
                    <a:pt x="85972" y="66614"/>
                  </a:lnTo>
                </a:path>
                <a:path w="894715" h="770889">
                  <a:moveTo>
                    <a:pt x="177540" y="0"/>
                  </a:moveTo>
                  <a:lnTo>
                    <a:pt x="177927" y="66614"/>
                  </a:lnTo>
                </a:path>
                <a:path w="894715" h="770889">
                  <a:moveTo>
                    <a:pt x="266300" y="0"/>
                  </a:moveTo>
                  <a:lnTo>
                    <a:pt x="266687" y="66614"/>
                  </a:lnTo>
                </a:path>
                <a:path w="894715" h="770889">
                  <a:moveTo>
                    <a:pt x="351924" y="0"/>
                  </a:moveTo>
                  <a:lnTo>
                    <a:pt x="352273" y="66614"/>
                  </a:lnTo>
                </a:path>
                <a:path w="894715" h="770889">
                  <a:moveTo>
                    <a:pt x="533549" y="467751"/>
                  </a:moveTo>
                  <a:lnTo>
                    <a:pt x="533898" y="534384"/>
                  </a:lnTo>
                </a:path>
                <a:path w="894715" h="770889">
                  <a:moveTo>
                    <a:pt x="442737" y="467751"/>
                  </a:moveTo>
                  <a:lnTo>
                    <a:pt x="443066" y="534384"/>
                  </a:lnTo>
                </a:path>
                <a:path w="894715" h="770889">
                  <a:moveTo>
                    <a:pt x="624342" y="467751"/>
                  </a:moveTo>
                  <a:lnTo>
                    <a:pt x="624729" y="534384"/>
                  </a:lnTo>
                </a:path>
                <a:path w="894715" h="770889">
                  <a:moveTo>
                    <a:pt x="708824" y="467751"/>
                  </a:moveTo>
                  <a:lnTo>
                    <a:pt x="709211" y="534384"/>
                  </a:lnTo>
                </a:path>
                <a:path w="894715" h="770889">
                  <a:moveTo>
                    <a:pt x="177540" y="235821"/>
                  </a:moveTo>
                  <a:lnTo>
                    <a:pt x="177927" y="302455"/>
                  </a:lnTo>
                </a:path>
                <a:path w="894715" h="770889">
                  <a:moveTo>
                    <a:pt x="266300" y="235821"/>
                  </a:moveTo>
                  <a:lnTo>
                    <a:pt x="266687" y="302455"/>
                  </a:lnTo>
                </a:path>
                <a:path w="894715" h="770889">
                  <a:moveTo>
                    <a:pt x="351924" y="235821"/>
                  </a:moveTo>
                  <a:lnTo>
                    <a:pt x="352273" y="302455"/>
                  </a:lnTo>
                </a:path>
                <a:path w="894715" h="770889">
                  <a:moveTo>
                    <a:pt x="442272" y="235821"/>
                  </a:moveTo>
                  <a:lnTo>
                    <a:pt x="442640" y="302455"/>
                  </a:lnTo>
                </a:path>
                <a:path w="894715" h="770889">
                  <a:moveTo>
                    <a:pt x="527896" y="235821"/>
                  </a:moveTo>
                  <a:lnTo>
                    <a:pt x="528264" y="302455"/>
                  </a:lnTo>
                </a:path>
                <a:path w="894715" h="770889">
                  <a:moveTo>
                    <a:pt x="351924" y="467751"/>
                  </a:moveTo>
                  <a:lnTo>
                    <a:pt x="352273" y="534384"/>
                  </a:lnTo>
                </a:path>
                <a:path w="894715" h="770889">
                  <a:moveTo>
                    <a:pt x="535814" y="704038"/>
                  </a:moveTo>
                  <a:lnTo>
                    <a:pt x="536182" y="770671"/>
                  </a:lnTo>
                </a:path>
                <a:path w="894715" h="770889">
                  <a:moveTo>
                    <a:pt x="621380" y="704038"/>
                  </a:moveTo>
                  <a:lnTo>
                    <a:pt x="621748" y="770671"/>
                  </a:lnTo>
                </a:path>
                <a:path w="894715" h="770889">
                  <a:moveTo>
                    <a:pt x="710179" y="704038"/>
                  </a:moveTo>
                  <a:lnTo>
                    <a:pt x="710547" y="770671"/>
                  </a:lnTo>
                </a:path>
                <a:path w="894715" h="770889">
                  <a:moveTo>
                    <a:pt x="798979" y="704038"/>
                  </a:moveTo>
                  <a:lnTo>
                    <a:pt x="799308" y="770671"/>
                  </a:lnTo>
                </a:path>
                <a:path w="894715" h="770889">
                  <a:moveTo>
                    <a:pt x="894108" y="704038"/>
                  </a:moveTo>
                  <a:lnTo>
                    <a:pt x="894456" y="770671"/>
                  </a:lnTo>
                </a:path>
              </a:pathLst>
            </a:custGeom>
            <a:ln w="12333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44184" y="4362818"/>
              <a:ext cx="773430" cy="331470"/>
            </a:xfrm>
            <a:custGeom>
              <a:avLst/>
              <a:gdLst/>
              <a:ahLst/>
              <a:cxnLst/>
              <a:rect l="l" t="t" r="r" b="b"/>
              <a:pathLst>
                <a:path w="773429" h="331470">
                  <a:moveTo>
                    <a:pt x="0" y="0"/>
                  </a:moveTo>
                  <a:lnTo>
                    <a:pt x="773212" y="330843"/>
                  </a:lnTo>
                </a:path>
              </a:pathLst>
            </a:custGeom>
            <a:ln w="21590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09384" y="4674946"/>
              <a:ext cx="58419" cy="40640"/>
            </a:xfrm>
            <a:custGeom>
              <a:avLst/>
              <a:gdLst/>
              <a:ahLst/>
              <a:cxnLst/>
              <a:rect l="l" t="t" r="r" b="b"/>
              <a:pathLst>
                <a:path w="58420" h="40639">
                  <a:moveTo>
                    <a:pt x="16027" y="0"/>
                  </a:moveTo>
                  <a:lnTo>
                    <a:pt x="0" y="37439"/>
                  </a:lnTo>
                  <a:lnTo>
                    <a:pt x="57924" y="40068"/>
                  </a:lnTo>
                  <a:lnTo>
                    <a:pt x="16027" y="0"/>
                  </a:lnTo>
                  <a:close/>
                </a:path>
              </a:pathLst>
            </a:custGeom>
            <a:solidFill>
              <a:srgbClr val="EE3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09387" y="4674949"/>
              <a:ext cx="58419" cy="40640"/>
            </a:xfrm>
            <a:custGeom>
              <a:avLst/>
              <a:gdLst/>
              <a:ahLst/>
              <a:cxnLst/>
              <a:rect l="l" t="t" r="r" b="b"/>
              <a:pathLst>
                <a:path w="58420" h="40639">
                  <a:moveTo>
                    <a:pt x="57921" y="40065"/>
                  </a:moveTo>
                  <a:lnTo>
                    <a:pt x="16029" y="0"/>
                  </a:lnTo>
                  <a:lnTo>
                    <a:pt x="0" y="37431"/>
                  </a:lnTo>
                  <a:lnTo>
                    <a:pt x="57921" y="40065"/>
                  </a:lnTo>
                  <a:close/>
                </a:path>
              </a:pathLst>
            </a:custGeom>
            <a:ln w="21589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65829" y="3888905"/>
              <a:ext cx="244475" cy="224154"/>
            </a:xfrm>
            <a:custGeom>
              <a:avLst/>
              <a:gdLst/>
              <a:ahLst/>
              <a:cxnLst/>
              <a:rect l="l" t="t" r="r" b="b"/>
              <a:pathLst>
                <a:path w="244475" h="224154">
                  <a:moveTo>
                    <a:pt x="244115" y="0"/>
                  </a:moveTo>
                  <a:lnTo>
                    <a:pt x="0" y="224067"/>
                  </a:lnTo>
                </a:path>
              </a:pathLst>
            </a:custGeom>
            <a:ln w="21588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38" y="4087176"/>
              <a:ext cx="75348" cy="7329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46422" y="4373625"/>
              <a:ext cx="779145" cy="321310"/>
            </a:xfrm>
            <a:custGeom>
              <a:avLst/>
              <a:gdLst/>
              <a:ahLst/>
              <a:cxnLst/>
              <a:rect l="l" t="t" r="r" b="b"/>
              <a:pathLst>
                <a:path w="779145" h="321310">
                  <a:moveTo>
                    <a:pt x="778671" y="0"/>
                  </a:moveTo>
                  <a:lnTo>
                    <a:pt x="0" y="321084"/>
                  </a:lnTo>
                </a:path>
              </a:pathLst>
            </a:custGeom>
            <a:ln w="21590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96241" y="4675886"/>
              <a:ext cx="58419" cy="40005"/>
            </a:xfrm>
            <a:custGeom>
              <a:avLst/>
              <a:gdLst/>
              <a:ahLst/>
              <a:cxnLst/>
              <a:rect l="l" t="t" r="r" b="b"/>
              <a:pathLst>
                <a:path w="58420" h="40004">
                  <a:moveTo>
                    <a:pt x="42418" y="0"/>
                  </a:moveTo>
                  <a:lnTo>
                    <a:pt x="0" y="39522"/>
                  </a:lnTo>
                  <a:lnTo>
                    <a:pt x="57937" y="37642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EE3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96241" y="4675885"/>
              <a:ext cx="58419" cy="40005"/>
            </a:xfrm>
            <a:custGeom>
              <a:avLst/>
              <a:gdLst/>
              <a:ahLst/>
              <a:cxnLst/>
              <a:rect l="l" t="t" r="r" b="b"/>
              <a:pathLst>
                <a:path w="58420" h="40004">
                  <a:moveTo>
                    <a:pt x="0" y="39523"/>
                  </a:moveTo>
                  <a:lnTo>
                    <a:pt x="57941" y="37644"/>
                  </a:lnTo>
                  <a:lnTo>
                    <a:pt x="42415" y="0"/>
                  </a:lnTo>
                  <a:lnTo>
                    <a:pt x="0" y="39523"/>
                  </a:lnTo>
                  <a:close/>
                </a:path>
              </a:pathLst>
            </a:custGeom>
            <a:ln w="21589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54456" y="4454548"/>
              <a:ext cx="123189" cy="273050"/>
            </a:xfrm>
            <a:custGeom>
              <a:avLst/>
              <a:gdLst/>
              <a:ahLst/>
              <a:cxnLst/>
              <a:rect l="l" t="t" r="r" b="b"/>
              <a:pathLst>
                <a:path w="123190" h="273050">
                  <a:moveTo>
                    <a:pt x="0" y="272963"/>
                  </a:moveTo>
                  <a:lnTo>
                    <a:pt x="123006" y="0"/>
                  </a:lnTo>
                </a:path>
              </a:pathLst>
            </a:custGeom>
            <a:ln w="21586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58901" y="4405045"/>
              <a:ext cx="41275" cy="58419"/>
            </a:xfrm>
            <a:custGeom>
              <a:avLst/>
              <a:gdLst/>
              <a:ahLst/>
              <a:cxnLst/>
              <a:rect l="l" t="t" r="r" b="b"/>
              <a:pathLst>
                <a:path w="41275" h="58420">
                  <a:moveTo>
                    <a:pt x="40868" y="0"/>
                  </a:moveTo>
                  <a:lnTo>
                    <a:pt x="0" y="41147"/>
                  </a:lnTo>
                  <a:lnTo>
                    <a:pt x="37109" y="57861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EE3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58903" y="4405045"/>
              <a:ext cx="41275" cy="58419"/>
            </a:xfrm>
            <a:custGeom>
              <a:avLst/>
              <a:gdLst/>
              <a:ahLst/>
              <a:cxnLst/>
              <a:rect l="l" t="t" r="r" b="b"/>
              <a:pathLst>
                <a:path w="41275" h="58420">
                  <a:moveTo>
                    <a:pt x="40866" y="0"/>
                  </a:moveTo>
                  <a:lnTo>
                    <a:pt x="0" y="41149"/>
                  </a:lnTo>
                  <a:lnTo>
                    <a:pt x="37110" y="57861"/>
                  </a:lnTo>
                  <a:lnTo>
                    <a:pt x="40866" y="0"/>
                  </a:lnTo>
                  <a:close/>
                </a:path>
              </a:pathLst>
            </a:custGeom>
            <a:ln w="21587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1910" y="3967800"/>
              <a:ext cx="332105" cy="760095"/>
            </a:xfrm>
            <a:custGeom>
              <a:avLst/>
              <a:gdLst/>
              <a:ahLst/>
              <a:cxnLst/>
              <a:rect l="l" t="t" r="r" b="b"/>
              <a:pathLst>
                <a:path w="332104" h="760095">
                  <a:moveTo>
                    <a:pt x="0" y="759711"/>
                  </a:moveTo>
                  <a:lnTo>
                    <a:pt x="331501" y="0"/>
                  </a:lnTo>
                </a:path>
              </a:pathLst>
            </a:custGeom>
            <a:ln w="21586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54750" y="3918026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20">
                  <a:moveTo>
                    <a:pt x="40360" y="0"/>
                  </a:moveTo>
                  <a:lnTo>
                    <a:pt x="0" y="41630"/>
                  </a:lnTo>
                  <a:lnTo>
                    <a:pt x="37287" y="57899"/>
                  </a:lnTo>
                  <a:lnTo>
                    <a:pt x="40360" y="0"/>
                  </a:lnTo>
                  <a:close/>
                </a:path>
              </a:pathLst>
            </a:custGeom>
            <a:solidFill>
              <a:srgbClr val="EE3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54747" y="3918026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20">
                  <a:moveTo>
                    <a:pt x="40363" y="0"/>
                  </a:moveTo>
                  <a:lnTo>
                    <a:pt x="0" y="41614"/>
                  </a:lnTo>
                  <a:lnTo>
                    <a:pt x="37285" y="57900"/>
                  </a:lnTo>
                  <a:lnTo>
                    <a:pt x="40363" y="0"/>
                  </a:lnTo>
                  <a:close/>
                </a:path>
              </a:pathLst>
            </a:custGeom>
            <a:ln w="21587">
              <a:solidFill>
                <a:srgbClr val="EE3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31683" y="3608057"/>
              <a:ext cx="55880" cy="88900"/>
            </a:xfrm>
            <a:custGeom>
              <a:avLst/>
              <a:gdLst/>
              <a:ahLst/>
              <a:cxnLst/>
              <a:rect l="l" t="t" r="r" b="b"/>
              <a:pathLst>
                <a:path w="55879" h="88900">
                  <a:moveTo>
                    <a:pt x="55486" y="0"/>
                  </a:moveTo>
                  <a:lnTo>
                    <a:pt x="0" y="0"/>
                  </a:lnTo>
                  <a:lnTo>
                    <a:pt x="27749" y="88557"/>
                  </a:lnTo>
                  <a:lnTo>
                    <a:pt x="55486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697678" y="3613093"/>
            <a:ext cx="1533525" cy="142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704215" indent="-180340">
              <a:lnSpc>
                <a:spcPct val="130300"/>
              </a:lnSpc>
              <a:spcBef>
                <a:spcPts val="95"/>
              </a:spcBef>
            </a:pPr>
            <a:r>
              <a:rPr sz="1150" spc="-10" dirty="0">
                <a:solidFill>
                  <a:srgbClr val="EE3524"/>
                </a:solidFill>
                <a:latin typeface="Trebuchet MS"/>
                <a:cs typeface="Trebuchet MS"/>
              </a:rPr>
              <a:t>ATGGCGT </a:t>
            </a:r>
            <a:r>
              <a:rPr sz="1150" spc="-40" dirty="0">
                <a:solidFill>
                  <a:srgbClr val="3E58A8"/>
                </a:solidFill>
                <a:latin typeface="Trebuchet MS"/>
                <a:cs typeface="Trebuchet MS"/>
              </a:rPr>
              <a:t>GGCGTGC</a:t>
            </a:r>
            <a:endParaRPr sz="1150">
              <a:latin typeface="Trebuchet MS"/>
              <a:cs typeface="Trebuchet MS"/>
            </a:endParaRPr>
          </a:p>
          <a:p>
            <a:pPr marL="551815" marR="367665" indent="-179070">
              <a:lnSpc>
                <a:spcPct val="133200"/>
              </a:lnSpc>
              <a:spcBef>
                <a:spcPts val="45"/>
              </a:spcBef>
            </a:pPr>
            <a:r>
              <a:rPr sz="1150" spc="-10" dirty="0">
                <a:solidFill>
                  <a:srgbClr val="F7931D"/>
                </a:solidFill>
                <a:latin typeface="Trebuchet MS"/>
                <a:cs typeface="Trebuchet MS"/>
              </a:rPr>
              <a:t>CGTGCAA </a:t>
            </a:r>
            <a:r>
              <a:rPr sz="1150" spc="-35" dirty="0">
                <a:solidFill>
                  <a:srgbClr val="009046"/>
                </a:solidFill>
                <a:latin typeface="Trebuchet MS"/>
                <a:cs typeface="Trebuchet MS"/>
              </a:rPr>
              <a:t>TGCAATG</a:t>
            </a:r>
            <a:endParaRPr sz="1150">
              <a:latin typeface="Trebuchet MS"/>
              <a:cs typeface="Trebuchet MS"/>
            </a:endParaRPr>
          </a:p>
          <a:p>
            <a:pPr marL="909319" marR="5080" indent="-177800">
              <a:lnSpc>
                <a:spcPts val="1880"/>
              </a:lnSpc>
              <a:spcBef>
                <a:spcPts val="15"/>
              </a:spcBef>
            </a:pPr>
            <a:r>
              <a:rPr sz="1150" spc="-10" dirty="0">
                <a:solidFill>
                  <a:srgbClr val="935423"/>
                </a:solidFill>
                <a:latin typeface="Trebuchet MS"/>
                <a:cs typeface="Trebuchet MS"/>
              </a:rPr>
              <a:t>CAATGGC </a:t>
            </a:r>
            <a:r>
              <a:rPr sz="1150" spc="-40" dirty="0">
                <a:solidFill>
                  <a:srgbClr val="919291"/>
                </a:solidFill>
                <a:latin typeface="Trebuchet MS"/>
                <a:cs typeface="Trebuchet MS"/>
              </a:rPr>
              <a:t>ATGGCGT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648268" y="4795278"/>
            <a:ext cx="365125" cy="66675"/>
          </a:xfrm>
          <a:custGeom>
            <a:avLst/>
            <a:gdLst/>
            <a:ahLst/>
            <a:cxnLst/>
            <a:rect l="l" t="t" r="r" b="b"/>
            <a:pathLst>
              <a:path w="365125" h="66675">
                <a:moveTo>
                  <a:pt x="0" y="0"/>
                </a:moveTo>
                <a:lnTo>
                  <a:pt x="387" y="66614"/>
                </a:lnTo>
              </a:path>
              <a:path w="365125" h="66675">
                <a:moveTo>
                  <a:pt x="91973" y="0"/>
                </a:moveTo>
                <a:lnTo>
                  <a:pt x="92322" y="66614"/>
                </a:lnTo>
              </a:path>
              <a:path w="365125" h="66675">
                <a:moveTo>
                  <a:pt x="187122" y="0"/>
                </a:moveTo>
                <a:lnTo>
                  <a:pt x="187490" y="66614"/>
                </a:lnTo>
              </a:path>
              <a:path w="365125" h="66675">
                <a:moveTo>
                  <a:pt x="275863" y="0"/>
                </a:moveTo>
                <a:lnTo>
                  <a:pt x="276250" y="66614"/>
                </a:lnTo>
              </a:path>
              <a:path w="365125" h="66675">
                <a:moveTo>
                  <a:pt x="364682" y="0"/>
                </a:moveTo>
                <a:lnTo>
                  <a:pt x="365030" y="66614"/>
                </a:lnTo>
              </a:path>
            </a:pathLst>
          </a:custGeom>
          <a:ln w="12333">
            <a:solidFill>
              <a:srgbClr val="02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24706" y="5028556"/>
            <a:ext cx="220726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dirty="0">
                <a:solidFill>
                  <a:srgbClr val="231F20"/>
                </a:solidFill>
                <a:latin typeface="Arial"/>
                <a:cs typeface="Arial"/>
              </a:rPr>
              <a:t>Genome:</a:t>
            </a:r>
            <a:r>
              <a:rPr sz="1150" spc="2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231F20"/>
                </a:solidFill>
                <a:latin typeface="Trebuchet MS"/>
                <a:cs typeface="Trebuchet MS"/>
              </a:rPr>
              <a:t>ATGGCGTGCA</a:t>
            </a:r>
            <a:r>
              <a:rPr sz="1150" spc="-25" dirty="0">
                <a:solidFill>
                  <a:srgbClr val="919291"/>
                </a:solidFill>
                <a:latin typeface="Trebuchet MS"/>
                <a:cs typeface="Trebuchet MS"/>
              </a:rPr>
              <a:t>ATGGCGT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99621" y="4320083"/>
            <a:ext cx="782955" cy="382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8575">
              <a:lnSpc>
                <a:spcPct val="102099"/>
              </a:lnSpc>
              <a:spcBef>
                <a:spcPts val="85"/>
              </a:spcBef>
            </a:pPr>
            <a:r>
              <a:rPr sz="1150" dirty="0">
                <a:solidFill>
                  <a:srgbClr val="231F20"/>
                </a:solidFill>
                <a:latin typeface="Arial"/>
                <a:cs typeface="Arial"/>
              </a:rPr>
              <a:t>Short-</a:t>
            </a:r>
            <a:r>
              <a:rPr sz="1150" spc="-20" dirty="0">
                <a:solidFill>
                  <a:srgbClr val="231F20"/>
                </a:solidFill>
                <a:latin typeface="Arial"/>
                <a:cs typeface="Arial"/>
              </a:rPr>
              <a:t>read </a:t>
            </a:r>
            <a:r>
              <a:rPr sz="1150" spc="-10" dirty="0">
                <a:solidFill>
                  <a:srgbClr val="231F20"/>
                </a:solidFill>
                <a:latin typeface="Arial"/>
                <a:cs typeface="Arial"/>
              </a:rPr>
              <a:t>sequencing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110202" y="4284026"/>
            <a:ext cx="697230" cy="48895"/>
            <a:chOff x="4110202" y="4284026"/>
            <a:chExt cx="697230" cy="48895"/>
          </a:xfrm>
        </p:grpSpPr>
        <p:sp>
          <p:nvSpPr>
            <p:cNvPr id="61" name="object 61"/>
            <p:cNvSpPr/>
            <p:nvPr/>
          </p:nvSpPr>
          <p:spPr>
            <a:xfrm>
              <a:off x="4110202" y="4308372"/>
              <a:ext cx="661670" cy="635"/>
            </a:xfrm>
            <a:custGeom>
              <a:avLst/>
              <a:gdLst/>
              <a:ahLst/>
              <a:cxnLst/>
              <a:rect l="l" t="t" r="r" b="b"/>
              <a:pathLst>
                <a:path w="661670" h="635">
                  <a:moveTo>
                    <a:pt x="0" y="38"/>
                  </a:moveTo>
                  <a:lnTo>
                    <a:pt x="661260" y="0"/>
                  </a:lnTo>
                </a:path>
              </a:pathLst>
            </a:custGeom>
            <a:ln w="15414">
              <a:solidFill>
                <a:srgbClr val="02030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54791" y="4291723"/>
              <a:ext cx="44450" cy="33655"/>
            </a:xfrm>
            <a:custGeom>
              <a:avLst/>
              <a:gdLst/>
              <a:ahLst/>
              <a:cxnLst/>
              <a:rect l="l" t="t" r="r" b="b"/>
              <a:pathLst>
                <a:path w="44450" h="33654">
                  <a:moveTo>
                    <a:pt x="0" y="0"/>
                  </a:moveTo>
                  <a:lnTo>
                    <a:pt x="16675" y="16662"/>
                  </a:lnTo>
                  <a:lnTo>
                    <a:pt x="0" y="33312"/>
                  </a:lnTo>
                  <a:lnTo>
                    <a:pt x="44411" y="16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54793" y="4291732"/>
              <a:ext cx="44450" cy="33655"/>
            </a:xfrm>
            <a:custGeom>
              <a:avLst/>
              <a:gdLst/>
              <a:ahLst/>
              <a:cxnLst/>
              <a:rect l="l" t="t" r="r" b="b"/>
              <a:pathLst>
                <a:path w="44450" h="33654">
                  <a:moveTo>
                    <a:pt x="44409" y="16653"/>
                  </a:moveTo>
                  <a:lnTo>
                    <a:pt x="0" y="0"/>
                  </a:lnTo>
                  <a:lnTo>
                    <a:pt x="16667" y="16653"/>
                  </a:lnTo>
                  <a:lnTo>
                    <a:pt x="0" y="33307"/>
                  </a:lnTo>
                  <a:lnTo>
                    <a:pt x="44409" y="16653"/>
                  </a:lnTo>
                  <a:close/>
                </a:path>
              </a:pathLst>
            </a:custGeom>
            <a:ln w="15412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711718" y="3474225"/>
            <a:ext cx="255841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15540" algn="l"/>
              </a:tabLst>
            </a:pPr>
            <a:r>
              <a:rPr sz="1800" b="1" spc="-5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1800" b="1" spc="-5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91021" y="4321179"/>
            <a:ext cx="8763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22990" y="4074978"/>
            <a:ext cx="8763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81945" y="3880635"/>
            <a:ext cx="8763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122990" y="4371585"/>
            <a:ext cx="8763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65507" y="4493311"/>
            <a:ext cx="8763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66414" y="3608057"/>
            <a:ext cx="55880" cy="88900"/>
          </a:xfrm>
          <a:custGeom>
            <a:avLst/>
            <a:gdLst/>
            <a:ahLst/>
            <a:cxnLst/>
            <a:rect l="l" t="t" r="r" b="b"/>
            <a:pathLst>
              <a:path w="55879" h="88900">
                <a:moveTo>
                  <a:pt x="55473" y="0"/>
                </a:moveTo>
                <a:lnTo>
                  <a:pt x="0" y="0"/>
                </a:lnTo>
                <a:lnTo>
                  <a:pt x="27736" y="88557"/>
                </a:lnTo>
                <a:lnTo>
                  <a:pt x="55473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277249" y="5878067"/>
            <a:ext cx="7760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Compeau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i="1" dirty="0">
                <a:latin typeface="Carlito"/>
                <a:cs typeface="Carlito"/>
              </a:rPr>
              <a:t>et</a:t>
            </a:r>
            <a:r>
              <a:rPr sz="1400" i="1" spc="-40" dirty="0">
                <a:latin typeface="Carlito"/>
                <a:cs typeface="Carlito"/>
              </a:rPr>
              <a:t> </a:t>
            </a:r>
            <a:r>
              <a:rPr sz="1400" i="1" dirty="0">
                <a:latin typeface="Carlito"/>
                <a:cs typeface="Carlito"/>
              </a:rPr>
              <a:t>al,</a:t>
            </a:r>
            <a:r>
              <a:rPr sz="1400" i="1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Nature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Biotech,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29(11),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2011;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https://en.wikipedia.org/wiki/Graph_(discrete_mathematics)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8" y="857255"/>
            <a:ext cx="4814108" cy="47336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85602" y="5719572"/>
            <a:ext cx="423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Carlito"/>
                <a:cs typeface="Carlito"/>
              </a:rPr>
              <a:t>https://github.com/rrwick/Bandage/wiki/Effect-</a:t>
            </a:r>
            <a:r>
              <a:rPr sz="1400" spc="-35" dirty="0">
                <a:latin typeface="Carlito"/>
                <a:cs typeface="Carlito"/>
              </a:rPr>
              <a:t>of-</a:t>
            </a:r>
            <a:r>
              <a:rPr sz="1400" spc="-45" dirty="0">
                <a:latin typeface="Carlito"/>
                <a:cs typeface="Carlito"/>
              </a:rPr>
              <a:t>kmer-</a:t>
            </a:r>
            <a:r>
              <a:rPr sz="1400" spc="-20" dirty="0">
                <a:latin typeface="Carlito"/>
                <a:cs typeface="Carlito"/>
              </a:rPr>
              <a:t>size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7417" y="1732788"/>
            <a:ext cx="579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Simple?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7525" y="958430"/>
            <a:ext cx="4460989" cy="45417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40174" y="5719572"/>
            <a:ext cx="3528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Carlito"/>
                <a:cs typeface="Carlito"/>
                <a:hlinkClick r:id="rId3"/>
              </a:rPr>
              <a:t>http://armbrustlab.ocean.washington.edu/seastar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36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7417" y="1732788"/>
            <a:ext cx="4292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Erm…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10" y="1989835"/>
            <a:ext cx="218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In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essence…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8251" y="2649728"/>
            <a:ext cx="3001645" cy="308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unconnected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graph: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500">
              <a:latin typeface="Carlito"/>
              <a:cs typeface="Carlito"/>
            </a:endParaRPr>
          </a:p>
          <a:p>
            <a:pPr marL="327025" marR="5080" indent="-181610">
              <a:lnSpc>
                <a:spcPts val="1580"/>
              </a:lnSpc>
              <a:spcBef>
                <a:spcPts val="5"/>
              </a:spcBef>
              <a:buClr>
                <a:srgbClr val="D34817"/>
              </a:buClr>
              <a:buFont typeface="Carlito"/>
              <a:buChar char="◦"/>
              <a:tabLst>
                <a:tab pos="32829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Find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path</a:t>
            </a:r>
            <a:r>
              <a:rPr sz="15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visits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node 	once</a:t>
            </a:r>
            <a:endParaRPr sz="1500">
              <a:latin typeface="Carlito"/>
              <a:cs typeface="Carlito"/>
            </a:endParaRPr>
          </a:p>
          <a:p>
            <a:pPr marL="509905" lvl="1" indent="-181610">
              <a:lnSpc>
                <a:spcPts val="1705"/>
              </a:lnSpc>
              <a:spcBef>
                <a:spcPts val="395"/>
              </a:spcBef>
              <a:buClr>
                <a:srgbClr val="D34817"/>
              </a:buClr>
              <a:buChar char="◦"/>
              <a:tabLst>
                <a:tab pos="50990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referred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500">
              <a:latin typeface="Carlito"/>
              <a:cs typeface="Carlito"/>
            </a:endParaRPr>
          </a:p>
          <a:p>
            <a:pPr marL="510540">
              <a:lnSpc>
                <a:spcPts val="170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Hamiltonian</a:t>
            </a:r>
            <a:r>
              <a:rPr sz="15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path/cycle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500">
              <a:latin typeface="Carlito"/>
              <a:cs typeface="Carlito"/>
            </a:endParaRPr>
          </a:p>
          <a:p>
            <a:pPr marL="327025" marR="116839" indent="-181610">
              <a:lnSpc>
                <a:spcPts val="1610"/>
              </a:lnSpc>
              <a:spcBef>
                <a:spcPts val="5"/>
              </a:spcBef>
              <a:buClr>
                <a:srgbClr val="D34817"/>
              </a:buClr>
              <a:buFont typeface="Carlito"/>
              <a:buChar char="◦"/>
              <a:tabLst>
                <a:tab pos="32829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Form</a:t>
            </a:r>
            <a:r>
              <a:rPr sz="15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consensus</a:t>
            </a:r>
            <a:r>
              <a:rPr sz="15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sequences</a:t>
            </a:r>
            <a:r>
              <a:rPr sz="15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from 	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paths</a:t>
            </a:r>
            <a:endParaRPr sz="1500">
              <a:latin typeface="Carlito"/>
              <a:cs typeface="Carlito"/>
            </a:endParaRPr>
          </a:p>
          <a:p>
            <a:pPr marL="509905" lvl="1" indent="-181610">
              <a:lnSpc>
                <a:spcPct val="100000"/>
              </a:lnSpc>
              <a:spcBef>
                <a:spcPts val="380"/>
              </a:spcBef>
              <a:buClr>
                <a:srgbClr val="D34817"/>
              </a:buClr>
              <a:buChar char="◦"/>
              <a:tabLst>
                <a:tab pos="50990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overlap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alignments</a:t>
            </a:r>
            <a:endParaRPr sz="1500">
              <a:latin typeface="Carlito"/>
              <a:cs typeface="Carlito"/>
            </a:endParaRPr>
          </a:p>
          <a:p>
            <a:pPr marL="509270" marR="40005" lvl="1" indent="-181610">
              <a:lnSpc>
                <a:spcPts val="1610"/>
              </a:lnSpc>
              <a:spcBef>
                <a:spcPts val="600"/>
              </a:spcBef>
              <a:buClr>
                <a:srgbClr val="D34817"/>
              </a:buClr>
              <a:buChar char="◦"/>
              <a:tabLst>
                <a:tab pos="51054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these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collapsed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paths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is 	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contig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707" y="640080"/>
            <a:ext cx="5669171" cy="55778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71390" y="6537959"/>
            <a:ext cx="161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696464"/>
                </a:solidFill>
                <a:latin typeface="Carlito"/>
                <a:cs typeface="Carlito"/>
              </a:rPr>
              <a:t>37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36" y="639724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HPCBio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110" y="1989835"/>
            <a:ext cx="221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Ideal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World!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1111" y="2648203"/>
            <a:ext cx="300228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may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too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far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this now.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24680" y="260731"/>
            <a:ext cx="7441565" cy="2197735"/>
            <a:chOff x="4424680" y="260731"/>
            <a:chExt cx="7441565" cy="21977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205" y="270256"/>
              <a:ext cx="7421968" cy="20791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29442" y="265493"/>
              <a:ext cx="7432040" cy="2188210"/>
            </a:xfrm>
            <a:custGeom>
              <a:avLst/>
              <a:gdLst/>
              <a:ahLst/>
              <a:cxnLst/>
              <a:rect l="l" t="t" r="r" b="b"/>
              <a:pathLst>
                <a:path w="7432040" h="2188210">
                  <a:moveTo>
                    <a:pt x="0" y="0"/>
                  </a:moveTo>
                  <a:lnTo>
                    <a:pt x="7431504" y="0"/>
                  </a:lnTo>
                  <a:lnTo>
                    <a:pt x="7431504" y="2188071"/>
                  </a:lnTo>
                  <a:lnTo>
                    <a:pt x="0" y="21880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348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89282" y="2587637"/>
            <a:ext cx="4309745" cy="4116704"/>
            <a:chOff x="5989282" y="2587637"/>
            <a:chExt cx="4309745" cy="411670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806" y="2597162"/>
              <a:ext cx="4290656" cy="40970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94044" y="2592400"/>
              <a:ext cx="4300220" cy="4107179"/>
            </a:xfrm>
            <a:custGeom>
              <a:avLst/>
              <a:gdLst/>
              <a:ahLst/>
              <a:cxnLst/>
              <a:rect l="l" t="t" r="r" b="b"/>
              <a:pathLst>
                <a:path w="4300220" h="4107179">
                  <a:moveTo>
                    <a:pt x="0" y="0"/>
                  </a:moveTo>
                  <a:lnTo>
                    <a:pt x="4300182" y="0"/>
                  </a:lnTo>
                  <a:lnTo>
                    <a:pt x="4300182" y="4106622"/>
                  </a:lnTo>
                  <a:lnTo>
                    <a:pt x="0" y="410662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348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85780" y="6293611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Time,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2022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39652" y="6544644"/>
            <a:ext cx="96520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solidFill>
                  <a:srgbClr val="696464"/>
                </a:solidFill>
                <a:latin typeface="Carlito"/>
                <a:cs typeface="Carlito"/>
              </a:rPr>
              <a:t>4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1293" y="2553715"/>
            <a:ext cx="113982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rlito"/>
                <a:cs typeface="Carlito"/>
              </a:rPr>
              <a:t>Science, </a:t>
            </a:r>
            <a:r>
              <a:rPr sz="1800" dirty="0">
                <a:latin typeface="Carlito"/>
                <a:cs typeface="Carlito"/>
              </a:rPr>
              <a:t>March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2022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2625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Scaffolding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5875" y="1658620"/>
            <a:ext cx="9138920" cy="20231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440"/>
              </a:spcBef>
              <a:buClr>
                <a:srgbClr val="D34817"/>
              </a:buClr>
              <a:buChar char="◦"/>
              <a:tabLst>
                <a:tab pos="194945" algn="l"/>
                <a:tab pos="8474710" algn="l"/>
              </a:tabLst>
            </a:pPr>
            <a:r>
              <a:rPr sz="2200" spc="-50" dirty="0">
                <a:solidFill>
                  <a:srgbClr val="404040"/>
                </a:solidFill>
                <a:latin typeface="Carlito"/>
                <a:cs typeface="Carlito"/>
              </a:rPr>
              <a:t>Now,</a:t>
            </a:r>
            <a:r>
              <a:rPr sz="22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2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huge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pile</a:t>
            </a:r>
            <a:r>
              <a:rPr sz="2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contigs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but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22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want</a:t>
            </a:r>
            <a:r>
              <a:rPr sz="2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make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them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larger.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Carlito"/>
                <a:cs typeface="Carlito"/>
              </a:rPr>
              <a:t>How?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spcBef>
                <a:spcPts val="1345"/>
              </a:spcBef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Add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context!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ct val="100000"/>
              </a:lnSpc>
              <a:spcBef>
                <a:spcPts val="1275"/>
              </a:spcBef>
              <a:buClr>
                <a:srgbClr val="D34817"/>
              </a:buClr>
              <a:buChar char="◦"/>
              <a:tabLst>
                <a:tab pos="194945" algn="l"/>
              </a:tabLst>
            </a:pP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Link</a:t>
            </a:r>
            <a:r>
              <a:rPr sz="2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together</a:t>
            </a:r>
            <a:r>
              <a:rPr sz="2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contigs</a:t>
            </a:r>
            <a:r>
              <a:rPr sz="22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22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b="1" i="1" dirty="0">
                <a:solidFill>
                  <a:srgbClr val="404040"/>
                </a:solidFill>
                <a:latin typeface="Carlito"/>
                <a:cs typeface="Carlito"/>
              </a:rPr>
              <a:t>other</a:t>
            </a:r>
            <a:r>
              <a:rPr sz="2200" b="1" i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genomic</a:t>
            </a:r>
            <a:r>
              <a:rPr sz="2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endParaRPr sz="2200">
              <a:latin typeface="Carlito"/>
              <a:cs typeface="Carlito"/>
            </a:endParaRPr>
          </a:p>
          <a:p>
            <a:pPr marL="377190" lvl="1" indent="-181610">
              <a:lnSpc>
                <a:spcPct val="100000"/>
              </a:lnSpc>
              <a:spcBef>
                <a:spcPts val="1445"/>
              </a:spcBef>
              <a:buClr>
                <a:srgbClr val="D34817"/>
              </a:buClr>
              <a:buChar char="◦"/>
              <a:tabLst>
                <a:tab pos="37719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Infer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contigs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position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relative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another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1390" y="6537959"/>
            <a:ext cx="161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50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4104640" cy="6858000"/>
            <a:chOff x="17" y="0"/>
            <a:chExt cx="4104640" cy="6858000"/>
          </a:xfrm>
        </p:grpSpPr>
        <p:sp>
          <p:nvSpPr>
            <p:cNvPr id="3" name="object 3"/>
            <p:cNvSpPr/>
            <p:nvPr/>
          </p:nvSpPr>
          <p:spPr>
            <a:xfrm>
              <a:off x="17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8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050786" y="6857999"/>
                  </a:lnTo>
                  <a:lnTo>
                    <a:pt x="4050786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07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00099" y="3407346"/>
            <a:ext cx="2256790" cy="146050"/>
            <a:chOff x="7500099" y="3407346"/>
            <a:chExt cx="2256790" cy="146050"/>
          </a:xfrm>
        </p:grpSpPr>
        <p:sp>
          <p:nvSpPr>
            <p:cNvPr id="6" name="object 6"/>
            <p:cNvSpPr/>
            <p:nvPr/>
          </p:nvSpPr>
          <p:spPr>
            <a:xfrm>
              <a:off x="7500099" y="3407353"/>
              <a:ext cx="2245995" cy="135255"/>
            </a:xfrm>
            <a:custGeom>
              <a:avLst/>
              <a:gdLst/>
              <a:ahLst/>
              <a:cxnLst/>
              <a:rect l="l" t="t" r="r" b="b"/>
              <a:pathLst>
                <a:path w="2245995" h="135254">
                  <a:moveTo>
                    <a:pt x="2245398" y="0"/>
                  </a:moveTo>
                  <a:lnTo>
                    <a:pt x="0" y="0"/>
                  </a:lnTo>
                  <a:lnTo>
                    <a:pt x="0" y="134778"/>
                  </a:lnTo>
                  <a:lnTo>
                    <a:pt x="2245398" y="134778"/>
                  </a:lnTo>
                  <a:lnTo>
                    <a:pt x="2245398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00099" y="3407346"/>
              <a:ext cx="2256790" cy="146050"/>
            </a:xfrm>
            <a:custGeom>
              <a:avLst/>
              <a:gdLst/>
              <a:ahLst/>
              <a:cxnLst/>
              <a:rect l="l" t="t" r="r" b="b"/>
              <a:pathLst>
                <a:path w="2256790" h="146050">
                  <a:moveTo>
                    <a:pt x="2256180" y="0"/>
                  </a:moveTo>
                  <a:lnTo>
                    <a:pt x="2250795" y="0"/>
                  </a:lnTo>
                  <a:lnTo>
                    <a:pt x="2250795" y="12128"/>
                  </a:lnTo>
                  <a:lnTo>
                    <a:pt x="2250795" y="133426"/>
                  </a:lnTo>
                  <a:lnTo>
                    <a:pt x="2250783" y="12128"/>
                  </a:lnTo>
                  <a:lnTo>
                    <a:pt x="2250795" y="0"/>
                  </a:lnTo>
                  <a:lnTo>
                    <a:pt x="2245398" y="0"/>
                  </a:lnTo>
                  <a:lnTo>
                    <a:pt x="2245398" y="12128"/>
                  </a:lnTo>
                  <a:lnTo>
                    <a:pt x="2245398" y="133426"/>
                  </a:lnTo>
                  <a:lnTo>
                    <a:pt x="10769" y="133426"/>
                  </a:lnTo>
                  <a:lnTo>
                    <a:pt x="10769" y="12128"/>
                  </a:lnTo>
                  <a:lnTo>
                    <a:pt x="2245398" y="12128"/>
                  </a:lnTo>
                  <a:lnTo>
                    <a:pt x="2245398" y="0"/>
                  </a:lnTo>
                  <a:lnTo>
                    <a:pt x="0" y="0"/>
                  </a:lnTo>
                  <a:lnTo>
                    <a:pt x="0" y="145567"/>
                  </a:lnTo>
                  <a:lnTo>
                    <a:pt x="5384" y="145567"/>
                  </a:lnTo>
                  <a:lnTo>
                    <a:pt x="10782" y="145567"/>
                  </a:lnTo>
                  <a:lnTo>
                    <a:pt x="2245398" y="145567"/>
                  </a:lnTo>
                  <a:lnTo>
                    <a:pt x="2250795" y="145567"/>
                  </a:lnTo>
                  <a:lnTo>
                    <a:pt x="2256180" y="145567"/>
                  </a:lnTo>
                  <a:lnTo>
                    <a:pt x="2256180" y="0"/>
                  </a:lnTo>
                  <a:close/>
                </a:path>
              </a:pathLst>
            </a:custGeom>
            <a:solidFill>
              <a:srgbClr val="407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9670" y="3430257"/>
              <a:ext cx="821055" cy="76835"/>
            </a:xfrm>
            <a:custGeom>
              <a:avLst/>
              <a:gdLst/>
              <a:ahLst/>
              <a:cxnLst/>
              <a:rect l="l" t="t" r="r" b="b"/>
              <a:pathLst>
                <a:path w="821054" h="76835">
                  <a:moveTo>
                    <a:pt x="820801" y="37744"/>
                  </a:moveTo>
                  <a:lnTo>
                    <a:pt x="757453" y="6070"/>
                  </a:lnTo>
                  <a:lnTo>
                    <a:pt x="757453" y="25615"/>
                  </a:lnTo>
                  <a:lnTo>
                    <a:pt x="757453" y="51219"/>
                  </a:lnTo>
                  <a:lnTo>
                    <a:pt x="757440" y="25615"/>
                  </a:lnTo>
                  <a:lnTo>
                    <a:pt x="757453" y="6070"/>
                  </a:lnTo>
                  <a:lnTo>
                    <a:pt x="745324" y="0"/>
                  </a:lnTo>
                  <a:lnTo>
                    <a:pt x="745324" y="25615"/>
                  </a:lnTo>
                  <a:lnTo>
                    <a:pt x="0" y="25615"/>
                  </a:lnTo>
                  <a:lnTo>
                    <a:pt x="0" y="51219"/>
                  </a:lnTo>
                  <a:lnTo>
                    <a:pt x="745324" y="51219"/>
                  </a:lnTo>
                  <a:lnTo>
                    <a:pt x="745324" y="76822"/>
                  </a:lnTo>
                  <a:lnTo>
                    <a:pt x="757453" y="70548"/>
                  </a:lnTo>
                  <a:lnTo>
                    <a:pt x="820801" y="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91554" y="2618739"/>
            <a:ext cx="3648075" cy="2002789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605"/>
              </a:spcBef>
            </a:pPr>
            <a:r>
              <a:rPr sz="2400" b="1" dirty="0">
                <a:latin typeface="Arial"/>
                <a:cs typeface="Arial"/>
              </a:rPr>
              <a:t>PacBio/ONT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long-reads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spc="-70" dirty="0">
                <a:latin typeface="Arial"/>
                <a:cs typeface="Arial"/>
              </a:rPr>
              <a:t>10-</a:t>
            </a:r>
            <a:r>
              <a:rPr sz="1800" spc="-40" dirty="0">
                <a:latin typeface="Arial"/>
                <a:cs typeface="Arial"/>
              </a:rPr>
              <a:t>100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kb+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800">
              <a:latin typeface="Arial"/>
              <a:cs typeface="Arial"/>
            </a:endParaRPr>
          </a:p>
          <a:p>
            <a:pPr marL="340995" algn="ctr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Illumina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sequencing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1782571"/>
            <a:ext cx="2687955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-75" dirty="0">
                <a:solidFill>
                  <a:srgbClr val="FFFFFF"/>
                </a:solidFill>
              </a:rPr>
              <a:t>Linking</a:t>
            </a:r>
            <a:r>
              <a:rPr sz="3600" spc="-8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Contigs </a:t>
            </a:r>
            <a:r>
              <a:rPr sz="3600" spc="-70" dirty="0">
                <a:solidFill>
                  <a:srgbClr val="FFFFFF"/>
                </a:solidFill>
              </a:rPr>
              <a:t>via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DNA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Seq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6045415" y="4876292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Paired-</a:t>
            </a:r>
            <a:r>
              <a:rPr sz="1800" spc="-40" dirty="0">
                <a:latin typeface="Arial"/>
                <a:cs typeface="Arial"/>
              </a:rPr>
              <a:t>end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5278" y="5464555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Mate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pair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reads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97101" y="5544959"/>
            <a:ext cx="764540" cy="154940"/>
            <a:chOff x="8097101" y="5544959"/>
            <a:chExt cx="764540" cy="154940"/>
          </a:xfrm>
        </p:grpSpPr>
        <p:sp>
          <p:nvSpPr>
            <p:cNvPr id="14" name="object 14"/>
            <p:cNvSpPr/>
            <p:nvPr/>
          </p:nvSpPr>
          <p:spPr>
            <a:xfrm>
              <a:off x="8378431" y="5631698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968" y="0"/>
                  </a:lnTo>
                </a:path>
              </a:pathLst>
            </a:custGeom>
            <a:ln w="47243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7101" y="563169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813" y="0"/>
                  </a:lnTo>
                </a:path>
              </a:pathLst>
            </a:custGeom>
            <a:ln w="47243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4911" y="5551204"/>
              <a:ext cx="273685" cy="142240"/>
            </a:xfrm>
            <a:custGeom>
              <a:avLst/>
              <a:gdLst/>
              <a:ahLst/>
              <a:cxnLst/>
              <a:rect l="l" t="t" r="r" b="b"/>
              <a:pathLst>
                <a:path w="273684" h="142239">
                  <a:moveTo>
                    <a:pt x="273519" y="0"/>
                  </a:moveTo>
                  <a:lnTo>
                    <a:pt x="0" y="0"/>
                  </a:lnTo>
                  <a:lnTo>
                    <a:pt x="0" y="142229"/>
                  </a:lnTo>
                  <a:lnTo>
                    <a:pt x="273519" y="142229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8663" y="5544959"/>
              <a:ext cx="287655" cy="154940"/>
            </a:xfrm>
            <a:custGeom>
              <a:avLst/>
              <a:gdLst/>
              <a:ahLst/>
              <a:cxnLst/>
              <a:rect l="l" t="t" r="r" b="b"/>
              <a:pathLst>
                <a:path w="287654" h="154939">
                  <a:moveTo>
                    <a:pt x="287591" y="0"/>
                  </a:moveTo>
                  <a:lnTo>
                    <a:pt x="279768" y="0"/>
                  </a:lnTo>
                  <a:lnTo>
                    <a:pt x="279768" y="14058"/>
                  </a:lnTo>
                  <a:lnTo>
                    <a:pt x="273519" y="14071"/>
                  </a:lnTo>
                  <a:lnTo>
                    <a:pt x="273519" y="140665"/>
                  </a:lnTo>
                  <a:lnTo>
                    <a:pt x="12496" y="140665"/>
                  </a:lnTo>
                  <a:lnTo>
                    <a:pt x="12496" y="14071"/>
                  </a:lnTo>
                  <a:lnTo>
                    <a:pt x="6248" y="14071"/>
                  </a:lnTo>
                  <a:lnTo>
                    <a:pt x="12509" y="14058"/>
                  </a:lnTo>
                  <a:lnTo>
                    <a:pt x="273519" y="14058"/>
                  </a:lnTo>
                  <a:lnTo>
                    <a:pt x="279768" y="14058"/>
                  </a:lnTo>
                  <a:lnTo>
                    <a:pt x="279768" y="0"/>
                  </a:lnTo>
                  <a:lnTo>
                    <a:pt x="0" y="0"/>
                  </a:lnTo>
                  <a:lnTo>
                    <a:pt x="0" y="154736"/>
                  </a:lnTo>
                  <a:lnTo>
                    <a:pt x="6248" y="154736"/>
                  </a:lnTo>
                  <a:lnTo>
                    <a:pt x="12509" y="154736"/>
                  </a:lnTo>
                  <a:lnTo>
                    <a:pt x="273519" y="154736"/>
                  </a:lnTo>
                  <a:lnTo>
                    <a:pt x="279768" y="154736"/>
                  </a:lnTo>
                  <a:lnTo>
                    <a:pt x="287591" y="154736"/>
                  </a:lnTo>
                  <a:lnTo>
                    <a:pt x="287591" y="0"/>
                  </a:lnTo>
                  <a:close/>
                </a:path>
              </a:pathLst>
            </a:custGeom>
            <a:solidFill>
              <a:srgbClr val="407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8983" y="5574652"/>
              <a:ext cx="189117" cy="87523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919223" y="563169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397" y="0"/>
                </a:lnTo>
              </a:path>
            </a:pathLst>
          </a:custGeom>
          <a:ln w="47243">
            <a:solidFill>
              <a:srgbClr val="5A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36443" y="563169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397" y="0"/>
                </a:lnTo>
              </a:path>
            </a:pathLst>
          </a:custGeom>
          <a:ln w="47243">
            <a:solidFill>
              <a:srgbClr val="5A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53671" y="563169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391" y="0"/>
                </a:lnTo>
              </a:path>
            </a:pathLst>
          </a:custGeom>
          <a:ln w="47243">
            <a:solidFill>
              <a:srgbClr val="5A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70892" y="563169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391" y="0"/>
                </a:lnTo>
              </a:path>
            </a:pathLst>
          </a:custGeom>
          <a:ln w="47243">
            <a:solidFill>
              <a:srgbClr val="5A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8113" y="563169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391" y="0"/>
                </a:lnTo>
              </a:path>
            </a:pathLst>
          </a:custGeom>
          <a:ln w="47243">
            <a:solidFill>
              <a:srgbClr val="5A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9505340" y="5559018"/>
            <a:ext cx="709930" cy="154940"/>
            <a:chOff x="9505340" y="5559018"/>
            <a:chExt cx="709930" cy="154940"/>
          </a:xfrm>
        </p:grpSpPr>
        <p:sp>
          <p:nvSpPr>
            <p:cNvPr id="25" name="object 25"/>
            <p:cNvSpPr/>
            <p:nvPr/>
          </p:nvSpPr>
          <p:spPr>
            <a:xfrm>
              <a:off x="9505340" y="5631697"/>
              <a:ext cx="428625" cy="0"/>
            </a:xfrm>
            <a:custGeom>
              <a:avLst/>
              <a:gdLst/>
              <a:ahLst/>
              <a:cxnLst/>
              <a:rect l="l" t="t" r="r" b="b"/>
              <a:pathLst>
                <a:path w="428625">
                  <a:moveTo>
                    <a:pt x="0" y="0"/>
                  </a:moveTo>
                  <a:lnTo>
                    <a:pt x="428251" y="0"/>
                  </a:lnTo>
                </a:path>
              </a:pathLst>
            </a:custGeom>
            <a:ln w="47243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33597" y="5565271"/>
              <a:ext cx="275590" cy="142240"/>
            </a:xfrm>
            <a:custGeom>
              <a:avLst/>
              <a:gdLst/>
              <a:ahLst/>
              <a:cxnLst/>
              <a:rect l="l" t="t" r="r" b="b"/>
              <a:pathLst>
                <a:path w="275590" h="142239">
                  <a:moveTo>
                    <a:pt x="275081" y="0"/>
                  </a:moveTo>
                  <a:lnTo>
                    <a:pt x="0" y="0"/>
                  </a:lnTo>
                  <a:lnTo>
                    <a:pt x="0" y="142229"/>
                  </a:lnTo>
                  <a:lnTo>
                    <a:pt x="275081" y="142229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27336" y="5559018"/>
              <a:ext cx="287655" cy="154940"/>
            </a:xfrm>
            <a:custGeom>
              <a:avLst/>
              <a:gdLst/>
              <a:ahLst/>
              <a:cxnLst/>
              <a:rect l="l" t="t" r="r" b="b"/>
              <a:pathLst>
                <a:path w="287654" h="154939">
                  <a:moveTo>
                    <a:pt x="287591" y="0"/>
                  </a:moveTo>
                  <a:lnTo>
                    <a:pt x="273519" y="0"/>
                  </a:lnTo>
                  <a:lnTo>
                    <a:pt x="273519" y="12509"/>
                  </a:lnTo>
                  <a:lnTo>
                    <a:pt x="273519" y="140677"/>
                  </a:lnTo>
                  <a:lnTo>
                    <a:pt x="14058" y="140677"/>
                  </a:lnTo>
                  <a:lnTo>
                    <a:pt x="14058" y="12509"/>
                  </a:lnTo>
                  <a:lnTo>
                    <a:pt x="273519" y="12509"/>
                  </a:lnTo>
                  <a:lnTo>
                    <a:pt x="273519" y="0"/>
                  </a:lnTo>
                  <a:lnTo>
                    <a:pt x="0" y="0"/>
                  </a:lnTo>
                  <a:lnTo>
                    <a:pt x="0" y="154749"/>
                  </a:lnTo>
                  <a:lnTo>
                    <a:pt x="6248" y="154749"/>
                  </a:lnTo>
                  <a:lnTo>
                    <a:pt x="14071" y="154749"/>
                  </a:lnTo>
                  <a:lnTo>
                    <a:pt x="273519" y="154749"/>
                  </a:lnTo>
                  <a:lnTo>
                    <a:pt x="281330" y="154749"/>
                  </a:lnTo>
                  <a:lnTo>
                    <a:pt x="287591" y="154749"/>
                  </a:lnTo>
                  <a:lnTo>
                    <a:pt x="287591" y="0"/>
                  </a:lnTo>
                  <a:close/>
                </a:path>
              </a:pathLst>
            </a:custGeom>
            <a:solidFill>
              <a:srgbClr val="407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5799" y="5604347"/>
              <a:ext cx="189115" cy="8908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089290" y="4958841"/>
            <a:ext cx="748665" cy="153670"/>
            <a:chOff x="8089290" y="4958841"/>
            <a:chExt cx="748665" cy="153670"/>
          </a:xfrm>
        </p:grpSpPr>
        <p:sp>
          <p:nvSpPr>
            <p:cNvPr id="30" name="object 30"/>
            <p:cNvSpPr/>
            <p:nvPr/>
          </p:nvSpPr>
          <p:spPr>
            <a:xfrm>
              <a:off x="8372183" y="5039334"/>
              <a:ext cx="186055" cy="0"/>
            </a:xfrm>
            <a:custGeom>
              <a:avLst/>
              <a:gdLst/>
              <a:ahLst/>
              <a:cxnLst/>
              <a:rect l="l" t="t" r="r" b="b"/>
              <a:pathLst>
                <a:path w="186054">
                  <a:moveTo>
                    <a:pt x="0" y="0"/>
                  </a:moveTo>
                  <a:lnTo>
                    <a:pt x="185993" y="0"/>
                  </a:lnTo>
                </a:path>
              </a:pathLst>
            </a:custGeom>
            <a:ln w="38099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89290" y="503933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376" y="0"/>
                  </a:lnTo>
                </a:path>
              </a:pathLst>
            </a:custGeom>
            <a:ln w="38099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98663" y="4965089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0853" y="4958841"/>
              <a:ext cx="287655" cy="153670"/>
            </a:xfrm>
            <a:custGeom>
              <a:avLst/>
              <a:gdLst/>
              <a:ahLst/>
              <a:cxnLst/>
              <a:rect l="l" t="t" r="r" b="b"/>
              <a:pathLst>
                <a:path w="287654" h="153670">
                  <a:moveTo>
                    <a:pt x="287578" y="0"/>
                  </a:moveTo>
                  <a:lnTo>
                    <a:pt x="281330" y="0"/>
                  </a:lnTo>
                  <a:lnTo>
                    <a:pt x="281330" y="12496"/>
                  </a:lnTo>
                  <a:lnTo>
                    <a:pt x="275082" y="12509"/>
                  </a:lnTo>
                  <a:lnTo>
                    <a:pt x="275082" y="140665"/>
                  </a:lnTo>
                  <a:lnTo>
                    <a:pt x="14058" y="140665"/>
                  </a:lnTo>
                  <a:lnTo>
                    <a:pt x="14058" y="12509"/>
                  </a:lnTo>
                  <a:lnTo>
                    <a:pt x="7810" y="12509"/>
                  </a:lnTo>
                  <a:lnTo>
                    <a:pt x="14058" y="12496"/>
                  </a:lnTo>
                  <a:lnTo>
                    <a:pt x="275082" y="12496"/>
                  </a:lnTo>
                  <a:lnTo>
                    <a:pt x="281330" y="12496"/>
                  </a:lnTo>
                  <a:lnTo>
                    <a:pt x="281330" y="0"/>
                  </a:lnTo>
                  <a:lnTo>
                    <a:pt x="0" y="0"/>
                  </a:lnTo>
                  <a:lnTo>
                    <a:pt x="0" y="153174"/>
                  </a:lnTo>
                  <a:lnTo>
                    <a:pt x="7810" y="153174"/>
                  </a:lnTo>
                  <a:lnTo>
                    <a:pt x="14058" y="153174"/>
                  </a:lnTo>
                  <a:lnTo>
                    <a:pt x="275082" y="153174"/>
                  </a:lnTo>
                  <a:lnTo>
                    <a:pt x="281330" y="153174"/>
                  </a:lnTo>
                  <a:lnTo>
                    <a:pt x="287578" y="153174"/>
                  </a:lnTo>
                  <a:lnTo>
                    <a:pt x="287578" y="0"/>
                  </a:lnTo>
                  <a:close/>
                </a:path>
              </a:pathLst>
            </a:custGeom>
            <a:solidFill>
              <a:srgbClr val="407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58174" y="4965089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51926" y="4958841"/>
              <a:ext cx="286385" cy="153670"/>
            </a:xfrm>
            <a:custGeom>
              <a:avLst/>
              <a:gdLst/>
              <a:ahLst/>
              <a:cxnLst/>
              <a:rect l="l" t="t" r="r" b="b"/>
              <a:pathLst>
                <a:path w="286384" h="153670">
                  <a:moveTo>
                    <a:pt x="286016" y="0"/>
                  </a:moveTo>
                  <a:lnTo>
                    <a:pt x="279768" y="0"/>
                  </a:lnTo>
                  <a:lnTo>
                    <a:pt x="279768" y="12496"/>
                  </a:lnTo>
                  <a:lnTo>
                    <a:pt x="273519" y="12509"/>
                  </a:lnTo>
                  <a:lnTo>
                    <a:pt x="273519" y="140665"/>
                  </a:lnTo>
                  <a:lnTo>
                    <a:pt x="12496" y="140665"/>
                  </a:lnTo>
                  <a:lnTo>
                    <a:pt x="12496" y="12509"/>
                  </a:lnTo>
                  <a:lnTo>
                    <a:pt x="6248" y="12509"/>
                  </a:lnTo>
                  <a:lnTo>
                    <a:pt x="12496" y="12496"/>
                  </a:lnTo>
                  <a:lnTo>
                    <a:pt x="273519" y="12496"/>
                  </a:lnTo>
                  <a:lnTo>
                    <a:pt x="279768" y="12496"/>
                  </a:lnTo>
                  <a:lnTo>
                    <a:pt x="279768" y="0"/>
                  </a:lnTo>
                  <a:lnTo>
                    <a:pt x="0" y="0"/>
                  </a:lnTo>
                  <a:lnTo>
                    <a:pt x="0" y="153174"/>
                  </a:lnTo>
                  <a:lnTo>
                    <a:pt x="6248" y="153174"/>
                  </a:lnTo>
                  <a:lnTo>
                    <a:pt x="12496" y="153174"/>
                  </a:lnTo>
                  <a:lnTo>
                    <a:pt x="273519" y="153174"/>
                  </a:lnTo>
                  <a:lnTo>
                    <a:pt x="279768" y="153174"/>
                  </a:lnTo>
                  <a:lnTo>
                    <a:pt x="286016" y="153174"/>
                  </a:lnTo>
                  <a:lnTo>
                    <a:pt x="286016" y="0"/>
                  </a:lnTo>
                  <a:close/>
                </a:path>
              </a:pathLst>
            </a:custGeom>
            <a:solidFill>
              <a:srgbClr val="407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0376" y="4991658"/>
              <a:ext cx="189117" cy="8752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0865" y="4991658"/>
              <a:ext cx="189115" cy="8752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559457" y="5321808"/>
            <a:ext cx="8185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Arial"/>
                <a:cs typeface="Arial"/>
              </a:rPr>
              <a:t>&gt;5kb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fragment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03220" y="4879848"/>
            <a:ext cx="9645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5" dirty="0">
                <a:latin typeface="Arial"/>
                <a:cs typeface="Arial"/>
              </a:rPr>
              <a:t>&lt;500bp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fragment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27076" y="6022340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Arial"/>
                <a:cs typeface="Arial"/>
              </a:rPr>
              <a:t>Linked</a:t>
            </a:r>
            <a:r>
              <a:rPr sz="1800" b="1" i="1" spc="-7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reads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73491" y="6098242"/>
            <a:ext cx="2209165" cy="144780"/>
            <a:chOff x="8073491" y="6098242"/>
            <a:chExt cx="2209165" cy="144780"/>
          </a:xfrm>
        </p:grpSpPr>
        <p:sp>
          <p:nvSpPr>
            <p:cNvPr id="42" name="object 42"/>
            <p:cNvSpPr/>
            <p:nvPr/>
          </p:nvSpPr>
          <p:spPr>
            <a:xfrm>
              <a:off x="8369173" y="6144955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243"/>
                  </a:lnTo>
                </a:path>
              </a:pathLst>
            </a:custGeom>
            <a:ln w="44323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64854" y="6168576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5">
                  <a:moveTo>
                    <a:pt x="0" y="0"/>
                  </a:moveTo>
                  <a:lnTo>
                    <a:pt x="67792" y="0"/>
                  </a:lnTo>
                </a:path>
              </a:pathLst>
            </a:custGeom>
            <a:ln w="47243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24442" y="6144955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243"/>
                  </a:lnTo>
                </a:path>
              </a:pathLst>
            </a:custGeom>
            <a:ln w="36550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16237" y="6168576"/>
              <a:ext cx="966469" cy="0"/>
            </a:xfrm>
            <a:custGeom>
              <a:avLst/>
              <a:gdLst/>
              <a:ahLst/>
              <a:cxnLst/>
              <a:rect l="l" t="t" r="r" b="b"/>
              <a:pathLst>
                <a:path w="966470">
                  <a:moveTo>
                    <a:pt x="0" y="0"/>
                  </a:moveTo>
                  <a:lnTo>
                    <a:pt x="199682" y="0"/>
                  </a:lnTo>
                </a:path>
                <a:path w="966470">
                  <a:moveTo>
                    <a:pt x="473201" y="0"/>
                  </a:moveTo>
                  <a:lnTo>
                    <a:pt x="535736" y="0"/>
                  </a:lnTo>
                </a:path>
                <a:path w="966470">
                  <a:moveTo>
                    <a:pt x="809256" y="0"/>
                  </a:moveTo>
                  <a:lnTo>
                    <a:pt x="965934" y="0"/>
                  </a:lnTo>
                </a:path>
              </a:pathLst>
            </a:custGeom>
            <a:ln w="47243">
              <a:solidFill>
                <a:srgbClr val="5A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73491" y="6098242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5681" y="6124812"/>
              <a:ext cx="189128" cy="8752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391334" y="6098242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3536" y="6124812"/>
              <a:ext cx="189115" cy="8752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042717" y="6098242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4919" y="6124812"/>
              <a:ext cx="189115" cy="8752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515919" y="6101947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8121" y="6128517"/>
              <a:ext cx="189115" cy="875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32647" y="6098242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849" y="6124812"/>
              <a:ext cx="189116" cy="8752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252254" y="6098242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94456" y="6124812"/>
              <a:ext cx="189116" cy="8752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851974" y="6098242"/>
              <a:ext cx="273685" cy="140970"/>
            </a:xfrm>
            <a:custGeom>
              <a:avLst/>
              <a:gdLst/>
              <a:ahLst/>
              <a:cxnLst/>
              <a:rect l="l" t="t" r="r" b="b"/>
              <a:pathLst>
                <a:path w="273684" h="140970">
                  <a:moveTo>
                    <a:pt x="273519" y="0"/>
                  </a:moveTo>
                  <a:lnTo>
                    <a:pt x="0" y="0"/>
                  </a:lnTo>
                  <a:lnTo>
                    <a:pt x="0" y="140666"/>
                  </a:lnTo>
                  <a:lnTo>
                    <a:pt x="273519" y="140666"/>
                  </a:lnTo>
                  <a:lnTo>
                    <a:pt x="2735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94176" y="6124812"/>
              <a:ext cx="189116" cy="87527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8603488" y="5821680"/>
            <a:ext cx="95059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5" dirty="0">
                <a:latin typeface="Arial"/>
                <a:cs typeface="Arial"/>
              </a:rPr>
              <a:t>&gt;50kb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fragments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97206" y="493267"/>
            <a:ext cx="397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HiC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(Chromosome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Conformation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Capture)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17568" y="1054148"/>
            <a:ext cx="7592657" cy="1258765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10490936" y="493267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Wikipedia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Contigs</a:t>
            </a:r>
            <a:r>
              <a:rPr spc="-200" dirty="0"/>
              <a:t> </a:t>
            </a:r>
            <a:r>
              <a:rPr spc="-20" dirty="0"/>
              <a:t>to</a:t>
            </a:r>
            <a:r>
              <a:rPr spc="-210" dirty="0"/>
              <a:t> </a:t>
            </a:r>
            <a:r>
              <a:rPr spc="-85" dirty="0"/>
              <a:t>scaffolds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5393" y="2834887"/>
            <a:ext cx="5806681" cy="7977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80621" y="3989323"/>
            <a:ext cx="106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Contigs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3362" y="3579621"/>
            <a:ext cx="4105275" cy="621665"/>
          </a:xfrm>
          <a:custGeom>
            <a:avLst/>
            <a:gdLst/>
            <a:ahLst/>
            <a:cxnLst/>
            <a:rect l="l" t="t" r="r" b="b"/>
            <a:pathLst>
              <a:path w="4105275" h="621664">
                <a:moveTo>
                  <a:pt x="95173" y="0"/>
                </a:moveTo>
                <a:lnTo>
                  <a:pt x="0" y="11303"/>
                </a:lnTo>
                <a:lnTo>
                  <a:pt x="66154" y="80657"/>
                </a:lnTo>
                <a:lnTo>
                  <a:pt x="95173" y="0"/>
                </a:lnTo>
                <a:close/>
              </a:path>
              <a:path w="4105275" h="621664">
                <a:moveTo>
                  <a:pt x="128841" y="49276"/>
                </a:moveTo>
                <a:lnTo>
                  <a:pt x="124993" y="41097"/>
                </a:lnTo>
                <a:lnTo>
                  <a:pt x="110109" y="35737"/>
                </a:lnTo>
                <a:lnTo>
                  <a:pt x="101930" y="39585"/>
                </a:lnTo>
                <a:lnTo>
                  <a:pt x="96570" y="54432"/>
                </a:lnTo>
                <a:lnTo>
                  <a:pt x="100418" y="62611"/>
                </a:lnTo>
                <a:lnTo>
                  <a:pt x="115303" y="67970"/>
                </a:lnTo>
                <a:lnTo>
                  <a:pt x="123482" y="64122"/>
                </a:lnTo>
                <a:lnTo>
                  <a:pt x="128841" y="49276"/>
                </a:lnTo>
                <a:close/>
              </a:path>
              <a:path w="4105275" h="621664">
                <a:moveTo>
                  <a:pt x="182638" y="68643"/>
                </a:moveTo>
                <a:lnTo>
                  <a:pt x="178790" y="60452"/>
                </a:lnTo>
                <a:lnTo>
                  <a:pt x="163918" y="55092"/>
                </a:lnTo>
                <a:lnTo>
                  <a:pt x="155727" y="58940"/>
                </a:lnTo>
                <a:lnTo>
                  <a:pt x="150380" y="73787"/>
                </a:lnTo>
                <a:lnTo>
                  <a:pt x="154228" y="81965"/>
                </a:lnTo>
                <a:lnTo>
                  <a:pt x="169100" y="87337"/>
                </a:lnTo>
                <a:lnTo>
                  <a:pt x="177292" y="83489"/>
                </a:lnTo>
                <a:lnTo>
                  <a:pt x="182638" y="68643"/>
                </a:lnTo>
                <a:close/>
              </a:path>
              <a:path w="4105275" h="621664">
                <a:moveTo>
                  <a:pt x="236435" y="87998"/>
                </a:moveTo>
                <a:lnTo>
                  <a:pt x="232587" y="79806"/>
                </a:lnTo>
                <a:lnTo>
                  <a:pt x="217716" y="74447"/>
                </a:lnTo>
                <a:lnTo>
                  <a:pt x="209537" y="78295"/>
                </a:lnTo>
                <a:lnTo>
                  <a:pt x="204177" y="93141"/>
                </a:lnTo>
                <a:lnTo>
                  <a:pt x="208026" y="101333"/>
                </a:lnTo>
                <a:lnTo>
                  <a:pt x="222897" y="106692"/>
                </a:lnTo>
                <a:lnTo>
                  <a:pt x="231089" y="102844"/>
                </a:lnTo>
                <a:lnTo>
                  <a:pt x="236435" y="87998"/>
                </a:lnTo>
                <a:close/>
              </a:path>
              <a:path w="4105275" h="621664">
                <a:moveTo>
                  <a:pt x="290245" y="107353"/>
                </a:moveTo>
                <a:lnTo>
                  <a:pt x="286397" y="99161"/>
                </a:lnTo>
                <a:lnTo>
                  <a:pt x="271526" y="93802"/>
                </a:lnTo>
                <a:lnTo>
                  <a:pt x="263334" y="97650"/>
                </a:lnTo>
                <a:lnTo>
                  <a:pt x="257987" y="112496"/>
                </a:lnTo>
                <a:lnTo>
                  <a:pt x="261835" y="120688"/>
                </a:lnTo>
                <a:lnTo>
                  <a:pt x="276707" y="126047"/>
                </a:lnTo>
                <a:lnTo>
                  <a:pt x="284886" y="122199"/>
                </a:lnTo>
                <a:lnTo>
                  <a:pt x="290245" y="107353"/>
                </a:lnTo>
                <a:close/>
              </a:path>
              <a:path w="4105275" h="621664">
                <a:moveTo>
                  <a:pt x="344043" y="126707"/>
                </a:moveTo>
                <a:lnTo>
                  <a:pt x="340194" y="118516"/>
                </a:lnTo>
                <a:lnTo>
                  <a:pt x="325323" y="113157"/>
                </a:lnTo>
                <a:lnTo>
                  <a:pt x="317131" y="117005"/>
                </a:lnTo>
                <a:lnTo>
                  <a:pt x="311785" y="131851"/>
                </a:lnTo>
                <a:lnTo>
                  <a:pt x="315633" y="140042"/>
                </a:lnTo>
                <a:lnTo>
                  <a:pt x="330504" y="145402"/>
                </a:lnTo>
                <a:lnTo>
                  <a:pt x="338696" y="141554"/>
                </a:lnTo>
                <a:lnTo>
                  <a:pt x="344043" y="126707"/>
                </a:lnTo>
                <a:close/>
              </a:path>
              <a:path w="4105275" h="621664">
                <a:moveTo>
                  <a:pt x="397852" y="146062"/>
                </a:moveTo>
                <a:lnTo>
                  <a:pt x="394004" y="137883"/>
                </a:lnTo>
                <a:lnTo>
                  <a:pt x="379120" y="132524"/>
                </a:lnTo>
                <a:lnTo>
                  <a:pt x="370941" y="136372"/>
                </a:lnTo>
                <a:lnTo>
                  <a:pt x="365582" y="151218"/>
                </a:lnTo>
                <a:lnTo>
                  <a:pt x="369430" y="159397"/>
                </a:lnTo>
                <a:lnTo>
                  <a:pt x="384314" y="164757"/>
                </a:lnTo>
                <a:lnTo>
                  <a:pt x="392493" y="160909"/>
                </a:lnTo>
                <a:lnTo>
                  <a:pt x="397852" y="146062"/>
                </a:lnTo>
                <a:close/>
              </a:path>
              <a:path w="4105275" h="621664">
                <a:moveTo>
                  <a:pt x="451650" y="165430"/>
                </a:moveTo>
                <a:lnTo>
                  <a:pt x="447802" y="157238"/>
                </a:lnTo>
                <a:lnTo>
                  <a:pt x="432930" y="151879"/>
                </a:lnTo>
                <a:lnTo>
                  <a:pt x="424738" y="155727"/>
                </a:lnTo>
                <a:lnTo>
                  <a:pt x="419392" y="170573"/>
                </a:lnTo>
                <a:lnTo>
                  <a:pt x="423240" y="178765"/>
                </a:lnTo>
                <a:lnTo>
                  <a:pt x="438111" y="184124"/>
                </a:lnTo>
                <a:lnTo>
                  <a:pt x="446303" y="180276"/>
                </a:lnTo>
                <a:lnTo>
                  <a:pt x="451650" y="165430"/>
                </a:lnTo>
                <a:close/>
              </a:path>
              <a:path w="4105275" h="621664">
                <a:moveTo>
                  <a:pt x="505447" y="184785"/>
                </a:moveTo>
                <a:lnTo>
                  <a:pt x="501599" y="176593"/>
                </a:lnTo>
                <a:lnTo>
                  <a:pt x="486727" y="171234"/>
                </a:lnTo>
                <a:lnTo>
                  <a:pt x="478548" y="175082"/>
                </a:lnTo>
                <a:lnTo>
                  <a:pt x="473189" y="189928"/>
                </a:lnTo>
                <a:lnTo>
                  <a:pt x="477037" y="198120"/>
                </a:lnTo>
                <a:lnTo>
                  <a:pt x="491909" y="203479"/>
                </a:lnTo>
                <a:lnTo>
                  <a:pt x="500100" y="199631"/>
                </a:lnTo>
                <a:lnTo>
                  <a:pt x="505447" y="184785"/>
                </a:lnTo>
                <a:close/>
              </a:path>
              <a:path w="4105275" h="621664">
                <a:moveTo>
                  <a:pt x="559257" y="204139"/>
                </a:moveTo>
                <a:lnTo>
                  <a:pt x="555409" y="195948"/>
                </a:lnTo>
                <a:lnTo>
                  <a:pt x="540537" y="190588"/>
                </a:lnTo>
                <a:lnTo>
                  <a:pt x="532345" y="194437"/>
                </a:lnTo>
                <a:lnTo>
                  <a:pt x="526999" y="209283"/>
                </a:lnTo>
                <a:lnTo>
                  <a:pt x="530847" y="217474"/>
                </a:lnTo>
                <a:lnTo>
                  <a:pt x="545719" y="222834"/>
                </a:lnTo>
                <a:lnTo>
                  <a:pt x="553897" y="218986"/>
                </a:lnTo>
                <a:lnTo>
                  <a:pt x="559257" y="204139"/>
                </a:lnTo>
                <a:close/>
              </a:path>
              <a:path w="4105275" h="621664">
                <a:moveTo>
                  <a:pt x="613054" y="223494"/>
                </a:moveTo>
                <a:lnTo>
                  <a:pt x="609206" y="215315"/>
                </a:lnTo>
                <a:lnTo>
                  <a:pt x="594334" y="209943"/>
                </a:lnTo>
                <a:lnTo>
                  <a:pt x="586143" y="213791"/>
                </a:lnTo>
                <a:lnTo>
                  <a:pt x="580796" y="228638"/>
                </a:lnTo>
                <a:lnTo>
                  <a:pt x="584644" y="236829"/>
                </a:lnTo>
                <a:lnTo>
                  <a:pt x="599516" y="242189"/>
                </a:lnTo>
                <a:lnTo>
                  <a:pt x="607707" y="238340"/>
                </a:lnTo>
                <a:lnTo>
                  <a:pt x="613054" y="223494"/>
                </a:lnTo>
                <a:close/>
              </a:path>
              <a:path w="4105275" h="621664">
                <a:moveTo>
                  <a:pt x="666851" y="242849"/>
                </a:moveTo>
                <a:lnTo>
                  <a:pt x="663003" y="234657"/>
                </a:lnTo>
                <a:lnTo>
                  <a:pt x="648131" y="229311"/>
                </a:lnTo>
                <a:lnTo>
                  <a:pt x="639940" y="233159"/>
                </a:lnTo>
                <a:lnTo>
                  <a:pt x="634606" y="248005"/>
                </a:lnTo>
                <a:lnTo>
                  <a:pt x="638454" y="256197"/>
                </a:lnTo>
                <a:lnTo>
                  <a:pt x="653326" y="261543"/>
                </a:lnTo>
                <a:lnTo>
                  <a:pt x="661517" y="257695"/>
                </a:lnTo>
                <a:lnTo>
                  <a:pt x="666851" y="242849"/>
                </a:lnTo>
                <a:close/>
              </a:path>
              <a:path w="4105275" h="621664">
                <a:moveTo>
                  <a:pt x="720661" y="262204"/>
                </a:moveTo>
                <a:lnTo>
                  <a:pt x="716800" y="254025"/>
                </a:lnTo>
                <a:lnTo>
                  <a:pt x="701929" y="248666"/>
                </a:lnTo>
                <a:lnTo>
                  <a:pt x="693750" y="252514"/>
                </a:lnTo>
                <a:lnTo>
                  <a:pt x="688403" y="267373"/>
                </a:lnTo>
                <a:lnTo>
                  <a:pt x="692251" y="275551"/>
                </a:lnTo>
                <a:lnTo>
                  <a:pt x="707136" y="280911"/>
                </a:lnTo>
                <a:lnTo>
                  <a:pt x="715314" y="277050"/>
                </a:lnTo>
                <a:lnTo>
                  <a:pt x="720661" y="262204"/>
                </a:lnTo>
                <a:close/>
              </a:path>
              <a:path w="4105275" h="621664">
                <a:moveTo>
                  <a:pt x="774458" y="281559"/>
                </a:moveTo>
                <a:lnTo>
                  <a:pt x="770610" y="273380"/>
                </a:lnTo>
                <a:lnTo>
                  <a:pt x="755738" y="268020"/>
                </a:lnTo>
                <a:lnTo>
                  <a:pt x="747547" y="271881"/>
                </a:lnTo>
                <a:lnTo>
                  <a:pt x="742200" y="286727"/>
                </a:lnTo>
                <a:lnTo>
                  <a:pt x="746061" y="294906"/>
                </a:lnTo>
                <a:lnTo>
                  <a:pt x="760933" y="300266"/>
                </a:lnTo>
                <a:lnTo>
                  <a:pt x="769112" y="296405"/>
                </a:lnTo>
                <a:lnTo>
                  <a:pt x="774458" y="281559"/>
                </a:lnTo>
                <a:close/>
              </a:path>
              <a:path w="4105275" h="621664">
                <a:moveTo>
                  <a:pt x="828268" y="300913"/>
                </a:moveTo>
                <a:lnTo>
                  <a:pt x="824407" y="292735"/>
                </a:lnTo>
                <a:lnTo>
                  <a:pt x="809536" y="287375"/>
                </a:lnTo>
                <a:lnTo>
                  <a:pt x="801344" y="291236"/>
                </a:lnTo>
                <a:lnTo>
                  <a:pt x="796010" y="306082"/>
                </a:lnTo>
                <a:lnTo>
                  <a:pt x="799858" y="314261"/>
                </a:lnTo>
                <a:lnTo>
                  <a:pt x="814730" y="319620"/>
                </a:lnTo>
                <a:lnTo>
                  <a:pt x="822921" y="315772"/>
                </a:lnTo>
                <a:lnTo>
                  <a:pt x="828268" y="300913"/>
                </a:lnTo>
                <a:close/>
              </a:path>
              <a:path w="4105275" h="621664">
                <a:moveTo>
                  <a:pt x="882065" y="320281"/>
                </a:moveTo>
                <a:lnTo>
                  <a:pt x="878217" y="312089"/>
                </a:lnTo>
                <a:lnTo>
                  <a:pt x="863333" y="306743"/>
                </a:lnTo>
                <a:lnTo>
                  <a:pt x="855154" y="310591"/>
                </a:lnTo>
                <a:lnTo>
                  <a:pt x="849807" y="325437"/>
                </a:lnTo>
                <a:lnTo>
                  <a:pt x="853655" y="333629"/>
                </a:lnTo>
                <a:lnTo>
                  <a:pt x="868540" y="338975"/>
                </a:lnTo>
                <a:lnTo>
                  <a:pt x="876719" y="335127"/>
                </a:lnTo>
                <a:lnTo>
                  <a:pt x="882065" y="320281"/>
                </a:lnTo>
                <a:close/>
              </a:path>
              <a:path w="4105275" h="621664">
                <a:moveTo>
                  <a:pt x="935863" y="339636"/>
                </a:moveTo>
                <a:lnTo>
                  <a:pt x="932014" y="331444"/>
                </a:lnTo>
                <a:lnTo>
                  <a:pt x="917143" y="326097"/>
                </a:lnTo>
                <a:lnTo>
                  <a:pt x="908951" y="329946"/>
                </a:lnTo>
                <a:lnTo>
                  <a:pt x="903605" y="344792"/>
                </a:lnTo>
                <a:lnTo>
                  <a:pt x="907465" y="352983"/>
                </a:lnTo>
                <a:lnTo>
                  <a:pt x="922337" y="358330"/>
                </a:lnTo>
                <a:lnTo>
                  <a:pt x="930529" y="354482"/>
                </a:lnTo>
                <a:lnTo>
                  <a:pt x="935863" y="339636"/>
                </a:lnTo>
                <a:close/>
              </a:path>
              <a:path w="4105275" h="621664">
                <a:moveTo>
                  <a:pt x="989672" y="358990"/>
                </a:moveTo>
                <a:lnTo>
                  <a:pt x="985812" y="350812"/>
                </a:lnTo>
                <a:lnTo>
                  <a:pt x="970940" y="345452"/>
                </a:lnTo>
                <a:lnTo>
                  <a:pt x="962761" y="349300"/>
                </a:lnTo>
                <a:lnTo>
                  <a:pt x="957414" y="364159"/>
                </a:lnTo>
                <a:lnTo>
                  <a:pt x="961263" y="372338"/>
                </a:lnTo>
                <a:lnTo>
                  <a:pt x="976147" y="377698"/>
                </a:lnTo>
                <a:lnTo>
                  <a:pt x="984326" y="373837"/>
                </a:lnTo>
                <a:lnTo>
                  <a:pt x="989672" y="358990"/>
                </a:lnTo>
                <a:close/>
              </a:path>
              <a:path w="4105275" h="621664">
                <a:moveTo>
                  <a:pt x="1043470" y="378345"/>
                </a:moveTo>
                <a:lnTo>
                  <a:pt x="1039622" y="370166"/>
                </a:lnTo>
                <a:lnTo>
                  <a:pt x="1024737" y="364807"/>
                </a:lnTo>
                <a:lnTo>
                  <a:pt x="1016558" y="368668"/>
                </a:lnTo>
                <a:lnTo>
                  <a:pt x="1011212" y="383514"/>
                </a:lnTo>
                <a:lnTo>
                  <a:pt x="1015072" y="391693"/>
                </a:lnTo>
                <a:lnTo>
                  <a:pt x="1029944" y="397052"/>
                </a:lnTo>
                <a:lnTo>
                  <a:pt x="1038123" y="393192"/>
                </a:lnTo>
                <a:lnTo>
                  <a:pt x="1043470" y="378345"/>
                </a:lnTo>
                <a:close/>
              </a:path>
              <a:path w="4105275" h="621664">
                <a:moveTo>
                  <a:pt x="1097280" y="397700"/>
                </a:moveTo>
                <a:lnTo>
                  <a:pt x="1093419" y="389521"/>
                </a:lnTo>
                <a:lnTo>
                  <a:pt x="1078547" y="384162"/>
                </a:lnTo>
                <a:lnTo>
                  <a:pt x="1070356" y="388023"/>
                </a:lnTo>
                <a:lnTo>
                  <a:pt x="1065022" y="402869"/>
                </a:lnTo>
                <a:lnTo>
                  <a:pt x="1068870" y="411048"/>
                </a:lnTo>
                <a:lnTo>
                  <a:pt x="1083741" y="416407"/>
                </a:lnTo>
                <a:lnTo>
                  <a:pt x="1091933" y="412559"/>
                </a:lnTo>
                <a:lnTo>
                  <a:pt x="1097280" y="397700"/>
                </a:lnTo>
                <a:close/>
              </a:path>
              <a:path w="4105275" h="621664">
                <a:moveTo>
                  <a:pt x="1151077" y="417055"/>
                </a:moveTo>
                <a:lnTo>
                  <a:pt x="1147216" y="408876"/>
                </a:lnTo>
                <a:lnTo>
                  <a:pt x="1132344" y="403529"/>
                </a:lnTo>
                <a:lnTo>
                  <a:pt x="1124165" y="407377"/>
                </a:lnTo>
                <a:lnTo>
                  <a:pt x="1118819" y="422224"/>
                </a:lnTo>
                <a:lnTo>
                  <a:pt x="1122680" y="430415"/>
                </a:lnTo>
                <a:lnTo>
                  <a:pt x="1137551" y="435762"/>
                </a:lnTo>
                <a:lnTo>
                  <a:pt x="1145730" y="431914"/>
                </a:lnTo>
                <a:lnTo>
                  <a:pt x="1151077" y="417055"/>
                </a:lnTo>
                <a:close/>
              </a:path>
              <a:path w="4105275" h="621664">
                <a:moveTo>
                  <a:pt x="1204874" y="436422"/>
                </a:moveTo>
                <a:lnTo>
                  <a:pt x="1201026" y="428231"/>
                </a:lnTo>
                <a:lnTo>
                  <a:pt x="1186154" y="422884"/>
                </a:lnTo>
                <a:lnTo>
                  <a:pt x="1177963" y="426732"/>
                </a:lnTo>
                <a:lnTo>
                  <a:pt x="1172616" y="441579"/>
                </a:lnTo>
                <a:lnTo>
                  <a:pt x="1176477" y="449770"/>
                </a:lnTo>
                <a:lnTo>
                  <a:pt x="1191348" y="455117"/>
                </a:lnTo>
                <a:lnTo>
                  <a:pt x="1199540" y="451269"/>
                </a:lnTo>
                <a:lnTo>
                  <a:pt x="1204874" y="436422"/>
                </a:lnTo>
                <a:close/>
              </a:path>
              <a:path w="4105275" h="621664">
                <a:moveTo>
                  <a:pt x="1258684" y="455777"/>
                </a:moveTo>
                <a:lnTo>
                  <a:pt x="1254823" y="447598"/>
                </a:lnTo>
                <a:lnTo>
                  <a:pt x="1239951" y="442239"/>
                </a:lnTo>
                <a:lnTo>
                  <a:pt x="1231773" y="446087"/>
                </a:lnTo>
                <a:lnTo>
                  <a:pt x="1226426" y="460946"/>
                </a:lnTo>
                <a:lnTo>
                  <a:pt x="1230274" y="469125"/>
                </a:lnTo>
                <a:lnTo>
                  <a:pt x="1245158" y="474484"/>
                </a:lnTo>
                <a:lnTo>
                  <a:pt x="1253337" y="470623"/>
                </a:lnTo>
                <a:lnTo>
                  <a:pt x="1258684" y="455777"/>
                </a:lnTo>
                <a:close/>
              </a:path>
              <a:path w="4105275" h="621664">
                <a:moveTo>
                  <a:pt x="1312481" y="475132"/>
                </a:moveTo>
                <a:lnTo>
                  <a:pt x="1308633" y="466953"/>
                </a:lnTo>
                <a:lnTo>
                  <a:pt x="1293749" y="461594"/>
                </a:lnTo>
                <a:lnTo>
                  <a:pt x="1285570" y="465455"/>
                </a:lnTo>
                <a:lnTo>
                  <a:pt x="1280223" y="480301"/>
                </a:lnTo>
                <a:lnTo>
                  <a:pt x="1284084" y="488480"/>
                </a:lnTo>
                <a:lnTo>
                  <a:pt x="1298956" y="493839"/>
                </a:lnTo>
                <a:lnTo>
                  <a:pt x="1307134" y="489978"/>
                </a:lnTo>
                <a:lnTo>
                  <a:pt x="1312481" y="475132"/>
                </a:lnTo>
                <a:close/>
              </a:path>
              <a:path w="4105275" h="621664">
                <a:moveTo>
                  <a:pt x="1366291" y="494487"/>
                </a:moveTo>
                <a:lnTo>
                  <a:pt x="1362430" y="486308"/>
                </a:lnTo>
                <a:lnTo>
                  <a:pt x="1355013" y="483628"/>
                </a:lnTo>
                <a:lnTo>
                  <a:pt x="1347558" y="480949"/>
                </a:lnTo>
                <a:lnTo>
                  <a:pt x="1339367" y="484809"/>
                </a:lnTo>
                <a:lnTo>
                  <a:pt x="1334033" y="499656"/>
                </a:lnTo>
                <a:lnTo>
                  <a:pt x="1337881" y="507847"/>
                </a:lnTo>
                <a:lnTo>
                  <a:pt x="1352753" y="513194"/>
                </a:lnTo>
                <a:lnTo>
                  <a:pt x="1360944" y="509346"/>
                </a:lnTo>
                <a:lnTo>
                  <a:pt x="1366291" y="494487"/>
                </a:lnTo>
                <a:close/>
              </a:path>
              <a:path w="4105275" h="621664">
                <a:moveTo>
                  <a:pt x="2230869" y="444360"/>
                </a:moveTo>
                <a:lnTo>
                  <a:pt x="2228837" y="435546"/>
                </a:lnTo>
                <a:lnTo>
                  <a:pt x="2215464" y="427177"/>
                </a:lnTo>
                <a:lnTo>
                  <a:pt x="2206650" y="429209"/>
                </a:lnTo>
                <a:lnTo>
                  <a:pt x="2198268" y="442620"/>
                </a:lnTo>
                <a:lnTo>
                  <a:pt x="2200300" y="451434"/>
                </a:lnTo>
                <a:lnTo>
                  <a:pt x="2213673" y="459803"/>
                </a:lnTo>
                <a:lnTo>
                  <a:pt x="2222487" y="457771"/>
                </a:lnTo>
                <a:lnTo>
                  <a:pt x="2230869" y="444360"/>
                </a:lnTo>
                <a:close/>
              </a:path>
              <a:path w="4105275" h="621664">
                <a:moveTo>
                  <a:pt x="2261197" y="395884"/>
                </a:moveTo>
                <a:lnTo>
                  <a:pt x="2259165" y="387070"/>
                </a:lnTo>
                <a:lnTo>
                  <a:pt x="2245779" y="378701"/>
                </a:lnTo>
                <a:lnTo>
                  <a:pt x="2236965" y="380733"/>
                </a:lnTo>
                <a:lnTo>
                  <a:pt x="2228583" y="394131"/>
                </a:lnTo>
                <a:lnTo>
                  <a:pt x="2230615" y="402958"/>
                </a:lnTo>
                <a:lnTo>
                  <a:pt x="2244001" y="411314"/>
                </a:lnTo>
                <a:lnTo>
                  <a:pt x="2252815" y="409282"/>
                </a:lnTo>
                <a:lnTo>
                  <a:pt x="2261197" y="395884"/>
                </a:lnTo>
                <a:close/>
              </a:path>
              <a:path w="4105275" h="621664">
                <a:moveTo>
                  <a:pt x="2291511" y="347408"/>
                </a:moveTo>
                <a:lnTo>
                  <a:pt x="2289479" y="338594"/>
                </a:lnTo>
                <a:lnTo>
                  <a:pt x="2276094" y="330225"/>
                </a:lnTo>
                <a:lnTo>
                  <a:pt x="2267280" y="332257"/>
                </a:lnTo>
                <a:lnTo>
                  <a:pt x="2258898" y="345655"/>
                </a:lnTo>
                <a:lnTo>
                  <a:pt x="2260930" y="354469"/>
                </a:lnTo>
                <a:lnTo>
                  <a:pt x="2274303" y="362839"/>
                </a:lnTo>
                <a:lnTo>
                  <a:pt x="2283129" y="360807"/>
                </a:lnTo>
                <a:lnTo>
                  <a:pt x="2291511" y="347408"/>
                </a:lnTo>
                <a:close/>
              </a:path>
              <a:path w="4105275" h="621664">
                <a:moveTo>
                  <a:pt x="2321826" y="298919"/>
                </a:moveTo>
                <a:lnTo>
                  <a:pt x="2319794" y="290106"/>
                </a:lnTo>
                <a:lnTo>
                  <a:pt x="2306409" y="281736"/>
                </a:lnTo>
                <a:lnTo>
                  <a:pt x="2297595" y="283768"/>
                </a:lnTo>
                <a:lnTo>
                  <a:pt x="2289213" y="297180"/>
                </a:lnTo>
                <a:lnTo>
                  <a:pt x="2291245" y="305993"/>
                </a:lnTo>
                <a:lnTo>
                  <a:pt x="2304631" y="314363"/>
                </a:lnTo>
                <a:lnTo>
                  <a:pt x="2313444" y="312331"/>
                </a:lnTo>
                <a:lnTo>
                  <a:pt x="2321826" y="298919"/>
                </a:lnTo>
                <a:close/>
              </a:path>
              <a:path w="4105275" h="621664">
                <a:moveTo>
                  <a:pt x="2352141" y="250444"/>
                </a:moveTo>
                <a:lnTo>
                  <a:pt x="2350109" y="241630"/>
                </a:lnTo>
                <a:lnTo>
                  <a:pt x="2336723" y="233260"/>
                </a:lnTo>
                <a:lnTo>
                  <a:pt x="2327910" y="235292"/>
                </a:lnTo>
                <a:lnTo>
                  <a:pt x="2319528" y="248704"/>
                </a:lnTo>
                <a:lnTo>
                  <a:pt x="2321560" y="257517"/>
                </a:lnTo>
                <a:lnTo>
                  <a:pt x="2334945" y="265887"/>
                </a:lnTo>
                <a:lnTo>
                  <a:pt x="2343759" y="263842"/>
                </a:lnTo>
                <a:lnTo>
                  <a:pt x="2352141" y="250444"/>
                </a:lnTo>
                <a:close/>
              </a:path>
              <a:path w="4105275" h="621664">
                <a:moveTo>
                  <a:pt x="2382456" y="201968"/>
                </a:moveTo>
                <a:lnTo>
                  <a:pt x="2380424" y="193154"/>
                </a:lnTo>
                <a:lnTo>
                  <a:pt x="2367051" y="184785"/>
                </a:lnTo>
                <a:lnTo>
                  <a:pt x="2358237" y="186817"/>
                </a:lnTo>
                <a:lnTo>
                  <a:pt x="2349843" y="200215"/>
                </a:lnTo>
                <a:lnTo>
                  <a:pt x="2351875" y="209029"/>
                </a:lnTo>
                <a:lnTo>
                  <a:pt x="2365260" y="217398"/>
                </a:lnTo>
                <a:lnTo>
                  <a:pt x="2374074" y="215366"/>
                </a:lnTo>
                <a:lnTo>
                  <a:pt x="2382456" y="201968"/>
                </a:lnTo>
                <a:close/>
              </a:path>
              <a:path w="4105275" h="621664">
                <a:moveTo>
                  <a:pt x="2412771" y="153492"/>
                </a:moveTo>
                <a:lnTo>
                  <a:pt x="2410739" y="144678"/>
                </a:lnTo>
                <a:lnTo>
                  <a:pt x="2397366" y="136296"/>
                </a:lnTo>
                <a:lnTo>
                  <a:pt x="2388552" y="138328"/>
                </a:lnTo>
                <a:lnTo>
                  <a:pt x="2380170" y="151739"/>
                </a:lnTo>
                <a:lnTo>
                  <a:pt x="2382189" y="160553"/>
                </a:lnTo>
                <a:lnTo>
                  <a:pt x="2395575" y="168922"/>
                </a:lnTo>
                <a:lnTo>
                  <a:pt x="2404389" y="166890"/>
                </a:lnTo>
                <a:lnTo>
                  <a:pt x="2408567" y="160197"/>
                </a:lnTo>
                <a:lnTo>
                  <a:pt x="2412771" y="153492"/>
                </a:lnTo>
                <a:close/>
              </a:path>
              <a:path w="4105275" h="621664">
                <a:moveTo>
                  <a:pt x="2443086" y="105016"/>
                </a:moveTo>
                <a:lnTo>
                  <a:pt x="2441067" y="96189"/>
                </a:lnTo>
                <a:lnTo>
                  <a:pt x="2427681" y="87820"/>
                </a:lnTo>
                <a:lnTo>
                  <a:pt x="2418867" y="89852"/>
                </a:lnTo>
                <a:lnTo>
                  <a:pt x="2410485" y="103251"/>
                </a:lnTo>
                <a:lnTo>
                  <a:pt x="2412504" y="112064"/>
                </a:lnTo>
                <a:lnTo>
                  <a:pt x="2425890" y="120446"/>
                </a:lnTo>
                <a:lnTo>
                  <a:pt x="2434704" y="118414"/>
                </a:lnTo>
                <a:lnTo>
                  <a:pt x="2443086" y="105016"/>
                </a:lnTo>
                <a:close/>
              </a:path>
              <a:path w="4105275" h="621664">
                <a:moveTo>
                  <a:pt x="2484818" y="11303"/>
                </a:moveTo>
                <a:lnTo>
                  <a:pt x="2403043" y="61264"/>
                </a:lnTo>
                <a:lnTo>
                  <a:pt x="2475712" y="106718"/>
                </a:lnTo>
                <a:lnTo>
                  <a:pt x="2484818" y="11303"/>
                </a:lnTo>
                <a:close/>
              </a:path>
              <a:path w="4105275" h="621664">
                <a:moveTo>
                  <a:pt x="2716593" y="607123"/>
                </a:moveTo>
                <a:lnTo>
                  <a:pt x="2710446" y="592582"/>
                </a:lnTo>
                <a:lnTo>
                  <a:pt x="2702064" y="589178"/>
                </a:lnTo>
                <a:lnTo>
                  <a:pt x="2687510" y="595337"/>
                </a:lnTo>
                <a:lnTo>
                  <a:pt x="2684107" y="603719"/>
                </a:lnTo>
                <a:lnTo>
                  <a:pt x="2690253" y="618261"/>
                </a:lnTo>
                <a:lnTo>
                  <a:pt x="2698635" y="621665"/>
                </a:lnTo>
                <a:lnTo>
                  <a:pt x="2713190" y="615505"/>
                </a:lnTo>
                <a:lnTo>
                  <a:pt x="2716593" y="607123"/>
                </a:lnTo>
                <a:close/>
              </a:path>
              <a:path w="4105275" h="621664">
                <a:moveTo>
                  <a:pt x="2769260" y="584847"/>
                </a:moveTo>
                <a:lnTo>
                  <a:pt x="2763113" y="570318"/>
                </a:lnTo>
                <a:lnTo>
                  <a:pt x="2754731" y="566915"/>
                </a:lnTo>
                <a:lnTo>
                  <a:pt x="2740164" y="573074"/>
                </a:lnTo>
                <a:lnTo>
                  <a:pt x="2736773" y="581456"/>
                </a:lnTo>
                <a:lnTo>
                  <a:pt x="2742908" y="595985"/>
                </a:lnTo>
                <a:lnTo>
                  <a:pt x="2751302" y="599389"/>
                </a:lnTo>
                <a:lnTo>
                  <a:pt x="2765856" y="593229"/>
                </a:lnTo>
                <a:lnTo>
                  <a:pt x="2769260" y="584847"/>
                </a:lnTo>
                <a:close/>
              </a:path>
              <a:path w="4105275" h="621664">
                <a:moveTo>
                  <a:pt x="2821927" y="562584"/>
                </a:moveTo>
                <a:lnTo>
                  <a:pt x="2815780" y="548043"/>
                </a:lnTo>
                <a:lnTo>
                  <a:pt x="2807398" y="544639"/>
                </a:lnTo>
                <a:lnTo>
                  <a:pt x="2792831" y="550799"/>
                </a:lnTo>
                <a:lnTo>
                  <a:pt x="2789428" y="559181"/>
                </a:lnTo>
                <a:lnTo>
                  <a:pt x="2795574" y="573722"/>
                </a:lnTo>
                <a:lnTo>
                  <a:pt x="2803956" y="577113"/>
                </a:lnTo>
                <a:lnTo>
                  <a:pt x="2811221" y="574040"/>
                </a:lnTo>
                <a:lnTo>
                  <a:pt x="2818523" y="570966"/>
                </a:lnTo>
                <a:lnTo>
                  <a:pt x="2821927" y="562584"/>
                </a:lnTo>
                <a:close/>
              </a:path>
              <a:path w="4105275" h="621664">
                <a:moveTo>
                  <a:pt x="2874581" y="540308"/>
                </a:moveTo>
                <a:lnTo>
                  <a:pt x="2868434" y="525767"/>
                </a:lnTo>
                <a:lnTo>
                  <a:pt x="2860052" y="522376"/>
                </a:lnTo>
                <a:lnTo>
                  <a:pt x="2845498" y="528535"/>
                </a:lnTo>
                <a:lnTo>
                  <a:pt x="2842095" y="536917"/>
                </a:lnTo>
                <a:lnTo>
                  <a:pt x="2848241" y="551446"/>
                </a:lnTo>
                <a:lnTo>
                  <a:pt x="2856623" y="554850"/>
                </a:lnTo>
                <a:lnTo>
                  <a:pt x="2871190" y="548690"/>
                </a:lnTo>
                <a:lnTo>
                  <a:pt x="2874581" y="540308"/>
                </a:lnTo>
                <a:close/>
              </a:path>
              <a:path w="4105275" h="621664">
                <a:moveTo>
                  <a:pt x="2927248" y="518033"/>
                </a:moveTo>
                <a:lnTo>
                  <a:pt x="2921101" y="503504"/>
                </a:lnTo>
                <a:lnTo>
                  <a:pt x="2912719" y="500100"/>
                </a:lnTo>
                <a:lnTo>
                  <a:pt x="2898152" y="506260"/>
                </a:lnTo>
                <a:lnTo>
                  <a:pt x="2894761" y="514642"/>
                </a:lnTo>
                <a:lnTo>
                  <a:pt x="2900908" y="529183"/>
                </a:lnTo>
                <a:lnTo>
                  <a:pt x="2909290" y="532574"/>
                </a:lnTo>
                <a:lnTo>
                  <a:pt x="2923844" y="526415"/>
                </a:lnTo>
                <a:lnTo>
                  <a:pt x="2927248" y="518033"/>
                </a:lnTo>
                <a:close/>
              </a:path>
              <a:path w="4105275" h="621664">
                <a:moveTo>
                  <a:pt x="2979915" y="495769"/>
                </a:moveTo>
                <a:lnTo>
                  <a:pt x="2973768" y="481228"/>
                </a:lnTo>
                <a:lnTo>
                  <a:pt x="2965373" y="477824"/>
                </a:lnTo>
                <a:lnTo>
                  <a:pt x="2950819" y="483997"/>
                </a:lnTo>
                <a:lnTo>
                  <a:pt x="2947416" y="492379"/>
                </a:lnTo>
                <a:lnTo>
                  <a:pt x="2953575" y="506907"/>
                </a:lnTo>
                <a:lnTo>
                  <a:pt x="2961957" y="510311"/>
                </a:lnTo>
                <a:lnTo>
                  <a:pt x="2976511" y="504151"/>
                </a:lnTo>
                <a:lnTo>
                  <a:pt x="2979915" y="495769"/>
                </a:lnTo>
                <a:close/>
              </a:path>
              <a:path w="4105275" h="621664">
                <a:moveTo>
                  <a:pt x="3032569" y="473494"/>
                </a:moveTo>
                <a:lnTo>
                  <a:pt x="3026435" y="458965"/>
                </a:lnTo>
                <a:lnTo>
                  <a:pt x="3018040" y="455561"/>
                </a:lnTo>
                <a:lnTo>
                  <a:pt x="3003486" y="461721"/>
                </a:lnTo>
                <a:lnTo>
                  <a:pt x="3000083" y="470103"/>
                </a:lnTo>
                <a:lnTo>
                  <a:pt x="3006229" y="484632"/>
                </a:lnTo>
                <a:lnTo>
                  <a:pt x="3014611" y="488035"/>
                </a:lnTo>
                <a:lnTo>
                  <a:pt x="3029178" y="481876"/>
                </a:lnTo>
                <a:lnTo>
                  <a:pt x="3032569" y="473494"/>
                </a:lnTo>
                <a:close/>
              </a:path>
              <a:path w="4105275" h="621664">
                <a:moveTo>
                  <a:pt x="3085236" y="451231"/>
                </a:moveTo>
                <a:lnTo>
                  <a:pt x="3079089" y="436689"/>
                </a:lnTo>
                <a:lnTo>
                  <a:pt x="3070707" y="433285"/>
                </a:lnTo>
                <a:lnTo>
                  <a:pt x="3056153" y="439445"/>
                </a:lnTo>
                <a:lnTo>
                  <a:pt x="3052749" y="447827"/>
                </a:lnTo>
                <a:lnTo>
                  <a:pt x="3058896" y="462368"/>
                </a:lnTo>
                <a:lnTo>
                  <a:pt x="3067278" y="465772"/>
                </a:lnTo>
                <a:lnTo>
                  <a:pt x="3081832" y="459613"/>
                </a:lnTo>
                <a:lnTo>
                  <a:pt x="3085236" y="451231"/>
                </a:lnTo>
                <a:close/>
              </a:path>
              <a:path w="4105275" h="621664">
                <a:moveTo>
                  <a:pt x="3137903" y="428955"/>
                </a:moveTo>
                <a:lnTo>
                  <a:pt x="3131756" y="414426"/>
                </a:lnTo>
                <a:lnTo>
                  <a:pt x="3123374" y="411022"/>
                </a:lnTo>
                <a:lnTo>
                  <a:pt x="3108807" y="417182"/>
                </a:lnTo>
                <a:lnTo>
                  <a:pt x="3105416" y="425564"/>
                </a:lnTo>
                <a:lnTo>
                  <a:pt x="3111550" y="440093"/>
                </a:lnTo>
                <a:lnTo>
                  <a:pt x="3119932" y="443496"/>
                </a:lnTo>
                <a:lnTo>
                  <a:pt x="3134499" y="437337"/>
                </a:lnTo>
                <a:lnTo>
                  <a:pt x="3137903" y="428955"/>
                </a:lnTo>
                <a:close/>
              </a:path>
              <a:path w="4105275" h="621664">
                <a:moveTo>
                  <a:pt x="3190570" y="406692"/>
                </a:moveTo>
                <a:lnTo>
                  <a:pt x="3184423" y="392150"/>
                </a:lnTo>
                <a:lnTo>
                  <a:pt x="3176041" y="388747"/>
                </a:lnTo>
                <a:lnTo>
                  <a:pt x="3161474" y="394906"/>
                </a:lnTo>
                <a:lnTo>
                  <a:pt x="3158071" y="403288"/>
                </a:lnTo>
                <a:lnTo>
                  <a:pt x="3164217" y="417830"/>
                </a:lnTo>
                <a:lnTo>
                  <a:pt x="3172599" y="421220"/>
                </a:lnTo>
                <a:lnTo>
                  <a:pt x="3187166" y="415074"/>
                </a:lnTo>
                <a:lnTo>
                  <a:pt x="3190570" y="406692"/>
                </a:lnTo>
                <a:close/>
              </a:path>
              <a:path w="4105275" h="621664">
                <a:moveTo>
                  <a:pt x="3243224" y="384416"/>
                </a:moveTo>
                <a:lnTo>
                  <a:pt x="3237077" y="369874"/>
                </a:lnTo>
                <a:lnTo>
                  <a:pt x="3228695" y="366483"/>
                </a:lnTo>
                <a:lnTo>
                  <a:pt x="3214141" y="372630"/>
                </a:lnTo>
                <a:lnTo>
                  <a:pt x="3210737" y="381025"/>
                </a:lnTo>
                <a:lnTo>
                  <a:pt x="3216884" y="395554"/>
                </a:lnTo>
                <a:lnTo>
                  <a:pt x="3225266" y="398957"/>
                </a:lnTo>
                <a:lnTo>
                  <a:pt x="3239833" y="392798"/>
                </a:lnTo>
                <a:lnTo>
                  <a:pt x="3243224" y="384416"/>
                </a:lnTo>
                <a:close/>
              </a:path>
              <a:path w="4105275" h="621664">
                <a:moveTo>
                  <a:pt x="3295891" y="362140"/>
                </a:moveTo>
                <a:lnTo>
                  <a:pt x="3289744" y="347611"/>
                </a:lnTo>
                <a:lnTo>
                  <a:pt x="3281362" y="344208"/>
                </a:lnTo>
                <a:lnTo>
                  <a:pt x="3266808" y="350367"/>
                </a:lnTo>
                <a:lnTo>
                  <a:pt x="3263404" y="358749"/>
                </a:lnTo>
                <a:lnTo>
                  <a:pt x="3269551" y="373278"/>
                </a:lnTo>
                <a:lnTo>
                  <a:pt x="3277933" y="376682"/>
                </a:lnTo>
                <a:lnTo>
                  <a:pt x="3292487" y="370522"/>
                </a:lnTo>
                <a:lnTo>
                  <a:pt x="3295891" y="362140"/>
                </a:lnTo>
                <a:close/>
              </a:path>
              <a:path w="4105275" h="621664">
                <a:moveTo>
                  <a:pt x="3348558" y="339877"/>
                </a:moveTo>
                <a:lnTo>
                  <a:pt x="3342411" y="325335"/>
                </a:lnTo>
                <a:lnTo>
                  <a:pt x="3334029" y="321945"/>
                </a:lnTo>
                <a:lnTo>
                  <a:pt x="3319462" y="328091"/>
                </a:lnTo>
                <a:lnTo>
                  <a:pt x="3316059" y="336473"/>
                </a:lnTo>
                <a:lnTo>
                  <a:pt x="3322205" y="351015"/>
                </a:lnTo>
                <a:lnTo>
                  <a:pt x="3330587" y="354418"/>
                </a:lnTo>
                <a:lnTo>
                  <a:pt x="3345154" y="348259"/>
                </a:lnTo>
                <a:lnTo>
                  <a:pt x="3348558" y="339877"/>
                </a:lnTo>
                <a:close/>
              </a:path>
              <a:path w="4105275" h="621664">
                <a:moveTo>
                  <a:pt x="3401225" y="317601"/>
                </a:moveTo>
                <a:lnTo>
                  <a:pt x="3395078" y="303072"/>
                </a:lnTo>
                <a:lnTo>
                  <a:pt x="3386683" y="299669"/>
                </a:lnTo>
                <a:lnTo>
                  <a:pt x="3372129" y="305828"/>
                </a:lnTo>
                <a:lnTo>
                  <a:pt x="3368725" y="314210"/>
                </a:lnTo>
                <a:lnTo>
                  <a:pt x="3374872" y="328739"/>
                </a:lnTo>
                <a:lnTo>
                  <a:pt x="3383254" y="332143"/>
                </a:lnTo>
                <a:lnTo>
                  <a:pt x="3397821" y="325983"/>
                </a:lnTo>
                <a:lnTo>
                  <a:pt x="3401225" y="317601"/>
                </a:lnTo>
                <a:close/>
              </a:path>
              <a:path w="4105275" h="621664">
                <a:moveTo>
                  <a:pt x="3453879" y="295338"/>
                </a:moveTo>
                <a:lnTo>
                  <a:pt x="3447732" y="280797"/>
                </a:lnTo>
                <a:lnTo>
                  <a:pt x="3439350" y="277393"/>
                </a:lnTo>
                <a:lnTo>
                  <a:pt x="3424796" y="283552"/>
                </a:lnTo>
                <a:lnTo>
                  <a:pt x="3421392" y="291934"/>
                </a:lnTo>
                <a:lnTo>
                  <a:pt x="3427539" y="306476"/>
                </a:lnTo>
                <a:lnTo>
                  <a:pt x="3435921" y="309880"/>
                </a:lnTo>
                <a:lnTo>
                  <a:pt x="3450475" y="303720"/>
                </a:lnTo>
                <a:lnTo>
                  <a:pt x="3453879" y="295338"/>
                </a:lnTo>
                <a:close/>
              </a:path>
              <a:path w="4105275" h="621664">
                <a:moveTo>
                  <a:pt x="3506546" y="273062"/>
                </a:moveTo>
                <a:lnTo>
                  <a:pt x="3500399" y="258533"/>
                </a:lnTo>
                <a:lnTo>
                  <a:pt x="3492017" y="255130"/>
                </a:lnTo>
                <a:lnTo>
                  <a:pt x="3477450" y="261289"/>
                </a:lnTo>
                <a:lnTo>
                  <a:pt x="3474059" y="269671"/>
                </a:lnTo>
                <a:lnTo>
                  <a:pt x="3480193" y="284200"/>
                </a:lnTo>
                <a:lnTo>
                  <a:pt x="3488588" y="287604"/>
                </a:lnTo>
                <a:lnTo>
                  <a:pt x="3503142" y="281444"/>
                </a:lnTo>
                <a:lnTo>
                  <a:pt x="3506546" y="273062"/>
                </a:lnTo>
                <a:close/>
              </a:path>
              <a:path w="4105275" h="621664">
                <a:moveTo>
                  <a:pt x="3559213" y="250799"/>
                </a:moveTo>
                <a:lnTo>
                  <a:pt x="3553066" y="236258"/>
                </a:lnTo>
                <a:lnTo>
                  <a:pt x="3544684" y="232854"/>
                </a:lnTo>
                <a:lnTo>
                  <a:pt x="3530117" y="239014"/>
                </a:lnTo>
                <a:lnTo>
                  <a:pt x="3526713" y="247396"/>
                </a:lnTo>
                <a:lnTo>
                  <a:pt x="3532860" y="261937"/>
                </a:lnTo>
                <a:lnTo>
                  <a:pt x="3541242" y="265328"/>
                </a:lnTo>
                <a:lnTo>
                  <a:pt x="3555809" y="259181"/>
                </a:lnTo>
                <a:lnTo>
                  <a:pt x="3559213" y="250799"/>
                </a:lnTo>
                <a:close/>
              </a:path>
              <a:path w="4105275" h="621664">
                <a:moveTo>
                  <a:pt x="3611867" y="228523"/>
                </a:moveTo>
                <a:lnTo>
                  <a:pt x="3605733" y="213982"/>
                </a:lnTo>
                <a:lnTo>
                  <a:pt x="3597338" y="210591"/>
                </a:lnTo>
                <a:lnTo>
                  <a:pt x="3582784" y="216738"/>
                </a:lnTo>
                <a:lnTo>
                  <a:pt x="3579380" y="225132"/>
                </a:lnTo>
                <a:lnTo>
                  <a:pt x="3585527" y="239661"/>
                </a:lnTo>
                <a:lnTo>
                  <a:pt x="3593909" y="243065"/>
                </a:lnTo>
                <a:lnTo>
                  <a:pt x="3608476" y="236905"/>
                </a:lnTo>
                <a:lnTo>
                  <a:pt x="3611867" y="228523"/>
                </a:lnTo>
                <a:close/>
              </a:path>
              <a:path w="4105275" h="621664">
                <a:moveTo>
                  <a:pt x="3664534" y="206248"/>
                </a:moveTo>
                <a:lnTo>
                  <a:pt x="3658387" y="191719"/>
                </a:lnTo>
                <a:lnTo>
                  <a:pt x="3650005" y="188315"/>
                </a:lnTo>
                <a:lnTo>
                  <a:pt x="3635451" y="194475"/>
                </a:lnTo>
                <a:lnTo>
                  <a:pt x="3632047" y="202857"/>
                </a:lnTo>
                <a:lnTo>
                  <a:pt x="3638194" y="217398"/>
                </a:lnTo>
                <a:lnTo>
                  <a:pt x="3646576" y="220789"/>
                </a:lnTo>
                <a:lnTo>
                  <a:pt x="3661130" y="214642"/>
                </a:lnTo>
                <a:lnTo>
                  <a:pt x="3664534" y="206248"/>
                </a:lnTo>
                <a:close/>
              </a:path>
              <a:path w="4105275" h="621664">
                <a:moveTo>
                  <a:pt x="3717201" y="183984"/>
                </a:moveTo>
                <a:lnTo>
                  <a:pt x="3711054" y="169443"/>
                </a:lnTo>
                <a:lnTo>
                  <a:pt x="3702672" y="166052"/>
                </a:lnTo>
                <a:lnTo>
                  <a:pt x="3695408" y="169125"/>
                </a:lnTo>
                <a:lnTo>
                  <a:pt x="3688105" y="172199"/>
                </a:lnTo>
                <a:lnTo>
                  <a:pt x="3684701" y="180581"/>
                </a:lnTo>
                <a:lnTo>
                  <a:pt x="3690848" y="195122"/>
                </a:lnTo>
                <a:lnTo>
                  <a:pt x="3699230" y="198526"/>
                </a:lnTo>
                <a:lnTo>
                  <a:pt x="3713797" y="192366"/>
                </a:lnTo>
                <a:lnTo>
                  <a:pt x="3717201" y="183984"/>
                </a:lnTo>
                <a:close/>
              </a:path>
              <a:path w="4105275" h="621664">
                <a:moveTo>
                  <a:pt x="3769855" y="161721"/>
                </a:moveTo>
                <a:lnTo>
                  <a:pt x="3763721" y="147180"/>
                </a:lnTo>
                <a:lnTo>
                  <a:pt x="3755352" y="143776"/>
                </a:lnTo>
                <a:lnTo>
                  <a:pt x="3740785" y="149923"/>
                </a:lnTo>
                <a:lnTo>
                  <a:pt x="3737368" y="158305"/>
                </a:lnTo>
                <a:lnTo>
                  <a:pt x="3743502" y="172847"/>
                </a:lnTo>
                <a:lnTo>
                  <a:pt x="3751884" y="176250"/>
                </a:lnTo>
                <a:lnTo>
                  <a:pt x="3766451" y="170103"/>
                </a:lnTo>
                <a:lnTo>
                  <a:pt x="3769855" y="161721"/>
                </a:lnTo>
                <a:close/>
              </a:path>
              <a:path w="4105275" h="621664">
                <a:moveTo>
                  <a:pt x="3822522" y="139458"/>
                </a:moveTo>
                <a:lnTo>
                  <a:pt x="3816388" y="124917"/>
                </a:lnTo>
                <a:lnTo>
                  <a:pt x="3808006" y="121513"/>
                </a:lnTo>
                <a:lnTo>
                  <a:pt x="3793439" y="127647"/>
                </a:lnTo>
                <a:lnTo>
                  <a:pt x="3790035" y="136029"/>
                </a:lnTo>
                <a:lnTo>
                  <a:pt x="3796169" y="150571"/>
                </a:lnTo>
                <a:lnTo>
                  <a:pt x="3804551" y="153974"/>
                </a:lnTo>
                <a:lnTo>
                  <a:pt x="3819118" y="147840"/>
                </a:lnTo>
                <a:lnTo>
                  <a:pt x="3822522" y="139458"/>
                </a:lnTo>
                <a:close/>
              </a:path>
              <a:path w="4105275" h="621664">
                <a:moveTo>
                  <a:pt x="3875189" y="117182"/>
                </a:moveTo>
                <a:lnTo>
                  <a:pt x="3869055" y="102641"/>
                </a:lnTo>
                <a:lnTo>
                  <a:pt x="3860673" y="99237"/>
                </a:lnTo>
                <a:lnTo>
                  <a:pt x="3846106" y="105384"/>
                </a:lnTo>
                <a:lnTo>
                  <a:pt x="3842702" y="113766"/>
                </a:lnTo>
                <a:lnTo>
                  <a:pt x="3848836" y="128308"/>
                </a:lnTo>
                <a:lnTo>
                  <a:pt x="3857206" y="131711"/>
                </a:lnTo>
                <a:lnTo>
                  <a:pt x="3871785" y="125564"/>
                </a:lnTo>
                <a:lnTo>
                  <a:pt x="3875189" y="117182"/>
                </a:lnTo>
                <a:close/>
              </a:path>
              <a:path w="4105275" h="621664">
                <a:moveTo>
                  <a:pt x="3927856" y="94919"/>
                </a:moveTo>
                <a:lnTo>
                  <a:pt x="3921722" y="80378"/>
                </a:lnTo>
                <a:lnTo>
                  <a:pt x="3913340" y="76962"/>
                </a:lnTo>
                <a:lnTo>
                  <a:pt x="3898773" y="83108"/>
                </a:lnTo>
                <a:lnTo>
                  <a:pt x="3895356" y="91490"/>
                </a:lnTo>
                <a:lnTo>
                  <a:pt x="3901490" y="106032"/>
                </a:lnTo>
                <a:lnTo>
                  <a:pt x="3909872" y="109435"/>
                </a:lnTo>
                <a:lnTo>
                  <a:pt x="3924439" y="103301"/>
                </a:lnTo>
                <a:lnTo>
                  <a:pt x="3927856" y="94919"/>
                </a:lnTo>
                <a:close/>
              </a:path>
              <a:path w="4105275" h="621664">
                <a:moveTo>
                  <a:pt x="3980510" y="72644"/>
                </a:moveTo>
                <a:lnTo>
                  <a:pt x="3974376" y="58102"/>
                </a:lnTo>
                <a:lnTo>
                  <a:pt x="3965994" y="54698"/>
                </a:lnTo>
                <a:lnTo>
                  <a:pt x="3951427" y="60845"/>
                </a:lnTo>
                <a:lnTo>
                  <a:pt x="3948023" y="69215"/>
                </a:lnTo>
                <a:lnTo>
                  <a:pt x="3954157" y="83756"/>
                </a:lnTo>
                <a:lnTo>
                  <a:pt x="3962539" y="87172"/>
                </a:lnTo>
                <a:lnTo>
                  <a:pt x="3977106" y="81026"/>
                </a:lnTo>
                <a:lnTo>
                  <a:pt x="3980510" y="72644"/>
                </a:lnTo>
                <a:close/>
              </a:path>
              <a:path w="4105275" h="621664">
                <a:moveTo>
                  <a:pt x="4105275" y="11303"/>
                </a:moveTo>
                <a:lnTo>
                  <a:pt x="4009631" y="5232"/>
                </a:lnTo>
                <a:lnTo>
                  <a:pt x="4021645" y="33642"/>
                </a:lnTo>
                <a:lnTo>
                  <a:pt x="4018661" y="32423"/>
                </a:lnTo>
                <a:lnTo>
                  <a:pt x="4004094" y="38569"/>
                </a:lnTo>
                <a:lnTo>
                  <a:pt x="4000690" y="46951"/>
                </a:lnTo>
                <a:lnTo>
                  <a:pt x="4006824" y="61493"/>
                </a:lnTo>
                <a:lnTo>
                  <a:pt x="4015206" y="64897"/>
                </a:lnTo>
                <a:lnTo>
                  <a:pt x="4029773" y="58750"/>
                </a:lnTo>
                <a:lnTo>
                  <a:pt x="4030992" y="55753"/>
                </a:lnTo>
                <a:lnTo>
                  <a:pt x="4043019" y="84175"/>
                </a:lnTo>
                <a:lnTo>
                  <a:pt x="4105275" y="1130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59321" y="2203196"/>
            <a:ext cx="221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Paired-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end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3700" y="2521559"/>
            <a:ext cx="1350645" cy="799465"/>
          </a:xfrm>
          <a:custGeom>
            <a:avLst/>
            <a:gdLst/>
            <a:ahLst/>
            <a:cxnLst/>
            <a:rect l="l" t="t" r="r" b="b"/>
            <a:pathLst>
              <a:path w="1350645" h="799464">
                <a:moveTo>
                  <a:pt x="94145" y="781126"/>
                </a:moveTo>
                <a:lnTo>
                  <a:pt x="78867" y="761123"/>
                </a:lnTo>
                <a:lnTo>
                  <a:pt x="76796" y="758418"/>
                </a:lnTo>
                <a:lnTo>
                  <a:pt x="85826" y="751509"/>
                </a:lnTo>
                <a:lnTo>
                  <a:pt x="87007" y="742543"/>
                </a:lnTo>
                <a:lnTo>
                  <a:pt x="77419" y="730021"/>
                </a:lnTo>
                <a:lnTo>
                  <a:pt x="68453" y="728827"/>
                </a:lnTo>
                <a:lnTo>
                  <a:pt x="59448" y="735723"/>
                </a:lnTo>
                <a:lnTo>
                  <a:pt x="42113" y="713003"/>
                </a:lnTo>
                <a:lnTo>
                  <a:pt x="0" y="799096"/>
                </a:lnTo>
                <a:lnTo>
                  <a:pt x="94145" y="781126"/>
                </a:lnTo>
                <a:close/>
              </a:path>
              <a:path w="1350645" h="799464">
                <a:moveTo>
                  <a:pt x="132448" y="707847"/>
                </a:moveTo>
                <a:lnTo>
                  <a:pt x="122859" y="695312"/>
                </a:lnTo>
                <a:lnTo>
                  <a:pt x="113893" y="694118"/>
                </a:lnTo>
                <a:lnTo>
                  <a:pt x="101333" y="703732"/>
                </a:lnTo>
                <a:lnTo>
                  <a:pt x="100152" y="712698"/>
                </a:lnTo>
                <a:lnTo>
                  <a:pt x="109740" y="725233"/>
                </a:lnTo>
                <a:lnTo>
                  <a:pt x="118706" y="726427"/>
                </a:lnTo>
                <a:lnTo>
                  <a:pt x="131267" y="716813"/>
                </a:lnTo>
                <a:lnTo>
                  <a:pt x="132448" y="707847"/>
                </a:lnTo>
                <a:close/>
              </a:path>
              <a:path w="1350645" h="799464">
                <a:moveTo>
                  <a:pt x="177888" y="673138"/>
                </a:moveTo>
                <a:lnTo>
                  <a:pt x="168300" y="660603"/>
                </a:lnTo>
                <a:lnTo>
                  <a:pt x="159334" y="659422"/>
                </a:lnTo>
                <a:lnTo>
                  <a:pt x="146773" y="669036"/>
                </a:lnTo>
                <a:lnTo>
                  <a:pt x="145592" y="678002"/>
                </a:lnTo>
                <a:lnTo>
                  <a:pt x="155181" y="690524"/>
                </a:lnTo>
                <a:lnTo>
                  <a:pt x="164147" y="691718"/>
                </a:lnTo>
                <a:lnTo>
                  <a:pt x="176707" y="682104"/>
                </a:lnTo>
                <a:lnTo>
                  <a:pt x="177888" y="673138"/>
                </a:lnTo>
                <a:close/>
              </a:path>
              <a:path w="1350645" h="799464">
                <a:moveTo>
                  <a:pt x="223329" y="638429"/>
                </a:moveTo>
                <a:lnTo>
                  <a:pt x="213741" y="625906"/>
                </a:lnTo>
                <a:lnTo>
                  <a:pt x="204774" y="624713"/>
                </a:lnTo>
                <a:lnTo>
                  <a:pt x="192214" y="634326"/>
                </a:lnTo>
                <a:lnTo>
                  <a:pt x="191033" y="643293"/>
                </a:lnTo>
                <a:lnTo>
                  <a:pt x="200621" y="655815"/>
                </a:lnTo>
                <a:lnTo>
                  <a:pt x="209588" y="657009"/>
                </a:lnTo>
                <a:lnTo>
                  <a:pt x="222148" y="647395"/>
                </a:lnTo>
                <a:lnTo>
                  <a:pt x="223329" y="638429"/>
                </a:lnTo>
                <a:close/>
              </a:path>
              <a:path w="1350645" h="799464">
                <a:moveTo>
                  <a:pt x="268770" y="603719"/>
                </a:moveTo>
                <a:lnTo>
                  <a:pt x="259181" y="591197"/>
                </a:lnTo>
                <a:lnTo>
                  <a:pt x="250215" y="590003"/>
                </a:lnTo>
                <a:lnTo>
                  <a:pt x="237655" y="599617"/>
                </a:lnTo>
                <a:lnTo>
                  <a:pt x="236474" y="608584"/>
                </a:lnTo>
                <a:lnTo>
                  <a:pt x="246062" y="621118"/>
                </a:lnTo>
                <a:lnTo>
                  <a:pt x="255028" y="622300"/>
                </a:lnTo>
                <a:lnTo>
                  <a:pt x="267589" y="612686"/>
                </a:lnTo>
                <a:lnTo>
                  <a:pt x="268770" y="603719"/>
                </a:lnTo>
                <a:close/>
              </a:path>
              <a:path w="1350645" h="799464">
                <a:moveTo>
                  <a:pt x="314210" y="569010"/>
                </a:moveTo>
                <a:lnTo>
                  <a:pt x="304622" y="556488"/>
                </a:lnTo>
                <a:lnTo>
                  <a:pt x="295656" y="555294"/>
                </a:lnTo>
                <a:lnTo>
                  <a:pt x="283095" y="564908"/>
                </a:lnTo>
                <a:lnTo>
                  <a:pt x="281914" y="573874"/>
                </a:lnTo>
                <a:lnTo>
                  <a:pt x="291503" y="586409"/>
                </a:lnTo>
                <a:lnTo>
                  <a:pt x="300469" y="587603"/>
                </a:lnTo>
                <a:lnTo>
                  <a:pt x="313029" y="577989"/>
                </a:lnTo>
                <a:lnTo>
                  <a:pt x="314210" y="569010"/>
                </a:lnTo>
                <a:close/>
              </a:path>
              <a:path w="1350645" h="799464">
                <a:moveTo>
                  <a:pt x="359664" y="534327"/>
                </a:moveTo>
                <a:lnTo>
                  <a:pt x="350075" y="521792"/>
                </a:lnTo>
                <a:lnTo>
                  <a:pt x="341109" y="520585"/>
                </a:lnTo>
                <a:lnTo>
                  <a:pt x="328549" y="530186"/>
                </a:lnTo>
                <a:lnTo>
                  <a:pt x="327355" y="539165"/>
                </a:lnTo>
                <a:lnTo>
                  <a:pt x="336931" y="551700"/>
                </a:lnTo>
                <a:lnTo>
                  <a:pt x="345897" y="552894"/>
                </a:lnTo>
                <a:lnTo>
                  <a:pt x="358457" y="543293"/>
                </a:lnTo>
                <a:lnTo>
                  <a:pt x="359664" y="534327"/>
                </a:lnTo>
                <a:close/>
              </a:path>
              <a:path w="1350645" h="799464">
                <a:moveTo>
                  <a:pt x="405104" y="499618"/>
                </a:moveTo>
                <a:lnTo>
                  <a:pt x="395516" y="487083"/>
                </a:lnTo>
                <a:lnTo>
                  <a:pt x="386549" y="485889"/>
                </a:lnTo>
                <a:lnTo>
                  <a:pt x="373989" y="495490"/>
                </a:lnTo>
                <a:lnTo>
                  <a:pt x="372795" y="504456"/>
                </a:lnTo>
                <a:lnTo>
                  <a:pt x="382371" y="516991"/>
                </a:lnTo>
                <a:lnTo>
                  <a:pt x="391337" y="518185"/>
                </a:lnTo>
                <a:lnTo>
                  <a:pt x="403898" y="508584"/>
                </a:lnTo>
                <a:lnTo>
                  <a:pt x="405104" y="499618"/>
                </a:lnTo>
                <a:close/>
              </a:path>
              <a:path w="1350645" h="799464">
                <a:moveTo>
                  <a:pt x="450545" y="464908"/>
                </a:moveTo>
                <a:lnTo>
                  <a:pt x="440956" y="452374"/>
                </a:lnTo>
                <a:lnTo>
                  <a:pt x="431990" y="451180"/>
                </a:lnTo>
                <a:lnTo>
                  <a:pt x="419430" y="460781"/>
                </a:lnTo>
                <a:lnTo>
                  <a:pt x="418236" y="469747"/>
                </a:lnTo>
                <a:lnTo>
                  <a:pt x="427812" y="482282"/>
                </a:lnTo>
                <a:lnTo>
                  <a:pt x="436778" y="483476"/>
                </a:lnTo>
                <a:lnTo>
                  <a:pt x="449338" y="473875"/>
                </a:lnTo>
                <a:lnTo>
                  <a:pt x="450545" y="464908"/>
                </a:lnTo>
                <a:close/>
              </a:path>
              <a:path w="1350645" h="799464">
                <a:moveTo>
                  <a:pt x="495985" y="430212"/>
                </a:moveTo>
                <a:lnTo>
                  <a:pt x="486397" y="417664"/>
                </a:lnTo>
                <a:lnTo>
                  <a:pt x="477431" y="416471"/>
                </a:lnTo>
                <a:lnTo>
                  <a:pt x="464870" y="426072"/>
                </a:lnTo>
                <a:lnTo>
                  <a:pt x="463677" y="435038"/>
                </a:lnTo>
                <a:lnTo>
                  <a:pt x="473252" y="447573"/>
                </a:lnTo>
                <a:lnTo>
                  <a:pt x="482219" y="448779"/>
                </a:lnTo>
                <a:lnTo>
                  <a:pt x="494779" y="439178"/>
                </a:lnTo>
                <a:lnTo>
                  <a:pt x="495985" y="430212"/>
                </a:lnTo>
                <a:close/>
              </a:path>
              <a:path w="1350645" h="799464">
                <a:moveTo>
                  <a:pt x="541426" y="395516"/>
                </a:moveTo>
                <a:lnTo>
                  <a:pt x="531850" y="382968"/>
                </a:lnTo>
                <a:lnTo>
                  <a:pt x="522884" y="381762"/>
                </a:lnTo>
                <a:lnTo>
                  <a:pt x="510311" y="391363"/>
                </a:lnTo>
                <a:lnTo>
                  <a:pt x="509117" y="400329"/>
                </a:lnTo>
                <a:lnTo>
                  <a:pt x="518693" y="412864"/>
                </a:lnTo>
                <a:lnTo>
                  <a:pt x="527659" y="414070"/>
                </a:lnTo>
                <a:lnTo>
                  <a:pt x="540219" y="404482"/>
                </a:lnTo>
                <a:lnTo>
                  <a:pt x="541426" y="395516"/>
                </a:lnTo>
                <a:close/>
              </a:path>
              <a:path w="1350645" h="799464">
                <a:moveTo>
                  <a:pt x="586867" y="360807"/>
                </a:moveTo>
                <a:lnTo>
                  <a:pt x="577291" y="348259"/>
                </a:lnTo>
                <a:lnTo>
                  <a:pt x="568325" y="347065"/>
                </a:lnTo>
                <a:lnTo>
                  <a:pt x="555752" y="356654"/>
                </a:lnTo>
                <a:lnTo>
                  <a:pt x="554558" y="365620"/>
                </a:lnTo>
                <a:lnTo>
                  <a:pt x="564134" y="378167"/>
                </a:lnTo>
                <a:lnTo>
                  <a:pt x="573100" y="379361"/>
                </a:lnTo>
                <a:lnTo>
                  <a:pt x="585660" y="369773"/>
                </a:lnTo>
                <a:lnTo>
                  <a:pt x="586867" y="360807"/>
                </a:lnTo>
                <a:close/>
              </a:path>
              <a:path w="1350645" h="799464">
                <a:moveTo>
                  <a:pt x="632307" y="326097"/>
                </a:moveTo>
                <a:lnTo>
                  <a:pt x="622731" y="313550"/>
                </a:lnTo>
                <a:lnTo>
                  <a:pt x="613765" y="312356"/>
                </a:lnTo>
                <a:lnTo>
                  <a:pt x="601192" y="321945"/>
                </a:lnTo>
                <a:lnTo>
                  <a:pt x="599998" y="330911"/>
                </a:lnTo>
                <a:lnTo>
                  <a:pt x="609574" y="343458"/>
                </a:lnTo>
                <a:lnTo>
                  <a:pt x="618540" y="344665"/>
                </a:lnTo>
                <a:lnTo>
                  <a:pt x="631101" y="335064"/>
                </a:lnTo>
                <a:lnTo>
                  <a:pt x="632307" y="326097"/>
                </a:lnTo>
                <a:close/>
              </a:path>
              <a:path w="1350645" h="799464">
                <a:moveTo>
                  <a:pt x="677748" y="291388"/>
                </a:moveTo>
                <a:lnTo>
                  <a:pt x="668172" y="278853"/>
                </a:lnTo>
                <a:lnTo>
                  <a:pt x="659206" y="277647"/>
                </a:lnTo>
                <a:lnTo>
                  <a:pt x="646633" y="287235"/>
                </a:lnTo>
                <a:lnTo>
                  <a:pt x="645439" y="296202"/>
                </a:lnTo>
                <a:lnTo>
                  <a:pt x="655015" y="308749"/>
                </a:lnTo>
                <a:lnTo>
                  <a:pt x="663981" y="309956"/>
                </a:lnTo>
                <a:lnTo>
                  <a:pt x="676541" y="300355"/>
                </a:lnTo>
                <a:lnTo>
                  <a:pt x="677748" y="291388"/>
                </a:lnTo>
                <a:close/>
              </a:path>
              <a:path w="1350645" h="799464">
                <a:moveTo>
                  <a:pt x="723188" y="256692"/>
                </a:moveTo>
                <a:lnTo>
                  <a:pt x="713613" y="244144"/>
                </a:lnTo>
                <a:lnTo>
                  <a:pt x="704646" y="242938"/>
                </a:lnTo>
                <a:lnTo>
                  <a:pt x="692073" y="252539"/>
                </a:lnTo>
                <a:lnTo>
                  <a:pt x="690880" y="261505"/>
                </a:lnTo>
                <a:lnTo>
                  <a:pt x="700455" y="274040"/>
                </a:lnTo>
                <a:lnTo>
                  <a:pt x="709422" y="275247"/>
                </a:lnTo>
                <a:lnTo>
                  <a:pt x="721982" y="265658"/>
                </a:lnTo>
                <a:lnTo>
                  <a:pt x="723188" y="256692"/>
                </a:lnTo>
                <a:close/>
              </a:path>
              <a:path w="1350645" h="799464">
                <a:moveTo>
                  <a:pt x="768629" y="221983"/>
                </a:moveTo>
                <a:lnTo>
                  <a:pt x="759053" y="209435"/>
                </a:lnTo>
                <a:lnTo>
                  <a:pt x="750087" y="208229"/>
                </a:lnTo>
                <a:lnTo>
                  <a:pt x="737514" y="217830"/>
                </a:lnTo>
                <a:lnTo>
                  <a:pt x="736320" y="226796"/>
                </a:lnTo>
                <a:lnTo>
                  <a:pt x="745896" y="239344"/>
                </a:lnTo>
                <a:lnTo>
                  <a:pt x="754862" y="240538"/>
                </a:lnTo>
                <a:lnTo>
                  <a:pt x="767422" y="230949"/>
                </a:lnTo>
                <a:lnTo>
                  <a:pt x="768629" y="221983"/>
                </a:lnTo>
                <a:close/>
              </a:path>
              <a:path w="1350645" h="799464">
                <a:moveTo>
                  <a:pt x="814070" y="187274"/>
                </a:moveTo>
                <a:lnTo>
                  <a:pt x="804494" y="174726"/>
                </a:lnTo>
                <a:lnTo>
                  <a:pt x="795528" y="173532"/>
                </a:lnTo>
                <a:lnTo>
                  <a:pt x="782955" y="183134"/>
                </a:lnTo>
                <a:lnTo>
                  <a:pt x="781761" y="192100"/>
                </a:lnTo>
                <a:lnTo>
                  <a:pt x="791337" y="204635"/>
                </a:lnTo>
                <a:lnTo>
                  <a:pt x="800303" y="205828"/>
                </a:lnTo>
                <a:lnTo>
                  <a:pt x="812863" y="196240"/>
                </a:lnTo>
                <a:lnTo>
                  <a:pt x="814070" y="187274"/>
                </a:lnTo>
                <a:close/>
              </a:path>
              <a:path w="1350645" h="799464">
                <a:moveTo>
                  <a:pt x="859510" y="152565"/>
                </a:moveTo>
                <a:lnTo>
                  <a:pt x="849934" y="140030"/>
                </a:lnTo>
                <a:lnTo>
                  <a:pt x="840968" y="138823"/>
                </a:lnTo>
                <a:lnTo>
                  <a:pt x="828395" y="148424"/>
                </a:lnTo>
                <a:lnTo>
                  <a:pt x="827201" y="157391"/>
                </a:lnTo>
                <a:lnTo>
                  <a:pt x="836777" y="169926"/>
                </a:lnTo>
                <a:lnTo>
                  <a:pt x="845743" y="171132"/>
                </a:lnTo>
                <a:lnTo>
                  <a:pt x="858316" y="161531"/>
                </a:lnTo>
                <a:lnTo>
                  <a:pt x="859510" y="152565"/>
                </a:lnTo>
                <a:close/>
              </a:path>
              <a:path w="1350645" h="799464">
                <a:moveTo>
                  <a:pt x="904951" y="117856"/>
                </a:moveTo>
                <a:lnTo>
                  <a:pt x="895375" y="105321"/>
                </a:lnTo>
                <a:lnTo>
                  <a:pt x="886409" y="104114"/>
                </a:lnTo>
                <a:lnTo>
                  <a:pt x="873836" y="113715"/>
                </a:lnTo>
                <a:lnTo>
                  <a:pt x="872642" y="122682"/>
                </a:lnTo>
                <a:lnTo>
                  <a:pt x="882218" y="135216"/>
                </a:lnTo>
                <a:lnTo>
                  <a:pt x="891184" y="136423"/>
                </a:lnTo>
                <a:lnTo>
                  <a:pt x="903744" y="126822"/>
                </a:lnTo>
                <a:lnTo>
                  <a:pt x="904951" y="117856"/>
                </a:lnTo>
                <a:close/>
              </a:path>
              <a:path w="1350645" h="799464">
                <a:moveTo>
                  <a:pt x="950391" y="83159"/>
                </a:moveTo>
                <a:lnTo>
                  <a:pt x="940816" y="70612"/>
                </a:lnTo>
                <a:lnTo>
                  <a:pt x="931849" y="69405"/>
                </a:lnTo>
                <a:lnTo>
                  <a:pt x="919289" y="79006"/>
                </a:lnTo>
                <a:lnTo>
                  <a:pt x="918083" y="87972"/>
                </a:lnTo>
                <a:lnTo>
                  <a:pt x="927658" y="100520"/>
                </a:lnTo>
                <a:lnTo>
                  <a:pt x="936625" y="101714"/>
                </a:lnTo>
                <a:lnTo>
                  <a:pt x="949185" y="92125"/>
                </a:lnTo>
                <a:lnTo>
                  <a:pt x="950391" y="83159"/>
                </a:lnTo>
                <a:close/>
              </a:path>
              <a:path w="1350645" h="799464">
                <a:moveTo>
                  <a:pt x="995832" y="48450"/>
                </a:moveTo>
                <a:lnTo>
                  <a:pt x="986256" y="35902"/>
                </a:lnTo>
                <a:lnTo>
                  <a:pt x="977290" y="34709"/>
                </a:lnTo>
                <a:lnTo>
                  <a:pt x="964717" y="44297"/>
                </a:lnTo>
                <a:lnTo>
                  <a:pt x="963523" y="53263"/>
                </a:lnTo>
                <a:lnTo>
                  <a:pt x="973099" y="65811"/>
                </a:lnTo>
                <a:lnTo>
                  <a:pt x="982065" y="67005"/>
                </a:lnTo>
                <a:lnTo>
                  <a:pt x="994625" y="57416"/>
                </a:lnTo>
                <a:lnTo>
                  <a:pt x="995832" y="48450"/>
                </a:lnTo>
                <a:close/>
              </a:path>
              <a:path w="1350645" h="799464">
                <a:moveTo>
                  <a:pt x="1041463" y="31902"/>
                </a:moveTo>
                <a:lnTo>
                  <a:pt x="1037285" y="24841"/>
                </a:lnTo>
                <a:lnTo>
                  <a:pt x="1040066" y="22707"/>
                </a:lnTo>
                <a:lnTo>
                  <a:pt x="1041273" y="13741"/>
                </a:lnTo>
                <a:lnTo>
                  <a:pt x="1031697" y="1193"/>
                </a:lnTo>
                <a:lnTo>
                  <a:pt x="1022731" y="0"/>
                </a:lnTo>
                <a:lnTo>
                  <a:pt x="1010158" y="9601"/>
                </a:lnTo>
                <a:lnTo>
                  <a:pt x="1008964" y="18567"/>
                </a:lnTo>
                <a:lnTo>
                  <a:pt x="1012494" y="23190"/>
                </a:lnTo>
                <a:lnTo>
                  <a:pt x="1011072" y="24028"/>
                </a:lnTo>
                <a:lnTo>
                  <a:pt x="1008811" y="32791"/>
                </a:lnTo>
                <a:lnTo>
                  <a:pt x="1016838" y="46405"/>
                </a:lnTo>
                <a:lnTo>
                  <a:pt x="1025601" y="48666"/>
                </a:lnTo>
                <a:lnTo>
                  <a:pt x="1039202" y="40652"/>
                </a:lnTo>
                <a:lnTo>
                  <a:pt x="1041463" y="31902"/>
                </a:lnTo>
                <a:close/>
              </a:path>
              <a:path w="1350645" h="799464">
                <a:moveTo>
                  <a:pt x="1070495" y="81153"/>
                </a:moveTo>
                <a:lnTo>
                  <a:pt x="1062469" y="67538"/>
                </a:lnTo>
                <a:lnTo>
                  <a:pt x="1053706" y="65278"/>
                </a:lnTo>
                <a:lnTo>
                  <a:pt x="1040117" y="73291"/>
                </a:lnTo>
                <a:lnTo>
                  <a:pt x="1037856" y="82042"/>
                </a:lnTo>
                <a:lnTo>
                  <a:pt x="1045883" y="95669"/>
                </a:lnTo>
                <a:lnTo>
                  <a:pt x="1054646" y="97929"/>
                </a:lnTo>
                <a:lnTo>
                  <a:pt x="1068235" y="89916"/>
                </a:lnTo>
                <a:lnTo>
                  <a:pt x="1070495" y="81153"/>
                </a:lnTo>
                <a:close/>
              </a:path>
              <a:path w="1350645" h="799464">
                <a:moveTo>
                  <a:pt x="1099540" y="130403"/>
                </a:moveTo>
                <a:lnTo>
                  <a:pt x="1091514" y="116789"/>
                </a:lnTo>
                <a:lnTo>
                  <a:pt x="1082751" y="114528"/>
                </a:lnTo>
                <a:lnTo>
                  <a:pt x="1069162" y="122542"/>
                </a:lnTo>
                <a:lnTo>
                  <a:pt x="1066901" y="131305"/>
                </a:lnTo>
                <a:lnTo>
                  <a:pt x="1074928" y="144919"/>
                </a:lnTo>
                <a:lnTo>
                  <a:pt x="1083691" y="147180"/>
                </a:lnTo>
                <a:lnTo>
                  <a:pt x="1097280" y="139166"/>
                </a:lnTo>
                <a:lnTo>
                  <a:pt x="1099540" y="130403"/>
                </a:lnTo>
                <a:close/>
              </a:path>
              <a:path w="1350645" h="799464">
                <a:moveTo>
                  <a:pt x="1128585" y="179654"/>
                </a:moveTo>
                <a:lnTo>
                  <a:pt x="1120546" y="166039"/>
                </a:lnTo>
                <a:lnTo>
                  <a:pt x="1111796" y="163779"/>
                </a:lnTo>
                <a:lnTo>
                  <a:pt x="1098194" y="171792"/>
                </a:lnTo>
                <a:lnTo>
                  <a:pt x="1095946" y="180555"/>
                </a:lnTo>
                <a:lnTo>
                  <a:pt x="1103972" y="194170"/>
                </a:lnTo>
                <a:lnTo>
                  <a:pt x="1112735" y="196430"/>
                </a:lnTo>
                <a:lnTo>
                  <a:pt x="1126324" y="188417"/>
                </a:lnTo>
                <a:lnTo>
                  <a:pt x="1128585" y="179654"/>
                </a:lnTo>
                <a:close/>
              </a:path>
              <a:path w="1350645" h="799464">
                <a:moveTo>
                  <a:pt x="1157630" y="228917"/>
                </a:moveTo>
                <a:lnTo>
                  <a:pt x="1149591" y="215290"/>
                </a:lnTo>
                <a:lnTo>
                  <a:pt x="1140828" y="213029"/>
                </a:lnTo>
                <a:lnTo>
                  <a:pt x="1127239" y="221056"/>
                </a:lnTo>
                <a:lnTo>
                  <a:pt x="1124978" y="229806"/>
                </a:lnTo>
                <a:lnTo>
                  <a:pt x="1133017" y="243433"/>
                </a:lnTo>
                <a:lnTo>
                  <a:pt x="1141768" y="245694"/>
                </a:lnTo>
                <a:lnTo>
                  <a:pt x="1155369" y="237667"/>
                </a:lnTo>
                <a:lnTo>
                  <a:pt x="1157630" y="228917"/>
                </a:lnTo>
                <a:close/>
              </a:path>
              <a:path w="1350645" h="799464">
                <a:moveTo>
                  <a:pt x="1186662" y="278168"/>
                </a:moveTo>
                <a:lnTo>
                  <a:pt x="1178636" y="264553"/>
                </a:lnTo>
                <a:lnTo>
                  <a:pt x="1169873" y="262293"/>
                </a:lnTo>
                <a:lnTo>
                  <a:pt x="1156284" y="270306"/>
                </a:lnTo>
                <a:lnTo>
                  <a:pt x="1154023" y="279069"/>
                </a:lnTo>
                <a:lnTo>
                  <a:pt x="1162050" y="292684"/>
                </a:lnTo>
                <a:lnTo>
                  <a:pt x="1170813" y="294944"/>
                </a:lnTo>
                <a:lnTo>
                  <a:pt x="1184402" y="286918"/>
                </a:lnTo>
                <a:lnTo>
                  <a:pt x="1186662" y="278168"/>
                </a:lnTo>
                <a:close/>
              </a:path>
              <a:path w="1350645" h="799464">
                <a:moveTo>
                  <a:pt x="1215707" y="327418"/>
                </a:moveTo>
                <a:lnTo>
                  <a:pt x="1207681" y="313804"/>
                </a:lnTo>
                <a:lnTo>
                  <a:pt x="1198918" y="311543"/>
                </a:lnTo>
                <a:lnTo>
                  <a:pt x="1185329" y="319557"/>
                </a:lnTo>
                <a:lnTo>
                  <a:pt x="1183068" y="328320"/>
                </a:lnTo>
                <a:lnTo>
                  <a:pt x="1191094" y="341934"/>
                </a:lnTo>
                <a:lnTo>
                  <a:pt x="1199857" y="344195"/>
                </a:lnTo>
                <a:lnTo>
                  <a:pt x="1213446" y="336181"/>
                </a:lnTo>
                <a:lnTo>
                  <a:pt x="1215707" y="327418"/>
                </a:lnTo>
                <a:close/>
              </a:path>
              <a:path w="1350645" h="799464">
                <a:moveTo>
                  <a:pt x="1244752" y="376682"/>
                </a:moveTo>
                <a:lnTo>
                  <a:pt x="1240751" y="369874"/>
                </a:lnTo>
                <a:lnTo>
                  <a:pt x="1236726" y="363054"/>
                </a:lnTo>
                <a:lnTo>
                  <a:pt x="1227963" y="360794"/>
                </a:lnTo>
                <a:lnTo>
                  <a:pt x="1214374" y="368808"/>
                </a:lnTo>
                <a:lnTo>
                  <a:pt x="1212100" y="377571"/>
                </a:lnTo>
                <a:lnTo>
                  <a:pt x="1220139" y="391185"/>
                </a:lnTo>
                <a:lnTo>
                  <a:pt x="1228890" y="393446"/>
                </a:lnTo>
                <a:lnTo>
                  <a:pt x="1242491" y="385432"/>
                </a:lnTo>
                <a:lnTo>
                  <a:pt x="1244752" y="376682"/>
                </a:lnTo>
                <a:close/>
              </a:path>
              <a:path w="1350645" h="799464">
                <a:moveTo>
                  <a:pt x="1273797" y="425932"/>
                </a:moveTo>
                <a:lnTo>
                  <a:pt x="1265770" y="412318"/>
                </a:lnTo>
                <a:lnTo>
                  <a:pt x="1257007" y="410044"/>
                </a:lnTo>
                <a:lnTo>
                  <a:pt x="1243406" y="418058"/>
                </a:lnTo>
                <a:lnTo>
                  <a:pt x="1241145" y="426821"/>
                </a:lnTo>
                <a:lnTo>
                  <a:pt x="1249172" y="440448"/>
                </a:lnTo>
                <a:lnTo>
                  <a:pt x="1257935" y="442709"/>
                </a:lnTo>
                <a:lnTo>
                  <a:pt x="1271536" y="434695"/>
                </a:lnTo>
                <a:lnTo>
                  <a:pt x="1273797" y="425932"/>
                </a:lnTo>
                <a:close/>
              </a:path>
              <a:path w="1350645" h="799464">
                <a:moveTo>
                  <a:pt x="1302842" y="475183"/>
                </a:moveTo>
                <a:lnTo>
                  <a:pt x="1294803" y="461568"/>
                </a:lnTo>
                <a:lnTo>
                  <a:pt x="1286052" y="459308"/>
                </a:lnTo>
                <a:lnTo>
                  <a:pt x="1272451" y="467321"/>
                </a:lnTo>
                <a:lnTo>
                  <a:pt x="1270190" y="476072"/>
                </a:lnTo>
                <a:lnTo>
                  <a:pt x="1278216" y="489699"/>
                </a:lnTo>
                <a:lnTo>
                  <a:pt x="1286979" y="491959"/>
                </a:lnTo>
                <a:lnTo>
                  <a:pt x="1300568" y="483946"/>
                </a:lnTo>
                <a:lnTo>
                  <a:pt x="1302842" y="475183"/>
                </a:lnTo>
                <a:close/>
              </a:path>
              <a:path w="1350645" h="799464">
                <a:moveTo>
                  <a:pt x="1350175" y="583590"/>
                </a:moveTo>
                <a:lnTo>
                  <a:pt x="1343545" y="487972"/>
                </a:lnTo>
                <a:lnTo>
                  <a:pt x="1269707" y="531520"/>
                </a:lnTo>
                <a:lnTo>
                  <a:pt x="1350175" y="58359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120631" y="4827981"/>
            <a:ext cx="5788025" cy="550545"/>
            <a:chOff x="3120631" y="4827981"/>
            <a:chExt cx="5788025" cy="550545"/>
          </a:xfrm>
        </p:grpSpPr>
        <p:sp>
          <p:nvSpPr>
            <p:cNvPr id="13" name="object 13"/>
            <p:cNvSpPr/>
            <p:nvPr/>
          </p:nvSpPr>
          <p:spPr>
            <a:xfrm>
              <a:off x="3125393" y="4832743"/>
              <a:ext cx="5778500" cy="541020"/>
            </a:xfrm>
            <a:custGeom>
              <a:avLst/>
              <a:gdLst/>
              <a:ahLst/>
              <a:cxnLst/>
              <a:rect l="l" t="t" r="r" b="b"/>
              <a:pathLst>
                <a:path w="5778500" h="541020">
                  <a:moveTo>
                    <a:pt x="5505513" y="0"/>
                  </a:moveTo>
                  <a:lnTo>
                    <a:pt x="5505513" y="153390"/>
                  </a:lnTo>
                  <a:lnTo>
                    <a:pt x="0" y="153390"/>
                  </a:lnTo>
                  <a:lnTo>
                    <a:pt x="0" y="387172"/>
                  </a:lnTo>
                  <a:lnTo>
                    <a:pt x="5505513" y="387172"/>
                  </a:lnTo>
                  <a:lnTo>
                    <a:pt x="5505513" y="540550"/>
                  </a:lnTo>
                  <a:lnTo>
                    <a:pt x="5778106" y="270281"/>
                  </a:lnTo>
                  <a:lnTo>
                    <a:pt x="5505513" y="0"/>
                  </a:lnTo>
                  <a:close/>
                </a:path>
              </a:pathLst>
            </a:custGeom>
            <a:solidFill>
              <a:srgbClr val="E9E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5393" y="4832743"/>
              <a:ext cx="5778500" cy="541020"/>
            </a:xfrm>
            <a:custGeom>
              <a:avLst/>
              <a:gdLst/>
              <a:ahLst/>
              <a:cxnLst/>
              <a:rect l="l" t="t" r="r" b="b"/>
              <a:pathLst>
                <a:path w="5778500" h="541020">
                  <a:moveTo>
                    <a:pt x="0" y="153382"/>
                  </a:moveTo>
                  <a:lnTo>
                    <a:pt x="5505523" y="153382"/>
                  </a:lnTo>
                  <a:lnTo>
                    <a:pt x="5505523" y="0"/>
                  </a:lnTo>
                  <a:lnTo>
                    <a:pt x="5778103" y="270272"/>
                  </a:lnTo>
                  <a:lnTo>
                    <a:pt x="5505523" y="540544"/>
                  </a:lnTo>
                  <a:lnTo>
                    <a:pt x="5505523" y="387162"/>
                  </a:lnTo>
                  <a:lnTo>
                    <a:pt x="0" y="387162"/>
                  </a:lnTo>
                  <a:lnTo>
                    <a:pt x="0" y="1533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04133" y="5254244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Scaffold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6568" y="4989906"/>
            <a:ext cx="2602865" cy="226695"/>
            <a:chOff x="4956568" y="4989906"/>
            <a:chExt cx="2602865" cy="226695"/>
          </a:xfrm>
        </p:grpSpPr>
        <p:sp>
          <p:nvSpPr>
            <p:cNvPr id="17" name="object 17"/>
            <p:cNvSpPr/>
            <p:nvPr/>
          </p:nvSpPr>
          <p:spPr>
            <a:xfrm>
              <a:off x="4961331" y="4994668"/>
              <a:ext cx="810895" cy="217170"/>
            </a:xfrm>
            <a:custGeom>
              <a:avLst/>
              <a:gdLst/>
              <a:ahLst/>
              <a:cxnLst/>
              <a:rect l="l" t="t" r="r" b="b"/>
              <a:pathLst>
                <a:path w="810895" h="217170">
                  <a:moveTo>
                    <a:pt x="810818" y="0"/>
                  </a:moveTo>
                  <a:lnTo>
                    <a:pt x="0" y="0"/>
                  </a:lnTo>
                  <a:lnTo>
                    <a:pt x="0" y="216700"/>
                  </a:lnTo>
                  <a:lnTo>
                    <a:pt x="810818" y="216700"/>
                  </a:lnTo>
                  <a:lnTo>
                    <a:pt x="81081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61331" y="4994668"/>
              <a:ext cx="810895" cy="217170"/>
            </a:xfrm>
            <a:custGeom>
              <a:avLst/>
              <a:gdLst/>
              <a:ahLst/>
              <a:cxnLst/>
              <a:rect l="l" t="t" r="r" b="b"/>
              <a:pathLst>
                <a:path w="810895" h="217170">
                  <a:moveTo>
                    <a:pt x="0" y="0"/>
                  </a:moveTo>
                  <a:lnTo>
                    <a:pt x="810815" y="0"/>
                  </a:lnTo>
                  <a:lnTo>
                    <a:pt x="810815" y="216694"/>
                  </a:lnTo>
                  <a:lnTo>
                    <a:pt x="0" y="2166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3968" y="4994668"/>
              <a:ext cx="541020" cy="217170"/>
            </a:xfrm>
            <a:custGeom>
              <a:avLst/>
              <a:gdLst/>
              <a:ahLst/>
              <a:cxnLst/>
              <a:rect l="l" t="t" r="r" b="b"/>
              <a:pathLst>
                <a:path w="541020" h="217170">
                  <a:moveTo>
                    <a:pt x="540550" y="0"/>
                  </a:moveTo>
                  <a:lnTo>
                    <a:pt x="0" y="0"/>
                  </a:lnTo>
                  <a:lnTo>
                    <a:pt x="0" y="216700"/>
                  </a:lnTo>
                  <a:lnTo>
                    <a:pt x="540550" y="216700"/>
                  </a:lnTo>
                  <a:lnTo>
                    <a:pt x="540550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3968" y="4994668"/>
              <a:ext cx="541020" cy="217170"/>
            </a:xfrm>
            <a:custGeom>
              <a:avLst/>
              <a:gdLst/>
              <a:ahLst/>
              <a:cxnLst/>
              <a:rect l="l" t="t" r="r" b="b"/>
              <a:pathLst>
                <a:path w="541020" h="217170">
                  <a:moveTo>
                    <a:pt x="0" y="0"/>
                  </a:moveTo>
                  <a:lnTo>
                    <a:pt x="540544" y="0"/>
                  </a:lnTo>
                  <a:lnTo>
                    <a:pt x="540544" y="216694"/>
                  </a:lnTo>
                  <a:lnTo>
                    <a:pt x="0" y="2166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48414" y="5286247"/>
            <a:ext cx="5295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800000"/>
                </a:solidFill>
                <a:latin typeface="Arial"/>
                <a:cs typeface="Arial"/>
              </a:rPr>
              <a:t>Gap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4365" y="5286247"/>
            <a:ext cx="5295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800000"/>
                </a:solidFill>
                <a:latin typeface="Arial"/>
                <a:cs typeface="Arial"/>
              </a:rPr>
              <a:t>Gap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2208" y="2151379"/>
            <a:ext cx="201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Mate-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pair 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53368" y="2441130"/>
            <a:ext cx="718820" cy="394335"/>
          </a:xfrm>
          <a:custGeom>
            <a:avLst/>
            <a:gdLst/>
            <a:ahLst/>
            <a:cxnLst/>
            <a:rect l="l" t="t" r="r" b="b"/>
            <a:pathLst>
              <a:path w="718820" h="394335">
                <a:moveTo>
                  <a:pt x="16128" y="0"/>
                </a:moveTo>
                <a:lnTo>
                  <a:pt x="7467" y="2603"/>
                </a:lnTo>
                <a:lnTo>
                  <a:pt x="0" y="16510"/>
                </a:lnTo>
                <a:lnTo>
                  <a:pt x="2603" y="25171"/>
                </a:lnTo>
                <a:lnTo>
                  <a:pt x="16522" y="32651"/>
                </a:lnTo>
                <a:lnTo>
                  <a:pt x="25196" y="30048"/>
                </a:lnTo>
                <a:lnTo>
                  <a:pt x="32664" y="16141"/>
                </a:lnTo>
                <a:lnTo>
                  <a:pt x="30048" y="7480"/>
                </a:lnTo>
                <a:lnTo>
                  <a:pt x="16128" y="0"/>
                </a:lnTo>
                <a:close/>
              </a:path>
              <a:path w="718820" h="394335">
                <a:moveTo>
                  <a:pt x="66497" y="27063"/>
                </a:moveTo>
                <a:lnTo>
                  <a:pt x="57835" y="29667"/>
                </a:lnTo>
                <a:lnTo>
                  <a:pt x="50368" y="43573"/>
                </a:lnTo>
                <a:lnTo>
                  <a:pt x="52971" y="52235"/>
                </a:lnTo>
                <a:lnTo>
                  <a:pt x="66890" y="59715"/>
                </a:lnTo>
                <a:lnTo>
                  <a:pt x="75564" y="57111"/>
                </a:lnTo>
                <a:lnTo>
                  <a:pt x="83032" y="43205"/>
                </a:lnTo>
                <a:lnTo>
                  <a:pt x="80416" y="34544"/>
                </a:lnTo>
                <a:lnTo>
                  <a:pt x="66497" y="27063"/>
                </a:lnTo>
                <a:close/>
              </a:path>
              <a:path w="718820" h="394335">
                <a:moveTo>
                  <a:pt x="116865" y="54127"/>
                </a:moveTo>
                <a:lnTo>
                  <a:pt x="108203" y="56730"/>
                </a:lnTo>
                <a:lnTo>
                  <a:pt x="100736" y="70637"/>
                </a:lnTo>
                <a:lnTo>
                  <a:pt x="103339" y="79298"/>
                </a:lnTo>
                <a:lnTo>
                  <a:pt x="117271" y="86779"/>
                </a:lnTo>
                <a:lnTo>
                  <a:pt x="125933" y="84175"/>
                </a:lnTo>
                <a:lnTo>
                  <a:pt x="133400" y="70269"/>
                </a:lnTo>
                <a:lnTo>
                  <a:pt x="130784" y="61607"/>
                </a:lnTo>
                <a:lnTo>
                  <a:pt x="116865" y="54127"/>
                </a:lnTo>
                <a:close/>
              </a:path>
              <a:path w="718820" h="394335">
                <a:moveTo>
                  <a:pt x="167233" y="81191"/>
                </a:moveTo>
                <a:lnTo>
                  <a:pt x="158572" y="83794"/>
                </a:lnTo>
                <a:lnTo>
                  <a:pt x="151104" y="97701"/>
                </a:lnTo>
                <a:lnTo>
                  <a:pt x="153708" y="106362"/>
                </a:lnTo>
                <a:lnTo>
                  <a:pt x="167639" y="113842"/>
                </a:lnTo>
                <a:lnTo>
                  <a:pt x="176301" y="111239"/>
                </a:lnTo>
                <a:lnTo>
                  <a:pt x="183768" y="97332"/>
                </a:lnTo>
                <a:lnTo>
                  <a:pt x="181152" y="88671"/>
                </a:lnTo>
                <a:lnTo>
                  <a:pt x="167233" y="81191"/>
                </a:lnTo>
                <a:close/>
              </a:path>
              <a:path w="718820" h="394335">
                <a:moveTo>
                  <a:pt x="217601" y="108254"/>
                </a:moveTo>
                <a:lnTo>
                  <a:pt x="208940" y="110858"/>
                </a:lnTo>
                <a:lnTo>
                  <a:pt x="201472" y="124764"/>
                </a:lnTo>
                <a:lnTo>
                  <a:pt x="204076" y="133426"/>
                </a:lnTo>
                <a:lnTo>
                  <a:pt x="218008" y="140906"/>
                </a:lnTo>
                <a:lnTo>
                  <a:pt x="226669" y="138303"/>
                </a:lnTo>
                <a:lnTo>
                  <a:pt x="234137" y="124396"/>
                </a:lnTo>
                <a:lnTo>
                  <a:pt x="231520" y="115735"/>
                </a:lnTo>
                <a:lnTo>
                  <a:pt x="217601" y="108254"/>
                </a:lnTo>
                <a:close/>
              </a:path>
              <a:path w="718820" h="394335">
                <a:moveTo>
                  <a:pt x="267969" y="135318"/>
                </a:moveTo>
                <a:lnTo>
                  <a:pt x="259308" y="137922"/>
                </a:lnTo>
                <a:lnTo>
                  <a:pt x="251840" y="151815"/>
                </a:lnTo>
                <a:lnTo>
                  <a:pt x="254444" y="160477"/>
                </a:lnTo>
                <a:lnTo>
                  <a:pt x="268363" y="167970"/>
                </a:lnTo>
                <a:lnTo>
                  <a:pt x="277025" y="165366"/>
                </a:lnTo>
                <a:lnTo>
                  <a:pt x="284505" y="151460"/>
                </a:lnTo>
                <a:lnTo>
                  <a:pt x="281901" y="142798"/>
                </a:lnTo>
                <a:lnTo>
                  <a:pt x="267969" y="135318"/>
                </a:lnTo>
                <a:close/>
              </a:path>
              <a:path w="718820" h="394335">
                <a:moveTo>
                  <a:pt x="318350" y="162369"/>
                </a:moveTo>
                <a:lnTo>
                  <a:pt x="309676" y="164973"/>
                </a:lnTo>
                <a:lnTo>
                  <a:pt x="302209" y="178879"/>
                </a:lnTo>
                <a:lnTo>
                  <a:pt x="304812" y="187540"/>
                </a:lnTo>
                <a:lnTo>
                  <a:pt x="318731" y="195033"/>
                </a:lnTo>
                <a:lnTo>
                  <a:pt x="327393" y="192430"/>
                </a:lnTo>
                <a:lnTo>
                  <a:pt x="334873" y="178523"/>
                </a:lnTo>
                <a:lnTo>
                  <a:pt x="332270" y="169862"/>
                </a:lnTo>
                <a:lnTo>
                  <a:pt x="318350" y="162369"/>
                </a:lnTo>
                <a:close/>
              </a:path>
              <a:path w="718820" h="394335">
                <a:moveTo>
                  <a:pt x="368719" y="189433"/>
                </a:moveTo>
                <a:lnTo>
                  <a:pt x="360044" y="192036"/>
                </a:lnTo>
                <a:lnTo>
                  <a:pt x="352577" y="205943"/>
                </a:lnTo>
                <a:lnTo>
                  <a:pt x="355180" y="214604"/>
                </a:lnTo>
                <a:lnTo>
                  <a:pt x="369100" y="222097"/>
                </a:lnTo>
                <a:lnTo>
                  <a:pt x="377761" y="219494"/>
                </a:lnTo>
                <a:lnTo>
                  <a:pt x="385241" y="205587"/>
                </a:lnTo>
                <a:lnTo>
                  <a:pt x="382638" y="196926"/>
                </a:lnTo>
                <a:lnTo>
                  <a:pt x="368719" y="189433"/>
                </a:lnTo>
                <a:close/>
              </a:path>
              <a:path w="718820" h="394335">
                <a:moveTo>
                  <a:pt x="419087" y="216496"/>
                </a:moveTo>
                <a:lnTo>
                  <a:pt x="410425" y="219100"/>
                </a:lnTo>
                <a:lnTo>
                  <a:pt x="402945" y="233006"/>
                </a:lnTo>
                <a:lnTo>
                  <a:pt x="405549" y="241668"/>
                </a:lnTo>
                <a:lnTo>
                  <a:pt x="419468" y="249161"/>
                </a:lnTo>
                <a:lnTo>
                  <a:pt x="428129" y="246557"/>
                </a:lnTo>
                <a:lnTo>
                  <a:pt x="435609" y="232651"/>
                </a:lnTo>
                <a:lnTo>
                  <a:pt x="433006" y="223989"/>
                </a:lnTo>
                <a:lnTo>
                  <a:pt x="419087" y="216496"/>
                </a:lnTo>
                <a:close/>
              </a:path>
              <a:path w="718820" h="394335">
                <a:moveTo>
                  <a:pt x="469455" y="243560"/>
                </a:moveTo>
                <a:lnTo>
                  <a:pt x="460794" y="246164"/>
                </a:lnTo>
                <a:lnTo>
                  <a:pt x="453313" y="260070"/>
                </a:lnTo>
                <a:lnTo>
                  <a:pt x="455917" y="268732"/>
                </a:lnTo>
                <a:lnTo>
                  <a:pt x="469836" y="276212"/>
                </a:lnTo>
                <a:lnTo>
                  <a:pt x="478497" y="273608"/>
                </a:lnTo>
                <a:lnTo>
                  <a:pt x="485978" y="259715"/>
                </a:lnTo>
                <a:lnTo>
                  <a:pt x="483374" y="251053"/>
                </a:lnTo>
                <a:lnTo>
                  <a:pt x="469455" y="243560"/>
                </a:lnTo>
                <a:close/>
              </a:path>
              <a:path w="718820" h="394335">
                <a:moveTo>
                  <a:pt x="519823" y="270624"/>
                </a:moveTo>
                <a:lnTo>
                  <a:pt x="511162" y="273227"/>
                </a:lnTo>
                <a:lnTo>
                  <a:pt x="503681" y="287121"/>
                </a:lnTo>
                <a:lnTo>
                  <a:pt x="506285" y="295795"/>
                </a:lnTo>
                <a:lnTo>
                  <a:pt x="520204" y="303276"/>
                </a:lnTo>
                <a:lnTo>
                  <a:pt x="528866" y="300672"/>
                </a:lnTo>
                <a:lnTo>
                  <a:pt x="536346" y="286778"/>
                </a:lnTo>
                <a:lnTo>
                  <a:pt x="533742" y="278117"/>
                </a:lnTo>
                <a:lnTo>
                  <a:pt x="519823" y="270624"/>
                </a:lnTo>
                <a:close/>
              </a:path>
              <a:path w="718820" h="394335">
                <a:moveTo>
                  <a:pt x="570179" y="297688"/>
                </a:moveTo>
                <a:lnTo>
                  <a:pt x="561517" y="300291"/>
                </a:lnTo>
                <a:lnTo>
                  <a:pt x="554050" y="314198"/>
                </a:lnTo>
                <a:lnTo>
                  <a:pt x="556653" y="322859"/>
                </a:lnTo>
                <a:lnTo>
                  <a:pt x="570585" y="330339"/>
                </a:lnTo>
                <a:lnTo>
                  <a:pt x="579246" y="327736"/>
                </a:lnTo>
                <a:lnTo>
                  <a:pt x="586714" y="313829"/>
                </a:lnTo>
                <a:lnTo>
                  <a:pt x="584111" y="305168"/>
                </a:lnTo>
                <a:lnTo>
                  <a:pt x="570179" y="297688"/>
                </a:lnTo>
                <a:close/>
              </a:path>
              <a:path w="718820" h="394335">
                <a:moveTo>
                  <a:pt x="663562" y="315417"/>
                </a:moveTo>
                <a:lnTo>
                  <a:pt x="622985" y="390931"/>
                </a:lnTo>
                <a:lnTo>
                  <a:pt x="718781" y="393750"/>
                </a:lnTo>
                <a:lnTo>
                  <a:pt x="663562" y="315417"/>
                </a:lnTo>
                <a:close/>
              </a:path>
              <a:path w="718820" h="394335">
                <a:moveTo>
                  <a:pt x="620547" y="324751"/>
                </a:moveTo>
                <a:lnTo>
                  <a:pt x="611886" y="327355"/>
                </a:lnTo>
                <a:lnTo>
                  <a:pt x="604418" y="341261"/>
                </a:lnTo>
                <a:lnTo>
                  <a:pt x="607021" y="349923"/>
                </a:lnTo>
                <a:lnTo>
                  <a:pt x="620953" y="357403"/>
                </a:lnTo>
                <a:lnTo>
                  <a:pt x="629615" y="354799"/>
                </a:lnTo>
                <a:lnTo>
                  <a:pt x="637082" y="340893"/>
                </a:lnTo>
                <a:lnTo>
                  <a:pt x="634479" y="332232"/>
                </a:lnTo>
                <a:lnTo>
                  <a:pt x="620547" y="32475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16054" y="6417326"/>
            <a:ext cx="10896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52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2625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Long</a:t>
            </a:r>
            <a:r>
              <a:rPr spc="-204" dirty="0"/>
              <a:t> </a:t>
            </a:r>
            <a:r>
              <a:rPr spc="-65" dirty="0"/>
              <a:t>reads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439" y="2266254"/>
            <a:ext cx="6662928" cy="28527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6054" y="6417326"/>
            <a:ext cx="10896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53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10" y="1989835"/>
            <a:ext cx="641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HiC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1111" y="2649728"/>
            <a:ext cx="2179955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335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Chromosome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Conformation Technology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307" y="313831"/>
            <a:ext cx="3793689" cy="60551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5920" y="1824570"/>
            <a:ext cx="3135107" cy="32088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21751" y="5053076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Wikipedia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2162" y="6520958"/>
            <a:ext cx="176212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Dovetail</a:t>
            </a:r>
            <a:r>
              <a:rPr sz="1800" u="sng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Genomics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390" y="6544644"/>
            <a:ext cx="16192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696464"/>
                </a:solidFill>
                <a:latin typeface="Carlito"/>
                <a:cs typeface="Carlito"/>
              </a:rPr>
              <a:t>54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10" y="1523491"/>
            <a:ext cx="1619250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-10" dirty="0">
                <a:solidFill>
                  <a:srgbClr val="FFFFFF"/>
                </a:solidFill>
              </a:rPr>
              <a:t>Optical </a:t>
            </a:r>
            <a:r>
              <a:rPr sz="3600" spc="-75" dirty="0">
                <a:solidFill>
                  <a:srgbClr val="FFFFFF"/>
                </a:solidFill>
              </a:rPr>
              <a:t>Mapping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1111" y="2649728"/>
            <a:ext cx="3016250" cy="8763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26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resolution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single-molecule restriction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mapping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combined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fluorescent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dyes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fluorescence microscopy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produce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genomic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map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9647" y="1447527"/>
            <a:ext cx="7428923" cy="36685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55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Starting</a:t>
            </a:r>
            <a:r>
              <a:rPr spc="-16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65" dirty="0"/>
              <a:t>new</a:t>
            </a:r>
            <a:r>
              <a:rPr spc="-165" dirty="0"/>
              <a:t> </a:t>
            </a:r>
            <a:r>
              <a:rPr spc="-85" dirty="0"/>
              <a:t>assembly</a:t>
            </a:r>
            <a:r>
              <a:rPr spc="-160" dirty="0"/>
              <a:t> </a:t>
            </a:r>
            <a:r>
              <a:rPr spc="-45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56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Planning</a:t>
            </a:r>
            <a:r>
              <a:rPr spc="-170" dirty="0"/>
              <a:t> </a:t>
            </a:r>
            <a:r>
              <a:rPr dirty="0"/>
              <a:t>a</a:t>
            </a:r>
            <a:r>
              <a:rPr spc="-165" dirty="0"/>
              <a:t> </a:t>
            </a:r>
            <a:r>
              <a:rPr spc="-75" dirty="0"/>
              <a:t>genome</a:t>
            </a:r>
            <a:r>
              <a:rPr spc="-160" dirty="0"/>
              <a:t> </a:t>
            </a:r>
            <a:r>
              <a:rPr spc="-65" dirty="0"/>
              <a:t>sequencing</a:t>
            </a:r>
            <a:r>
              <a:rPr spc="-170" dirty="0"/>
              <a:t> </a:t>
            </a:r>
            <a:r>
              <a:rPr spc="-35" dirty="0"/>
              <a:t>project?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57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5875" y="1777491"/>
            <a:ext cx="8849995" cy="377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20"/>
              </a:lnSpc>
              <a:spcBef>
                <a:spcPts val="100"/>
              </a:spcBef>
            </a:pPr>
            <a:r>
              <a:rPr sz="2200" b="1" i="1" spc="-10" dirty="0">
                <a:solidFill>
                  <a:srgbClr val="404040"/>
                </a:solidFill>
                <a:latin typeface="Carlito"/>
                <a:cs typeface="Carlito"/>
              </a:rPr>
              <a:t>BUDGET!!!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45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i="1" spc="-20" dirty="0">
                <a:solidFill>
                  <a:srgbClr val="404040"/>
                </a:solidFill>
                <a:latin typeface="Carlito"/>
                <a:cs typeface="Carlito"/>
              </a:rPr>
              <a:t>Technological</a:t>
            </a:r>
            <a:r>
              <a:rPr sz="2200" i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45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i="1" dirty="0">
                <a:solidFill>
                  <a:srgbClr val="404040"/>
                </a:solidFill>
                <a:latin typeface="Carlito"/>
                <a:cs typeface="Carlito"/>
              </a:rPr>
              <a:t>Computational</a:t>
            </a:r>
            <a:r>
              <a:rPr sz="2200" i="1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52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i="1" dirty="0">
                <a:solidFill>
                  <a:srgbClr val="404040"/>
                </a:solidFill>
                <a:latin typeface="Carlito"/>
                <a:cs typeface="Carlito"/>
              </a:rPr>
              <a:t>Person</a:t>
            </a:r>
            <a:r>
              <a:rPr sz="2200" i="1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rlito"/>
                <a:cs typeface="Carlito"/>
              </a:rPr>
              <a:t>costs</a:t>
            </a:r>
            <a:r>
              <a:rPr sz="2200" i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rlito"/>
                <a:cs typeface="Carlito"/>
              </a:rPr>
              <a:t>(time)!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70"/>
              </a:lnSpc>
              <a:spcBef>
                <a:spcPts val="2255"/>
              </a:spcBef>
            </a:pPr>
            <a:r>
              <a:rPr sz="2200" b="1" i="1" spc="-10" dirty="0">
                <a:solidFill>
                  <a:srgbClr val="404040"/>
                </a:solidFill>
                <a:latin typeface="Carlito"/>
                <a:cs typeface="Carlito"/>
              </a:rPr>
              <a:t>Biology!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45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b="1" dirty="0">
                <a:solidFill>
                  <a:srgbClr val="404040"/>
                </a:solidFill>
                <a:latin typeface="Carlito"/>
                <a:cs typeface="Carlito"/>
              </a:rPr>
              <a:t>Size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r>
              <a:rPr sz="22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22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large</a:t>
            </a:r>
            <a:r>
              <a:rPr sz="2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and/or</a:t>
            </a:r>
            <a:r>
              <a:rPr sz="22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complex</a:t>
            </a:r>
            <a:r>
              <a:rPr sz="22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2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my</a:t>
            </a:r>
            <a:r>
              <a:rPr sz="22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genome?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46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b="1" dirty="0">
                <a:solidFill>
                  <a:srgbClr val="404040"/>
                </a:solidFill>
                <a:latin typeface="Carlito"/>
                <a:cs typeface="Carlito"/>
              </a:rPr>
              <a:t>Ploidy:</a:t>
            </a:r>
            <a:r>
              <a:rPr sz="22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number</a:t>
            </a:r>
            <a:r>
              <a:rPr sz="22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sets</a:t>
            </a:r>
            <a:r>
              <a:rPr sz="22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chromosomes</a:t>
            </a:r>
            <a:r>
              <a:rPr sz="22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genome?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46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b="1" spc="-10" dirty="0">
                <a:solidFill>
                  <a:srgbClr val="404040"/>
                </a:solidFill>
                <a:latin typeface="Carlito"/>
                <a:cs typeface="Carlito"/>
              </a:rPr>
              <a:t>Multinucleated:</a:t>
            </a:r>
            <a:r>
              <a:rPr sz="22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cells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22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2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one</a:t>
            </a:r>
            <a:r>
              <a:rPr sz="22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nucleus?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45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b="1" spc="-10" dirty="0">
                <a:solidFill>
                  <a:srgbClr val="404040"/>
                </a:solidFill>
                <a:latin typeface="Carlito"/>
                <a:cs typeface="Carlito"/>
              </a:rPr>
              <a:t>Repetitive:</a:t>
            </a:r>
            <a:r>
              <a:rPr sz="22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much</a:t>
            </a:r>
            <a:r>
              <a:rPr sz="22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repetitive?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Repeat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size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distribution?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45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b="1" spc="-10" dirty="0">
                <a:solidFill>
                  <a:srgbClr val="404040"/>
                </a:solidFill>
                <a:latin typeface="Carlito"/>
                <a:cs typeface="Carlito"/>
              </a:rPr>
              <a:t>Heterozygosity:</a:t>
            </a:r>
            <a:r>
              <a:rPr sz="22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my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highly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rlito"/>
                <a:cs typeface="Carlito"/>
              </a:rPr>
              <a:t>heterozygous?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Inbred</a:t>
            </a:r>
            <a:r>
              <a:rPr sz="2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(homozygous)?</a:t>
            </a:r>
            <a:endParaRPr sz="2200">
              <a:latin typeface="Carlito"/>
              <a:cs typeface="Carlito"/>
            </a:endParaRPr>
          </a:p>
          <a:p>
            <a:pPr marL="194945" indent="-182245">
              <a:lnSpc>
                <a:spcPts val="2520"/>
              </a:lnSpc>
              <a:buClr>
                <a:srgbClr val="D34817"/>
              </a:buClr>
              <a:buFont typeface="Carlito"/>
              <a:buChar char="◦"/>
              <a:tabLst>
                <a:tab pos="194945" algn="l"/>
              </a:tabLst>
            </a:pPr>
            <a:r>
              <a:rPr sz="2200" b="1" dirty="0">
                <a:solidFill>
                  <a:srgbClr val="404040"/>
                </a:solidFill>
                <a:latin typeface="Carlito"/>
                <a:cs typeface="Carlito"/>
              </a:rPr>
              <a:t>Public</a:t>
            </a:r>
            <a:r>
              <a:rPr sz="22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rlito"/>
                <a:cs typeface="Carlito"/>
              </a:rPr>
              <a:t>data:</a:t>
            </a:r>
            <a:r>
              <a:rPr sz="22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good</a:t>
            </a:r>
            <a:r>
              <a:rPr sz="2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quality</a:t>
            </a:r>
            <a:r>
              <a:rPr sz="22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2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related</a:t>
            </a:r>
            <a:r>
              <a:rPr sz="22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404040"/>
                </a:solidFill>
                <a:latin typeface="Carlito"/>
                <a:cs typeface="Carlito"/>
              </a:rPr>
              <a:t>species</a:t>
            </a:r>
            <a:r>
              <a:rPr sz="22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available?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4104640" cy="6858000"/>
            <a:chOff x="17" y="0"/>
            <a:chExt cx="4104640" cy="6858000"/>
          </a:xfrm>
        </p:grpSpPr>
        <p:sp>
          <p:nvSpPr>
            <p:cNvPr id="3" name="object 3"/>
            <p:cNvSpPr/>
            <p:nvPr/>
          </p:nvSpPr>
          <p:spPr>
            <a:xfrm>
              <a:off x="17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8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050786" y="6857999"/>
                  </a:lnTo>
                  <a:lnTo>
                    <a:pt x="4050786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07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9829" y="217754"/>
            <a:ext cx="5400052" cy="605048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38" y="514095"/>
            <a:ext cx="32969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</a:rPr>
              <a:t>How</a:t>
            </a:r>
            <a:r>
              <a:rPr sz="2500" spc="-3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do</a:t>
            </a:r>
            <a:r>
              <a:rPr sz="2500" spc="-3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you</a:t>
            </a:r>
            <a:r>
              <a:rPr sz="2500" spc="-3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start</a:t>
            </a:r>
            <a:r>
              <a:rPr sz="2500" spc="-30" dirty="0">
                <a:solidFill>
                  <a:srgbClr val="FFFFFF"/>
                </a:solidFill>
              </a:rPr>
              <a:t> </a:t>
            </a:r>
            <a:r>
              <a:rPr sz="2500" spc="-10" dirty="0">
                <a:solidFill>
                  <a:srgbClr val="FFFFFF"/>
                </a:solidFill>
              </a:rPr>
              <a:t>(2023)?</a:t>
            </a:r>
            <a:endParaRPr sz="25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58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093215"/>
            <a:ext cx="2977515" cy="54362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marR="469265" indent="-285750">
              <a:lnSpc>
                <a:spcPts val="1989"/>
              </a:lnSpc>
              <a:spcBef>
                <a:spcPts val="405"/>
              </a:spcBef>
              <a:buClr>
                <a:srgbClr val="D34817"/>
              </a:buClr>
              <a:buFont typeface="Arial"/>
              <a:buChar char="•"/>
              <a:tabLst>
                <a:tab pos="298450" algn="l"/>
              </a:tabLst>
            </a:pP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Short</a:t>
            </a:r>
            <a:r>
              <a:rPr sz="19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9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(billions</a:t>
            </a:r>
            <a:r>
              <a:rPr sz="19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reads)</a:t>
            </a:r>
            <a:endParaRPr sz="19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219"/>
              </a:spcBef>
              <a:buClr>
                <a:srgbClr val="D34817"/>
              </a:buClr>
              <a:buFont typeface="Arial"/>
              <a:buChar char="•"/>
              <a:tabLst>
                <a:tab pos="75501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Sequencing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costs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$$</a:t>
            </a:r>
            <a:endParaRPr sz="15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380"/>
              </a:spcBef>
              <a:buClr>
                <a:srgbClr val="D34817"/>
              </a:buClr>
              <a:buFont typeface="Arial"/>
              <a:buChar char="•"/>
              <a:tabLst>
                <a:tab pos="75501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Compute</a:t>
            </a:r>
            <a:r>
              <a:rPr sz="15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costs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$$$$$$$$</a:t>
            </a:r>
            <a:endParaRPr sz="1500">
              <a:latin typeface="Carlito"/>
              <a:cs typeface="Carlito"/>
            </a:endParaRPr>
          </a:p>
          <a:p>
            <a:pPr marL="755650" marR="5080" lvl="1" indent="-285750">
              <a:lnSpc>
                <a:spcPts val="1610"/>
              </a:lnSpc>
              <a:spcBef>
                <a:spcPts val="720"/>
              </a:spcBef>
              <a:buClr>
                <a:srgbClr val="D34817"/>
              </a:buClr>
              <a:buFont typeface="Arial"/>
              <a:buChar char="•"/>
              <a:tabLst>
                <a:tab pos="755650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Results</a:t>
            </a:r>
            <a:r>
              <a:rPr sz="15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fragmented, requires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significant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‘cleanup’</a:t>
            </a:r>
            <a:endParaRPr sz="15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1280"/>
              </a:spcBef>
              <a:buClr>
                <a:srgbClr val="D34817"/>
              </a:buClr>
              <a:buFont typeface="Arial"/>
              <a:buChar char="•"/>
              <a:tabLst>
                <a:tab pos="297815" algn="l"/>
              </a:tabLst>
            </a:pP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Long</a:t>
            </a:r>
            <a:r>
              <a:rPr sz="1900" spc="-30" dirty="0">
                <a:solidFill>
                  <a:srgbClr val="FFFFFF"/>
                </a:solidFill>
                <a:latin typeface="Carlito"/>
                <a:cs typeface="Carlito"/>
              </a:rPr>
              <a:t> error-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prone</a:t>
            </a:r>
            <a:r>
              <a:rPr sz="19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endParaRPr sz="19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300"/>
              </a:spcBef>
              <a:buClr>
                <a:srgbClr val="D34817"/>
              </a:buClr>
              <a:buFont typeface="Arial"/>
              <a:buChar char="•"/>
              <a:tabLst>
                <a:tab pos="75501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Sequencing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costs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$$$$</a:t>
            </a:r>
            <a:endParaRPr sz="15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409"/>
              </a:spcBef>
              <a:buClr>
                <a:srgbClr val="D34817"/>
              </a:buClr>
              <a:buFont typeface="Arial"/>
              <a:buChar char="•"/>
              <a:tabLst>
                <a:tab pos="75501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Compute</a:t>
            </a:r>
            <a:r>
              <a:rPr sz="15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costs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$$$$$</a:t>
            </a:r>
            <a:endParaRPr sz="1500">
              <a:latin typeface="Carlito"/>
              <a:cs typeface="Carlito"/>
            </a:endParaRPr>
          </a:p>
          <a:p>
            <a:pPr marL="755650" marR="117475" lvl="1" indent="-285750">
              <a:lnSpc>
                <a:spcPct val="88700"/>
              </a:lnSpc>
              <a:spcBef>
                <a:spcPts val="610"/>
              </a:spcBef>
              <a:buClr>
                <a:srgbClr val="D34817"/>
              </a:buClr>
              <a:buFont typeface="Arial"/>
              <a:buChar char="•"/>
              <a:tabLst>
                <a:tab pos="755650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Results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–better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quality,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requires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polishing,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can’t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easily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phase</a:t>
            </a:r>
            <a:endParaRPr sz="15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1400"/>
              </a:spcBef>
              <a:buClr>
                <a:srgbClr val="D34817"/>
              </a:buClr>
              <a:buFont typeface="Arial"/>
              <a:buChar char="•"/>
              <a:tabLst>
                <a:tab pos="297815" algn="l"/>
              </a:tabLst>
            </a:pPr>
            <a:r>
              <a:rPr sz="1900" b="1" dirty="0">
                <a:solidFill>
                  <a:srgbClr val="FFFFFF"/>
                </a:solidFill>
                <a:latin typeface="Carlito"/>
                <a:cs typeface="Carlito"/>
              </a:rPr>
              <a:t>Long</a:t>
            </a:r>
            <a:r>
              <a:rPr sz="19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accurate</a:t>
            </a:r>
            <a:r>
              <a:rPr sz="19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2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endParaRPr sz="19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210"/>
              </a:spcBef>
              <a:buClr>
                <a:srgbClr val="D34817"/>
              </a:buClr>
              <a:buFont typeface="Arial"/>
              <a:buChar char="•"/>
              <a:tabLst>
                <a:tab pos="75501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Sequencing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costs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$$$$$$</a:t>
            </a:r>
            <a:endParaRPr sz="1500">
              <a:latin typeface="Carlito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405"/>
              </a:spcBef>
              <a:buClr>
                <a:srgbClr val="D34817"/>
              </a:buClr>
              <a:buFont typeface="Arial"/>
              <a:buChar char="•"/>
              <a:tabLst>
                <a:tab pos="75501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Compute</a:t>
            </a:r>
            <a:r>
              <a:rPr sz="15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costs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$$$</a:t>
            </a:r>
            <a:endParaRPr sz="1500">
              <a:latin typeface="Carlito"/>
              <a:cs typeface="Carlito"/>
            </a:endParaRPr>
          </a:p>
          <a:p>
            <a:pPr marL="755650" marR="31115" lvl="1" indent="-285750">
              <a:lnSpc>
                <a:spcPts val="1610"/>
              </a:lnSpc>
              <a:spcBef>
                <a:spcPts val="720"/>
              </a:spcBef>
              <a:buClr>
                <a:srgbClr val="D34817"/>
              </a:buClr>
              <a:buFont typeface="Arial"/>
              <a:buChar char="•"/>
              <a:tabLst>
                <a:tab pos="755650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Results</a:t>
            </a:r>
            <a:r>
              <a:rPr sz="15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(partly)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phased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diploid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assembly***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500">
              <a:latin typeface="Carlito"/>
              <a:cs typeface="Carlito"/>
            </a:endParaRPr>
          </a:p>
          <a:p>
            <a:pPr marL="12700" marR="326390">
              <a:lnSpc>
                <a:spcPct val="105000"/>
              </a:lnSpc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***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doesn’t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help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much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if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ploidy!</a:t>
            </a:r>
            <a:r>
              <a:rPr sz="1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(though</a:t>
            </a:r>
            <a:r>
              <a:rPr sz="1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likely</a:t>
            </a:r>
            <a:r>
              <a:rPr sz="1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change)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10" y="1523491"/>
            <a:ext cx="2820670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-80" dirty="0">
                <a:solidFill>
                  <a:srgbClr val="FFFFFF"/>
                </a:solidFill>
              </a:rPr>
              <a:t>How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-80" dirty="0">
                <a:solidFill>
                  <a:srgbClr val="FFFFFF"/>
                </a:solidFill>
              </a:rPr>
              <a:t>large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is</a:t>
            </a:r>
            <a:r>
              <a:rPr sz="3600" spc="-135" dirty="0">
                <a:solidFill>
                  <a:srgbClr val="FFFFFF"/>
                </a:solidFill>
              </a:rPr>
              <a:t> </a:t>
            </a:r>
            <a:r>
              <a:rPr sz="3600" spc="-80" dirty="0">
                <a:solidFill>
                  <a:srgbClr val="FFFFFF"/>
                </a:solidFill>
              </a:rPr>
              <a:t>my </a:t>
            </a:r>
            <a:r>
              <a:rPr sz="3600" spc="-10" dirty="0">
                <a:solidFill>
                  <a:srgbClr val="FFFFFF"/>
                </a:solidFill>
              </a:rPr>
              <a:t>genome?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1111" y="2650236"/>
            <a:ext cx="2903220" cy="31191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47625" algn="just">
              <a:lnSpc>
                <a:spcPct val="92100"/>
              </a:lnSpc>
              <a:spcBef>
                <a:spcPts val="229"/>
              </a:spcBef>
            </a:pP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size</a:t>
            </a:r>
            <a:r>
              <a:rPr sz="1400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i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rlito"/>
                <a:cs typeface="Carlito"/>
              </a:rPr>
              <a:t>complexity</a:t>
            </a:r>
            <a:r>
              <a:rPr sz="1400" i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i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rlito"/>
                <a:cs typeface="Carlito"/>
              </a:rPr>
              <a:t>genome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400" i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rlito"/>
                <a:cs typeface="Carlito"/>
              </a:rPr>
              <a:t>estimated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400" i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ploidy</a:t>
            </a:r>
            <a:r>
              <a:rPr sz="1400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i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organism</a:t>
            </a:r>
            <a:r>
              <a:rPr sz="1400" i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i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DNA</a:t>
            </a:r>
            <a:r>
              <a:rPr sz="1400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rlito"/>
                <a:cs typeface="Carlito"/>
              </a:rPr>
              <a:t>content</a:t>
            </a:r>
            <a:r>
              <a:rPr sz="1400" i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sz="1400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rlito"/>
                <a:cs typeface="Carlito"/>
              </a:rPr>
              <a:t>cell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affect:</a:t>
            </a:r>
            <a:endParaRPr sz="1400">
              <a:latin typeface="Carlito"/>
              <a:cs typeface="Carlito"/>
            </a:endParaRPr>
          </a:p>
          <a:p>
            <a:pPr marL="302895" marR="19685" indent="-180340">
              <a:lnSpc>
                <a:spcPct val="89000"/>
              </a:lnSpc>
              <a:spcBef>
                <a:spcPts val="400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How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many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required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to 	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attain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sufficient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coverage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(typically 	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10x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100x,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depending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read 	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length)</a:t>
            </a:r>
            <a:endParaRPr sz="1400">
              <a:latin typeface="Carlito"/>
              <a:cs typeface="Carlito"/>
            </a:endParaRPr>
          </a:p>
          <a:p>
            <a:pPr marL="302895" marR="5080" indent="-180340">
              <a:lnSpc>
                <a:spcPts val="1580"/>
              </a:lnSpc>
              <a:spcBef>
                <a:spcPts val="570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What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sequencing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use 	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(short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vs.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long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reads)</a:t>
            </a:r>
            <a:endParaRPr sz="1400">
              <a:latin typeface="Carlito"/>
              <a:cs typeface="Carlito"/>
            </a:endParaRPr>
          </a:p>
          <a:p>
            <a:pPr marL="302895" marR="23495" indent="-180340">
              <a:lnSpc>
                <a:spcPct val="89000"/>
              </a:lnSpc>
              <a:spcBef>
                <a:spcPts val="585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What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computational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resources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will 	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needed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(generally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amount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of 	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memory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needed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length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time 	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resources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used)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356275" y="786383"/>
            <a:ext cx="5273040" cy="5267325"/>
            <a:chOff x="5356275" y="786383"/>
            <a:chExt cx="5273040" cy="5267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6275" y="786383"/>
              <a:ext cx="5273039" cy="52669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93155" y="843279"/>
              <a:ext cx="1463040" cy="457200"/>
            </a:xfrm>
            <a:custGeom>
              <a:avLst/>
              <a:gdLst/>
              <a:ahLst/>
              <a:cxnLst/>
              <a:rect l="l" t="t" r="r" b="b"/>
              <a:pathLst>
                <a:path w="1463040" h="457200">
                  <a:moveTo>
                    <a:pt x="0" y="228600"/>
                  </a:moveTo>
                  <a:lnTo>
                    <a:pt x="13190" y="185160"/>
                  </a:lnTo>
                  <a:lnTo>
                    <a:pt x="51126" y="144473"/>
                  </a:lnTo>
                  <a:lnTo>
                    <a:pt x="111356" y="107303"/>
                  </a:lnTo>
                  <a:lnTo>
                    <a:pt x="149064" y="90277"/>
                  </a:lnTo>
                  <a:lnTo>
                    <a:pt x="191427" y="74417"/>
                  </a:lnTo>
                  <a:lnTo>
                    <a:pt x="238136" y="59821"/>
                  </a:lnTo>
                  <a:lnTo>
                    <a:pt x="288886" y="46582"/>
                  </a:lnTo>
                  <a:lnTo>
                    <a:pt x="343370" y="34798"/>
                  </a:lnTo>
                  <a:lnTo>
                    <a:pt x="401281" y="24565"/>
                  </a:lnTo>
                  <a:lnTo>
                    <a:pt x="462313" y="15977"/>
                  </a:lnTo>
                  <a:lnTo>
                    <a:pt x="526160" y="9130"/>
                  </a:lnTo>
                  <a:lnTo>
                    <a:pt x="592514" y="4122"/>
                  </a:lnTo>
                  <a:lnTo>
                    <a:pt x="661070" y="1046"/>
                  </a:lnTo>
                  <a:lnTo>
                    <a:pt x="731520" y="0"/>
                  </a:lnTo>
                  <a:lnTo>
                    <a:pt x="801971" y="1046"/>
                  </a:lnTo>
                  <a:lnTo>
                    <a:pt x="870527" y="4122"/>
                  </a:lnTo>
                  <a:lnTo>
                    <a:pt x="936881" y="9130"/>
                  </a:lnTo>
                  <a:lnTo>
                    <a:pt x="1000728" y="15977"/>
                  </a:lnTo>
                  <a:lnTo>
                    <a:pt x="1061760" y="24565"/>
                  </a:lnTo>
                  <a:lnTo>
                    <a:pt x="1119672" y="34798"/>
                  </a:lnTo>
                  <a:lnTo>
                    <a:pt x="1174155" y="46582"/>
                  </a:lnTo>
                  <a:lnTo>
                    <a:pt x="1224905" y="59821"/>
                  </a:lnTo>
                  <a:lnTo>
                    <a:pt x="1271614" y="74417"/>
                  </a:lnTo>
                  <a:lnTo>
                    <a:pt x="1313976" y="90277"/>
                  </a:lnTo>
                  <a:lnTo>
                    <a:pt x="1351685" y="107303"/>
                  </a:lnTo>
                  <a:lnTo>
                    <a:pt x="1411914" y="144473"/>
                  </a:lnTo>
                  <a:lnTo>
                    <a:pt x="1449850" y="185160"/>
                  </a:lnTo>
                  <a:lnTo>
                    <a:pt x="1463040" y="228600"/>
                  </a:lnTo>
                  <a:lnTo>
                    <a:pt x="1459692" y="250615"/>
                  </a:lnTo>
                  <a:lnTo>
                    <a:pt x="1433822" y="292775"/>
                  </a:lnTo>
                  <a:lnTo>
                    <a:pt x="1384433" y="331799"/>
                  </a:lnTo>
                  <a:lnTo>
                    <a:pt x="1313976" y="366923"/>
                  </a:lnTo>
                  <a:lnTo>
                    <a:pt x="1271614" y="382782"/>
                  </a:lnTo>
                  <a:lnTo>
                    <a:pt x="1224905" y="397379"/>
                  </a:lnTo>
                  <a:lnTo>
                    <a:pt x="1174155" y="410617"/>
                  </a:lnTo>
                  <a:lnTo>
                    <a:pt x="1119672" y="422401"/>
                  </a:lnTo>
                  <a:lnTo>
                    <a:pt x="1061760" y="432635"/>
                  </a:lnTo>
                  <a:lnTo>
                    <a:pt x="1000728" y="441223"/>
                  </a:lnTo>
                  <a:lnTo>
                    <a:pt x="936881" y="448069"/>
                  </a:lnTo>
                  <a:lnTo>
                    <a:pt x="870527" y="453078"/>
                  </a:lnTo>
                  <a:lnTo>
                    <a:pt x="801971" y="456153"/>
                  </a:lnTo>
                  <a:lnTo>
                    <a:pt x="731520" y="457200"/>
                  </a:lnTo>
                  <a:lnTo>
                    <a:pt x="661070" y="456153"/>
                  </a:lnTo>
                  <a:lnTo>
                    <a:pt x="592514" y="453078"/>
                  </a:lnTo>
                  <a:lnTo>
                    <a:pt x="526160" y="448069"/>
                  </a:lnTo>
                  <a:lnTo>
                    <a:pt x="462313" y="441223"/>
                  </a:lnTo>
                  <a:lnTo>
                    <a:pt x="401281" y="432635"/>
                  </a:lnTo>
                  <a:lnTo>
                    <a:pt x="343370" y="422401"/>
                  </a:lnTo>
                  <a:lnTo>
                    <a:pt x="288886" y="410617"/>
                  </a:lnTo>
                  <a:lnTo>
                    <a:pt x="238136" y="397379"/>
                  </a:lnTo>
                  <a:lnTo>
                    <a:pt x="191427" y="382782"/>
                  </a:lnTo>
                  <a:lnTo>
                    <a:pt x="149064" y="366923"/>
                  </a:lnTo>
                  <a:lnTo>
                    <a:pt x="111356" y="349897"/>
                  </a:lnTo>
                  <a:lnTo>
                    <a:pt x="51126" y="312727"/>
                  </a:lnTo>
                  <a:lnTo>
                    <a:pt x="13190" y="272039"/>
                  </a:lnTo>
                  <a:lnTo>
                    <a:pt x="0" y="228600"/>
                  </a:lnTo>
                  <a:close/>
                </a:path>
              </a:pathLst>
            </a:custGeom>
            <a:ln w="15875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46112" y="6174740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Oyster</a:t>
            </a:r>
            <a:r>
              <a:rPr sz="1800" u="none" spc="-85" dirty="0">
                <a:solidFill>
                  <a:srgbClr val="CC9900"/>
                </a:solidFill>
                <a:latin typeface="Carlito"/>
                <a:cs typeface="Carlito"/>
              </a:rPr>
              <a:t> </a:t>
            </a:r>
            <a:r>
              <a:rPr sz="1800" u="none" spc="-10" dirty="0">
                <a:latin typeface="Carlito"/>
                <a:cs typeface="Carlito"/>
              </a:rPr>
              <a:t>(GenomeScope)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59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9671" y="1770379"/>
            <a:ext cx="2334260" cy="15982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825"/>
              </a:spcBef>
            </a:pPr>
            <a:r>
              <a:rPr sz="3600" spc="-70" dirty="0">
                <a:solidFill>
                  <a:srgbClr val="FFFFFF"/>
                </a:solidFill>
                <a:latin typeface="Carlito"/>
                <a:cs typeface="Carlito"/>
              </a:rPr>
              <a:t>Ideal</a:t>
            </a:r>
            <a:r>
              <a:rPr sz="36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Carlito"/>
                <a:cs typeface="Carlito"/>
              </a:rPr>
              <a:t>World!</a:t>
            </a:r>
            <a:endParaRPr sz="3600">
              <a:latin typeface="Carlito"/>
              <a:cs typeface="Carlito"/>
            </a:endParaRPr>
          </a:p>
          <a:p>
            <a:pPr marL="12700" marR="5080">
              <a:lnSpc>
                <a:spcPts val="33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Earth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Biogenome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Project Pangenomics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4585" y="212852"/>
            <a:ext cx="170942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</a:rPr>
              <a:t>Announced</a:t>
            </a:r>
            <a:r>
              <a:rPr sz="1800" spc="-70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2018,</a:t>
            </a:r>
            <a:endParaRPr sz="1800"/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000000"/>
                </a:solidFill>
              </a:rPr>
              <a:t>started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early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2022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8462530" y="212852"/>
            <a:ext cx="94551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rlito"/>
                <a:cs typeface="Carlito"/>
              </a:rPr>
              <a:t>Nature, </a:t>
            </a:r>
            <a:r>
              <a:rPr sz="1800" dirty="0">
                <a:latin typeface="Carlito"/>
                <a:cs typeface="Carlito"/>
              </a:rPr>
              <a:t>May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2023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2104" y="989685"/>
            <a:ext cx="3874033" cy="51336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22868" y="6293611"/>
            <a:ext cx="1742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HPRC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Nature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issue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0944" y="989685"/>
            <a:ext cx="3810495" cy="32620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70197" y="4525771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EBP</a:t>
            </a:r>
            <a:r>
              <a:rPr sz="1800" spc="-10" dirty="0">
                <a:latin typeface="Carlito"/>
                <a:cs typeface="Carlito"/>
              </a:rPr>
              <a:t> website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4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Genome</a:t>
            </a:r>
            <a:r>
              <a:rPr spc="-165" dirty="0"/>
              <a:t> </a:t>
            </a:r>
            <a:r>
              <a:rPr spc="-105" dirty="0"/>
              <a:t>size/complexity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4828" y="2313851"/>
            <a:ext cx="4422127" cy="312750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05850" y="5679948"/>
            <a:ext cx="7557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By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30" dirty="0">
                <a:latin typeface="Carlito"/>
                <a:cs typeface="Carlito"/>
              </a:rPr>
              <a:t>Abizar </a:t>
            </a:r>
            <a:r>
              <a:rPr sz="1400" spc="-10" dirty="0">
                <a:latin typeface="Carlito"/>
                <a:cs typeface="Carlito"/>
              </a:rPr>
              <a:t>at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English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30" dirty="0">
                <a:latin typeface="Carlito"/>
                <a:cs typeface="Carlito"/>
              </a:rPr>
              <a:t>Wikipedia,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CC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75" dirty="0">
                <a:latin typeface="Carlito"/>
                <a:cs typeface="Carlito"/>
              </a:rPr>
              <a:t>BY-</a:t>
            </a:r>
            <a:r>
              <a:rPr sz="1400" spc="-10" dirty="0">
                <a:latin typeface="Carlito"/>
                <a:cs typeface="Carlito"/>
              </a:rPr>
              <a:t>SA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3.0,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https://commons.wikimedia.org/w/index.php?curid=19537795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60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10" y="1989835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Heterozygosity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1111" y="2649728"/>
            <a:ext cx="2981325" cy="28448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91300"/>
              </a:lnSpc>
              <a:spcBef>
                <a:spcPts val="254"/>
              </a:spcBef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Heterozygous</a:t>
            </a:r>
            <a:r>
              <a:rPr sz="15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Locus-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specific;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diploid organism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has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two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different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alleles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locus.</a:t>
            </a:r>
            <a:endParaRPr sz="1500">
              <a:latin typeface="Carlito"/>
              <a:cs typeface="Carlito"/>
            </a:endParaRPr>
          </a:p>
          <a:p>
            <a:pPr marL="12700" marR="89535">
              <a:lnSpc>
                <a:spcPts val="1610"/>
              </a:lnSpc>
              <a:spcBef>
                <a:spcPts val="1410"/>
              </a:spcBef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Heterozygosity</a:t>
            </a:r>
            <a:r>
              <a:rPr sz="15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metric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denote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probability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individual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heterozygous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allele.</a:t>
            </a:r>
            <a:endParaRPr sz="1500">
              <a:latin typeface="Carlito"/>
              <a:cs typeface="Carlito"/>
            </a:endParaRPr>
          </a:p>
          <a:p>
            <a:pPr marL="12700" marR="541020">
              <a:lnSpc>
                <a:spcPts val="1680"/>
              </a:lnSpc>
              <a:spcBef>
                <a:spcPts val="1330"/>
              </a:spcBef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Higher</a:t>
            </a:r>
            <a:r>
              <a:rPr sz="15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heterozygosity</a:t>
            </a:r>
            <a:r>
              <a:rPr sz="15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==</a:t>
            </a:r>
            <a:r>
              <a:rPr sz="15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diverse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==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harder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assemble</a:t>
            </a:r>
            <a:endParaRPr sz="1500">
              <a:latin typeface="Carlito"/>
              <a:cs typeface="Carlito"/>
            </a:endParaRPr>
          </a:p>
          <a:p>
            <a:pPr marL="12700" marR="107950">
              <a:lnSpc>
                <a:spcPts val="1610"/>
              </a:lnSpc>
              <a:spcBef>
                <a:spcPts val="138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Unfortunately,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assemblies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represented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(for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now)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haploid.</a:t>
            </a:r>
            <a:r>
              <a:rPr sz="1500" spc="2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major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problem!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356275" y="786383"/>
            <a:ext cx="5273040" cy="5267325"/>
            <a:chOff x="5356275" y="786383"/>
            <a:chExt cx="5273040" cy="5267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6275" y="786383"/>
              <a:ext cx="5273039" cy="52669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07858" y="897166"/>
              <a:ext cx="697230" cy="369570"/>
            </a:xfrm>
            <a:custGeom>
              <a:avLst/>
              <a:gdLst/>
              <a:ahLst/>
              <a:cxnLst/>
              <a:rect l="l" t="t" r="r" b="b"/>
              <a:pathLst>
                <a:path w="697229" h="369569">
                  <a:moveTo>
                    <a:pt x="0" y="184666"/>
                  </a:moveTo>
                  <a:lnTo>
                    <a:pt x="21806" y="120230"/>
                  </a:lnTo>
                  <a:lnTo>
                    <a:pt x="47588" y="91461"/>
                  </a:lnTo>
                  <a:lnTo>
                    <a:pt x="81977" y="65688"/>
                  </a:lnTo>
                  <a:lnTo>
                    <a:pt x="123987" y="43431"/>
                  </a:lnTo>
                  <a:lnTo>
                    <a:pt x="172635" y="25212"/>
                  </a:lnTo>
                  <a:lnTo>
                    <a:pt x="226936" y="11553"/>
                  </a:lnTo>
                  <a:lnTo>
                    <a:pt x="285906" y="2975"/>
                  </a:lnTo>
                  <a:lnTo>
                    <a:pt x="348561" y="0"/>
                  </a:lnTo>
                  <a:lnTo>
                    <a:pt x="411215" y="2975"/>
                  </a:lnTo>
                  <a:lnTo>
                    <a:pt x="470186" y="11553"/>
                  </a:lnTo>
                  <a:lnTo>
                    <a:pt x="524487" y="25212"/>
                  </a:lnTo>
                  <a:lnTo>
                    <a:pt x="573135" y="43431"/>
                  </a:lnTo>
                  <a:lnTo>
                    <a:pt x="615146" y="65688"/>
                  </a:lnTo>
                  <a:lnTo>
                    <a:pt x="649534" y="91461"/>
                  </a:lnTo>
                  <a:lnTo>
                    <a:pt x="675316" y="120230"/>
                  </a:lnTo>
                  <a:lnTo>
                    <a:pt x="697123" y="184666"/>
                  </a:lnTo>
                  <a:lnTo>
                    <a:pt x="691507" y="217860"/>
                  </a:lnTo>
                  <a:lnTo>
                    <a:pt x="649534" y="277870"/>
                  </a:lnTo>
                  <a:lnTo>
                    <a:pt x="615146" y="303644"/>
                  </a:lnTo>
                  <a:lnTo>
                    <a:pt x="573135" y="325900"/>
                  </a:lnTo>
                  <a:lnTo>
                    <a:pt x="524487" y="344119"/>
                  </a:lnTo>
                  <a:lnTo>
                    <a:pt x="470186" y="357779"/>
                  </a:lnTo>
                  <a:lnTo>
                    <a:pt x="411215" y="366356"/>
                  </a:lnTo>
                  <a:lnTo>
                    <a:pt x="348561" y="369332"/>
                  </a:lnTo>
                  <a:lnTo>
                    <a:pt x="285906" y="366356"/>
                  </a:lnTo>
                  <a:lnTo>
                    <a:pt x="226936" y="357779"/>
                  </a:lnTo>
                  <a:lnTo>
                    <a:pt x="172635" y="344119"/>
                  </a:lnTo>
                  <a:lnTo>
                    <a:pt x="123987" y="325900"/>
                  </a:lnTo>
                  <a:lnTo>
                    <a:pt x="81977" y="303644"/>
                  </a:lnTo>
                  <a:lnTo>
                    <a:pt x="47588" y="277870"/>
                  </a:lnTo>
                  <a:lnTo>
                    <a:pt x="21806" y="249102"/>
                  </a:lnTo>
                  <a:lnTo>
                    <a:pt x="0" y="184666"/>
                  </a:lnTo>
                  <a:close/>
                </a:path>
              </a:pathLst>
            </a:custGeom>
            <a:ln w="15875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23624" y="6174740"/>
            <a:ext cx="558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Oyster: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  <a:hlinkClick r:id="rId3"/>
              </a:rPr>
              <a:t>http://qb.cshl.edu/genomescope/genomescope2.0/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390" y="6544644"/>
            <a:ext cx="16192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696464"/>
                </a:solidFill>
                <a:latin typeface="Carlito"/>
                <a:cs typeface="Carlito"/>
              </a:rPr>
              <a:t>62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10" y="1989835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Heterozygosity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9671" y="2649728"/>
            <a:ext cx="3026410" cy="16427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8450" marR="168910" indent="-285750">
              <a:lnSpc>
                <a:spcPct val="91300"/>
              </a:lnSpc>
              <a:spcBef>
                <a:spcPts val="254"/>
              </a:spcBef>
              <a:buClr>
                <a:srgbClr val="D34817"/>
              </a:buClr>
              <a:buFont typeface="Arial"/>
              <a:buChar char="•"/>
              <a:tabLst>
                <a:tab pos="298450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Short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initial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assembly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mix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homozygous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heterozygous</a:t>
            </a:r>
            <a:r>
              <a:rPr sz="15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regions</a:t>
            </a:r>
            <a:endParaRPr sz="1500">
              <a:latin typeface="Carlito"/>
              <a:cs typeface="Carlito"/>
            </a:endParaRPr>
          </a:p>
          <a:p>
            <a:pPr marL="298450" marR="5080" indent="-285750">
              <a:lnSpc>
                <a:spcPts val="1610"/>
              </a:lnSpc>
              <a:spcBef>
                <a:spcPts val="1410"/>
              </a:spcBef>
              <a:buClr>
                <a:srgbClr val="D34817"/>
              </a:buClr>
              <a:buFont typeface="Arial"/>
              <a:buChar char="•"/>
              <a:tabLst>
                <a:tab pos="298450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Long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partial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fully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phased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diploid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assemblies</a:t>
            </a:r>
            <a:endParaRPr sz="1500">
              <a:latin typeface="Carlito"/>
              <a:cs typeface="Carlito"/>
            </a:endParaRPr>
          </a:p>
          <a:p>
            <a:pPr marL="755650" marR="111125" lvl="1" indent="-285750">
              <a:lnSpc>
                <a:spcPts val="1300"/>
              </a:lnSpc>
              <a:spcBef>
                <a:spcPts val="439"/>
              </a:spcBef>
              <a:buClr>
                <a:srgbClr val="D34817"/>
              </a:buClr>
              <a:buFont typeface="Arial"/>
              <a:buChar char="•"/>
              <a:tabLst>
                <a:tab pos="755650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May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need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technologies 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do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5569" y="1082684"/>
            <a:ext cx="6449931" cy="16359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71390" y="6537959"/>
            <a:ext cx="161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696464"/>
                </a:solidFill>
                <a:latin typeface="Carlito"/>
                <a:cs typeface="Carlito"/>
              </a:rPr>
              <a:t>63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3951" y="4944059"/>
            <a:ext cx="6639276" cy="829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05709" y="6442964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9422" y="2916428"/>
            <a:ext cx="405574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713105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rlito"/>
                <a:cs typeface="Carlito"/>
              </a:rPr>
              <a:t>Unphased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haploid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assembly </a:t>
            </a:r>
            <a:r>
              <a:rPr sz="1800" dirty="0">
                <a:latin typeface="Carlito"/>
                <a:cs typeface="Carlito"/>
              </a:rPr>
              <a:t>Haplotypes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separate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contigs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b="1" spc="-10" dirty="0">
                <a:latin typeface="Carlito"/>
                <a:cs typeface="Carlito"/>
              </a:rPr>
              <a:t>haplotigs</a:t>
            </a:r>
            <a:r>
              <a:rPr sz="1800" spc="-1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5384" y="5876035"/>
            <a:ext cx="230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Phased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diploid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assembly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10" y="1989835"/>
            <a:ext cx="110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</a:rPr>
              <a:t>Ploidy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1111" y="2649728"/>
            <a:ext cx="2922270" cy="17659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2705">
              <a:lnSpc>
                <a:spcPts val="1580"/>
              </a:lnSpc>
              <a:spcBef>
                <a:spcPts val="33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sets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chromosomes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cell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(N)</a:t>
            </a:r>
            <a:endParaRPr sz="1500">
              <a:latin typeface="Carlito"/>
              <a:cs typeface="Carlito"/>
            </a:endParaRPr>
          </a:p>
          <a:p>
            <a:pPr marL="303530" indent="-181610">
              <a:lnSpc>
                <a:spcPct val="100000"/>
              </a:lnSpc>
              <a:spcBef>
                <a:spcPts val="300"/>
              </a:spcBef>
              <a:buClr>
                <a:srgbClr val="D34817"/>
              </a:buClr>
              <a:buChar char="◦"/>
              <a:tabLst>
                <a:tab pos="30353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Bacteria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1N</a:t>
            </a:r>
            <a:endParaRPr sz="1500">
              <a:latin typeface="Carlito"/>
              <a:cs typeface="Carlito"/>
            </a:endParaRPr>
          </a:p>
          <a:p>
            <a:pPr marL="304165" marR="5080" indent="-181610">
              <a:lnSpc>
                <a:spcPts val="1580"/>
              </a:lnSpc>
              <a:spcBef>
                <a:spcPts val="645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Vertebrates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2N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(human,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mouse, 	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rat)</a:t>
            </a:r>
            <a:endParaRPr sz="1500">
              <a:latin typeface="Carlito"/>
              <a:cs typeface="Carlito"/>
            </a:endParaRPr>
          </a:p>
          <a:p>
            <a:pPr marL="303530" indent="-181610">
              <a:lnSpc>
                <a:spcPct val="100000"/>
              </a:lnSpc>
              <a:spcBef>
                <a:spcPts val="395"/>
              </a:spcBef>
              <a:buClr>
                <a:srgbClr val="D34817"/>
              </a:buClr>
              <a:buChar char="◦"/>
              <a:tabLst>
                <a:tab pos="303530" algn="l"/>
              </a:tabLst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Amphibians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2N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12N</a:t>
            </a:r>
            <a:endParaRPr sz="1500">
              <a:latin typeface="Carlito"/>
              <a:cs typeface="Carlito"/>
            </a:endParaRPr>
          </a:p>
          <a:p>
            <a:pPr marL="303530" indent="-181610">
              <a:lnSpc>
                <a:spcPct val="100000"/>
              </a:lnSpc>
              <a:spcBef>
                <a:spcPts val="405"/>
              </a:spcBef>
              <a:buClr>
                <a:srgbClr val="D34817"/>
              </a:buClr>
              <a:buChar char="◦"/>
              <a:tabLst>
                <a:tab pos="303530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Plants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2N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???</a:t>
            </a:r>
            <a:r>
              <a:rPr sz="1500" spc="3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(wheat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6N)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388711" y="786383"/>
            <a:ext cx="5200015" cy="5248910"/>
            <a:chOff x="5388711" y="786383"/>
            <a:chExt cx="5200015" cy="52489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8711" y="786383"/>
              <a:ext cx="5199887" cy="52486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46857" y="1234046"/>
              <a:ext cx="474980" cy="369570"/>
            </a:xfrm>
            <a:custGeom>
              <a:avLst/>
              <a:gdLst/>
              <a:ahLst/>
              <a:cxnLst/>
              <a:rect l="l" t="t" r="r" b="b"/>
              <a:pathLst>
                <a:path w="474979" h="369569">
                  <a:moveTo>
                    <a:pt x="0" y="184666"/>
                  </a:moveTo>
                  <a:lnTo>
                    <a:pt x="6268" y="142323"/>
                  </a:lnTo>
                  <a:lnTo>
                    <a:pt x="24122" y="103454"/>
                  </a:lnTo>
                  <a:lnTo>
                    <a:pt x="52139" y="69166"/>
                  </a:lnTo>
                  <a:lnTo>
                    <a:pt x="88893" y="40569"/>
                  </a:lnTo>
                  <a:lnTo>
                    <a:pt x="132960" y="18769"/>
                  </a:lnTo>
                  <a:lnTo>
                    <a:pt x="182915" y="4877"/>
                  </a:lnTo>
                  <a:lnTo>
                    <a:pt x="237334" y="0"/>
                  </a:lnTo>
                  <a:lnTo>
                    <a:pt x="291753" y="4877"/>
                  </a:lnTo>
                  <a:lnTo>
                    <a:pt x="341708" y="18769"/>
                  </a:lnTo>
                  <a:lnTo>
                    <a:pt x="385775" y="40569"/>
                  </a:lnTo>
                  <a:lnTo>
                    <a:pt x="422529" y="69166"/>
                  </a:lnTo>
                  <a:lnTo>
                    <a:pt x="450546" y="103454"/>
                  </a:lnTo>
                  <a:lnTo>
                    <a:pt x="468401" y="142323"/>
                  </a:lnTo>
                  <a:lnTo>
                    <a:pt x="474669" y="184666"/>
                  </a:lnTo>
                  <a:lnTo>
                    <a:pt x="468401" y="227008"/>
                  </a:lnTo>
                  <a:lnTo>
                    <a:pt x="450546" y="265877"/>
                  </a:lnTo>
                  <a:lnTo>
                    <a:pt x="422529" y="300165"/>
                  </a:lnTo>
                  <a:lnTo>
                    <a:pt x="385775" y="328763"/>
                  </a:lnTo>
                  <a:lnTo>
                    <a:pt x="341708" y="350562"/>
                  </a:lnTo>
                  <a:lnTo>
                    <a:pt x="291753" y="364455"/>
                  </a:lnTo>
                  <a:lnTo>
                    <a:pt x="237334" y="369332"/>
                  </a:lnTo>
                  <a:lnTo>
                    <a:pt x="182915" y="364455"/>
                  </a:lnTo>
                  <a:lnTo>
                    <a:pt x="132960" y="350562"/>
                  </a:lnTo>
                  <a:lnTo>
                    <a:pt x="88893" y="328763"/>
                  </a:lnTo>
                  <a:lnTo>
                    <a:pt x="52139" y="300165"/>
                  </a:lnTo>
                  <a:lnTo>
                    <a:pt x="24122" y="265877"/>
                  </a:lnTo>
                  <a:lnTo>
                    <a:pt x="6268" y="227008"/>
                  </a:lnTo>
                  <a:lnTo>
                    <a:pt x="0" y="184666"/>
                  </a:lnTo>
                  <a:close/>
                </a:path>
              </a:pathLst>
            </a:custGeom>
            <a:ln w="15875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58253" y="1156868"/>
              <a:ext cx="2125980" cy="262255"/>
            </a:xfrm>
            <a:custGeom>
              <a:avLst/>
              <a:gdLst/>
              <a:ahLst/>
              <a:cxnLst/>
              <a:rect l="l" t="t" r="r" b="b"/>
              <a:pathLst>
                <a:path w="2125979" h="262255">
                  <a:moveTo>
                    <a:pt x="0" y="130925"/>
                  </a:moveTo>
                  <a:lnTo>
                    <a:pt x="25623" y="102222"/>
                  </a:lnTo>
                  <a:lnTo>
                    <a:pt x="69464" y="84273"/>
                  </a:lnTo>
                  <a:lnTo>
                    <a:pt x="132792" y="67509"/>
                  </a:lnTo>
                  <a:lnTo>
                    <a:pt x="171250" y="59634"/>
                  </a:lnTo>
                  <a:lnTo>
                    <a:pt x="213964" y="52133"/>
                  </a:lnTo>
                  <a:lnTo>
                    <a:pt x="260728" y="45028"/>
                  </a:lnTo>
                  <a:lnTo>
                    <a:pt x="311336" y="38347"/>
                  </a:lnTo>
                  <a:lnTo>
                    <a:pt x="365583" y="32113"/>
                  </a:lnTo>
                  <a:lnTo>
                    <a:pt x="423263" y="26353"/>
                  </a:lnTo>
                  <a:lnTo>
                    <a:pt x="484171" y="21092"/>
                  </a:lnTo>
                  <a:lnTo>
                    <a:pt x="548101" y="16355"/>
                  </a:lnTo>
                  <a:lnTo>
                    <a:pt x="614848" y="12168"/>
                  </a:lnTo>
                  <a:lnTo>
                    <a:pt x="684206" y="8555"/>
                  </a:lnTo>
                  <a:lnTo>
                    <a:pt x="755970" y="5543"/>
                  </a:lnTo>
                  <a:lnTo>
                    <a:pt x="829934" y="3156"/>
                  </a:lnTo>
                  <a:lnTo>
                    <a:pt x="905892" y="1419"/>
                  </a:lnTo>
                  <a:lnTo>
                    <a:pt x="983639" y="359"/>
                  </a:lnTo>
                  <a:lnTo>
                    <a:pt x="1062970" y="0"/>
                  </a:lnTo>
                  <a:lnTo>
                    <a:pt x="1142301" y="359"/>
                  </a:lnTo>
                  <a:lnTo>
                    <a:pt x="1220048" y="1419"/>
                  </a:lnTo>
                  <a:lnTo>
                    <a:pt x="1296006" y="3156"/>
                  </a:lnTo>
                  <a:lnTo>
                    <a:pt x="1369969" y="5543"/>
                  </a:lnTo>
                  <a:lnTo>
                    <a:pt x="1441733" y="8555"/>
                  </a:lnTo>
                  <a:lnTo>
                    <a:pt x="1511091" y="12168"/>
                  </a:lnTo>
                  <a:lnTo>
                    <a:pt x="1577838" y="16355"/>
                  </a:lnTo>
                  <a:lnTo>
                    <a:pt x="1641768" y="21092"/>
                  </a:lnTo>
                  <a:lnTo>
                    <a:pt x="1702676" y="26353"/>
                  </a:lnTo>
                  <a:lnTo>
                    <a:pt x="1760356" y="32113"/>
                  </a:lnTo>
                  <a:lnTo>
                    <a:pt x="1814603" y="38347"/>
                  </a:lnTo>
                  <a:lnTo>
                    <a:pt x="1865211" y="45028"/>
                  </a:lnTo>
                  <a:lnTo>
                    <a:pt x="1911975" y="52133"/>
                  </a:lnTo>
                  <a:lnTo>
                    <a:pt x="1954689" y="59634"/>
                  </a:lnTo>
                  <a:lnTo>
                    <a:pt x="1993148" y="67509"/>
                  </a:lnTo>
                  <a:lnTo>
                    <a:pt x="2056476" y="84273"/>
                  </a:lnTo>
                  <a:lnTo>
                    <a:pt x="2100317" y="102222"/>
                  </a:lnTo>
                  <a:lnTo>
                    <a:pt x="2125941" y="130925"/>
                  </a:lnTo>
                  <a:lnTo>
                    <a:pt x="2123025" y="140696"/>
                  </a:lnTo>
                  <a:lnTo>
                    <a:pt x="2080935" y="168738"/>
                  </a:lnTo>
                  <a:lnTo>
                    <a:pt x="2027145" y="186119"/>
                  </a:lnTo>
                  <a:lnTo>
                    <a:pt x="1954689" y="202215"/>
                  </a:lnTo>
                  <a:lnTo>
                    <a:pt x="1911975" y="209717"/>
                  </a:lnTo>
                  <a:lnTo>
                    <a:pt x="1865211" y="216821"/>
                  </a:lnTo>
                  <a:lnTo>
                    <a:pt x="1814603" y="223503"/>
                  </a:lnTo>
                  <a:lnTo>
                    <a:pt x="1760356" y="229736"/>
                  </a:lnTo>
                  <a:lnTo>
                    <a:pt x="1702676" y="235496"/>
                  </a:lnTo>
                  <a:lnTo>
                    <a:pt x="1641768" y="240757"/>
                  </a:lnTo>
                  <a:lnTo>
                    <a:pt x="1577838" y="245494"/>
                  </a:lnTo>
                  <a:lnTo>
                    <a:pt x="1511091" y="249681"/>
                  </a:lnTo>
                  <a:lnTo>
                    <a:pt x="1441733" y="253294"/>
                  </a:lnTo>
                  <a:lnTo>
                    <a:pt x="1369969" y="256306"/>
                  </a:lnTo>
                  <a:lnTo>
                    <a:pt x="1296006" y="258694"/>
                  </a:lnTo>
                  <a:lnTo>
                    <a:pt x="1220048" y="260430"/>
                  </a:lnTo>
                  <a:lnTo>
                    <a:pt x="1142301" y="261491"/>
                  </a:lnTo>
                  <a:lnTo>
                    <a:pt x="1062970" y="261850"/>
                  </a:lnTo>
                  <a:lnTo>
                    <a:pt x="983639" y="261491"/>
                  </a:lnTo>
                  <a:lnTo>
                    <a:pt x="905892" y="260430"/>
                  </a:lnTo>
                  <a:lnTo>
                    <a:pt x="829934" y="258694"/>
                  </a:lnTo>
                  <a:lnTo>
                    <a:pt x="755970" y="256306"/>
                  </a:lnTo>
                  <a:lnTo>
                    <a:pt x="684206" y="253294"/>
                  </a:lnTo>
                  <a:lnTo>
                    <a:pt x="614848" y="249681"/>
                  </a:lnTo>
                  <a:lnTo>
                    <a:pt x="548101" y="245494"/>
                  </a:lnTo>
                  <a:lnTo>
                    <a:pt x="484171" y="240757"/>
                  </a:lnTo>
                  <a:lnTo>
                    <a:pt x="423263" y="235496"/>
                  </a:lnTo>
                  <a:lnTo>
                    <a:pt x="365583" y="229736"/>
                  </a:lnTo>
                  <a:lnTo>
                    <a:pt x="311336" y="223503"/>
                  </a:lnTo>
                  <a:lnTo>
                    <a:pt x="260728" y="216821"/>
                  </a:lnTo>
                  <a:lnTo>
                    <a:pt x="213964" y="209717"/>
                  </a:lnTo>
                  <a:lnTo>
                    <a:pt x="171250" y="202215"/>
                  </a:lnTo>
                  <a:lnTo>
                    <a:pt x="132792" y="194340"/>
                  </a:lnTo>
                  <a:lnTo>
                    <a:pt x="69464" y="177577"/>
                  </a:lnTo>
                  <a:lnTo>
                    <a:pt x="25623" y="159627"/>
                  </a:lnTo>
                  <a:lnTo>
                    <a:pt x="0" y="130925"/>
                  </a:lnTo>
                  <a:close/>
                </a:path>
              </a:pathLst>
            </a:custGeom>
            <a:ln w="15875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60248" y="6249686"/>
            <a:ext cx="348615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Root</a:t>
            </a:r>
            <a:r>
              <a:rPr sz="1800" u="sng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knot</a:t>
            </a:r>
            <a:r>
              <a:rPr sz="1800" u="sng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nematode</a:t>
            </a:r>
            <a:r>
              <a:rPr sz="1800" u="none" spc="-55" dirty="0">
                <a:solidFill>
                  <a:srgbClr val="CC9900"/>
                </a:solidFill>
                <a:latin typeface="Carlito"/>
                <a:cs typeface="Carlito"/>
              </a:rPr>
              <a:t> </a:t>
            </a:r>
            <a:r>
              <a:rPr sz="1800" u="none" spc="-10" dirty="0">
                <a:latin typeface="Carlito"/>
                <a:cs typeface="Carlito"/>
              </a:rPr>
              <a:t>(GenomeScope)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64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711" y="786383"/>
            <a:ext cx="5199887" cy="52486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88" y="0"/>
                </a:moveTo>
                <a:lnTo>
                  <a:pt x="0" y="0"/>
                </a:lnTo>
                <a:lnTo>
                  <a:pt x="0" y="6857999"/>
                </a:lnTo>
                <a:lnTo>
                  <a:pt x="4050788" y="6857999"/>
                </a:lnTo>
                <a:lnTo>
                  <a:pt x="4050788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110" y="1523491"/>
            <a:ext cx="1911985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-10" dirty="0">
                <a:solidFill>
                  <a:srgbClr val="FFFFFF"/>
                </a:solidFill>
              </a:rPr>
              <a:t>Repetitive </a:t>
            </a:r>
            <a:r>
              <a:rPr sz="3600" spc="-70" dirty="0">
                <a:solidFill>
                  <a:srgbClr val="FFFFFF"/>
                </a:solidFill>
              </a:rPr>
              <a:t>sequences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71111" y="2649728"/>
            <a:ext cx="2726690" cy="20554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9055" algn="just">
              <a:lnSpc>
                <a:spcPts val="1580"/>
              </a:lnSpc>
              <a:spcBef>
                <a:spcPts val="33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common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source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assembly errors</a:t>
            </a:r>
            <a:endParaRPr sz="1500">
              <a:latin typeface="Carlito"/>
              <a:cs typeface="Carlito"/>
            </a:endParaRPr>
          </a:p>
          <a:p>
            <a:pPr marL="12700" marR="5080" algn="just">
              <a:lnSpc>
                <a:spcPct val="88700"/>
              </a:lnSpc>
              <a:spcBef>
                <a:spcPts val="151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If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sequencing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produces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&gt;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repeat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size,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impact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much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smaller</a:t>
            </a:r>
            <a:endParaRPr sz="1500">
              <a:latin typeface="Carlito"/>
              <a:cs typeface="Carlito"/>
            </a:endParaRPr>
          </a:p>
          <a:p>
            <a:pPr marL="12700" marR="67310">
              <a:lnSpc>
                <a:spcPct val="91300"/>
              </a:lnSpc>
              <a:spcBef>
                <a:spcPts val="135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common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solution: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generate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mate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pairs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spacing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&gt;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known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repeat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1484" y="1249680"/>
            <a:ext cx="946785" cy="457200"/>
          </a:xfrm>
          <a:custGeom>
            <a:avLst/>
            <a:gdLst/>
            <a:ahLst/>
            <a:cxnLst/>
            <a:rect l="l" t="t" r="r" b="b"/>
            <a:pathLst>
              <a:path w="946784" h="457200">
                <a:moveTo>
                  <a:pt x="0" y="228600"/>
                </a:moveTo>
                <a:lnTo>
                  <a:pt x="16905" y="167829"/>
                </a:lnTo>
                <a:lnTo>
                  <a:pt x="64615" y="113221"/>
                </a:lnTo>
                <a:lnTo>
                  <a:pt x="98612" y="88909"/>
                </a:lnTo>
                <a:lnTo>
                  <a:pt x="138618" y="66955"/>
                </a:lnTo>
                <a:lnTo>
                  <a:pt x="184070" y="47631"/>
                </a:lnTo>
                <a:lnTo>
                  <a:pt x="234403" y="31210"/>
                </a:lnTo>
                <a:lnTo>
                  <a:pt x="289054" y="17964"/>
                </a:lnTo>
                <a:lnTo>
                  <a:pt x="347459" y="8165"/>
                </a:lnTo>
                <a:lnTo>
                  <a:pt x="409053" y="2086"/>
                </a:lnTo>
                <a:lnTo>
                  <a:pt x="473274" y="0"/>
                </a:lnTo>
                <a:lnTo>
                  <a:pt x="537494" y="2086"/>
                </a:lnTo>
                <a:lnTo>
                  <a:pt x="599089" y="8165"/>
                </a:lnTo>
                <a:lnTo>
                  <a:pt x="657493" y="17964"/>
                </a:lnTo>
                <a:lnTo>
                  <a:pt x="712144" y="31210"/>
                </a:lnTo>
                <a:lnTo>
                  <a:pt x="762478" y="47631"/>
                </a:lnTo>
                <a:lnTo>
                  <a:pt x="807929" y="66955"/>
                </a:lnTo>
                <a:lnTo>
                  <a:pt x="847935" y="88909"/>
                </a:lnTo>
                <a:lnTo>
                  <a:pt x="881932" y="113221"/>
                </a:lnTo>
                <a:lnTo>
                  <a:pt x="929642" y="167829"/>
                </a:lnTo>
                <a:lnTo>
                  <a:pt x="946548" y="228600"/>
                </a:lnTo>
                <a:lnTo>
                  <a:pt x="942228" y="259619"/>
                </a:lnTo>
                <a:lnTo>
                  <a:pt x="909356" y="317581"/>
                </a:lnTo>
                <a:lnTo>
                  <a:pt x="847935" y="368290"/>
                </a:lnTo>
                <a:lnTo>
                  <a:pt x="807929" y="390244"/>
                </a:lnTo>
                <a:lnTo>
                  <a:pt x="762478" y="409568"/>
                </a:lnTo>
                <a:lnTo>
                  <a:pt x="712144" y="425989"/>
                </a:lnTo>
                <a:lnTo>
                  <a:pt x="657493" y="439235"/>
                </a:lnTo>
                <a:lnTo>
                  <a:pt x="599089" y="449034"/>
                </a:lnTo>
                <a:lnTo>
                  <a:pt x="537494" y="455113"/>
                </a:lnTo>
                <a:lnTo>
                  <a:pt x="473274" y="457200"/>
                </a:lnTo>
                <a:lnTo>
                  <a:pt x="409053" y="455113"/>
                </a:lnTo>
                <a:lnTo>
                  <a:pt x="347459" y="449034"/>
                </a:lnTo>
                <a:lnTo>
                  <a:pt x="289054" y="439235"/>
                </a:lnTo>
                <a:lnTo>
                  <a:pt x="234403" y="425989"/>
                </a:lnTo>
                <a:lnTo>
                  <a:pt x="184070" y="409568"/>
                </a:lnTo>
                <a:lnTo>
                  <a:pt x="138618" y="390244"/>
                </a:lnTo>
                <a:lnTo>
                  <a:pt x="98612" y="368290"/>
                </a:lnTo>
                <a:lnTo>
                  <a:pt x="64615" y="343978"/>
                </a:lnTo>
                <a:lnTo>
                  <a:pt x="16905" y="289370"/>
                </a:lnTo>
                <a:lnTo>
                  <a:pt x="0" y="228600"/>
                </a:lnTo>
                <a:close/>
              </a:path>
            </a:pathLst>
          </a:custGeom>
          <a:ln w="15875">
            <a:solidFill>
              <a:srgbClr val="9B3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0248" y="6249686"/>
            <a:ext cx="348615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Root</a:t>
            </a:r>
            <a:r>
              <a:rPr sz="1800" u="sng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knot</a:t>
            </a:r>
            <a:r>
              <a:rPr sz="1800" u="sng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nematode</a:t>
            </a:r>
            <a:r>
              <a:rPr sz="1800" u="none" spc="-55" dirty="0">
                <a:solidFill>
                  <a:srgbClr val="CC9900"/>
                </a:solidFill>
                <a:latin typeface="Carlito"/>
                <a:cs typeface="Carlito"/>
              </a:rPr>
              <a:t> </a:t>
            </a:r>
            <a:r>
              <a:rPr sz="1800" u="none" spc="-10" dirty="0">
                <a:latin typeface="Carlito"/>
                <a:cs typeface="Carlito"/>
              </a:rPr>
              <a:t>(GenomeScope)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65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7230" y="345693"/>
            <a:ext cx="7064997" cy="49802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16054" y="6417326"/>
            <a:ext cx="10896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1661" y="6553789"/>
            <a:ext cx="16192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66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1737359"/>
            <a:ext cx="10106406" cy="45566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4679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Assembling</a:t>
            </a:r>
            <a:r>
              <a:rPr spc="-120" dirty="0"/>
              <a:t> </a:t>
            </a:r>
            <a:r>
              <a:rPr spc="-70" dirty="0"/>
              <a:t>repeats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6054" y="6417326"/>
            <a:ext cx="10896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67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564" y="845806"/>
            <a:ext cx="6603111" cy="49211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16054" y="6417326"/>
            <a:ext cx="108966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68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1390" y="6537959"/>
            <a:ext cx="161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69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330" y="1380058"/>
            <a:ext cx="10381335" cy="4097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036" y="639724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HPCBio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2625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Long</a:t>
            </a:r>
            <a:r>
              <a:rPr spc="-204" dirty="0"/>
              <a:t> </a:t>
            </a:r>
            <a:r>
              <a:rPr spc="-65" dirty="0"/>
              <a:t>reads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71390" y="6537959"/>
            <a:ext cx="161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70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439" y="2266254"/>
            <a:ext cx="6662928" cy="28527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16054" y="6406388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T.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Seemann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Current</a:t>
            </a:r>
            <a:r>
              <a:rPr spc="-145" dirty="0"/>
              <a:t> </a:t>
            </a:r>
            <a:r>
              <a:rPr spc="-80" dirty="0"/>
              <a:t>Sequencing</a:t>
            </a:r>
            <a:r>
              <a:rPr spc="-140" dirty="0"/>
              <a:t> </a:t>
            </a:r>
            <a:r>
              <a:rPr spc="-85" dirty="0"/>
              <a:t>Technologies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5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568" y="379685"/>
            <a:ext cx="7111987" cy="5714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1036" y="6408182"/>
            <a:ext cx="116840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HPCBio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71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0313" y="1543618"/>
            <a:ext cx="2990436" cy="40773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8878" y="1634267"/>
            <a:ext cx="3628050" cy="3733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036" y="6408182"/>
            <a:ext cx="116840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HPCBio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72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7651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Genome(s)</a:t>
            </a:r>
            <a:r>
              <a:rPr spc="-145" dirty="0"/>
              <a:t> </a:t>
            </a:r>
            <a:r>
              <a:rPr spc="-100" dirty="0"/>
              <a:t>from</a:t>
            </a:r>
            <a:r>
              <a:rPr spc="-140" dirty="0"/>
              <a:t> </a:t>
            </a:r>
            <a:r>
              <a:rPr spc="-95" dirty="0"/>
              <a:t>related</a:t>
            </a:r>
            <a:r>
              <a:rPr spc="-140" dirty="0"/>
              <a:t> </a:t>
            </a:r>
            <a:r>
              <a:rPr spc="-40" dirty="0"/>
              <a:t>species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73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674876"/>
            <a:ext cx="8304530" cy="247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0180">
              <a:lnSpc>
                <a:spcPct val="15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Preferably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good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quality,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large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reliable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scaffolds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Help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verifying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completeness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endParaRPr sz="2000">
              <a:latin typeface="Carlito"/>
              <a:cs typeface="Carlito"/>
            </a:endParaRPr>
          </a:p>
          <a:p>
            <a:pPr marL="12700" marR="3415029">
              <a:lnSpc>
                <a:spcPct val="146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themselves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improved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some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cases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Help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guiding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target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species</a:t>
            </a:r>
            <a:endParaRPr sz="20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20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But</a:t>
            </a:r>
            <a:r>
              <a:rPr sz="1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to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be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used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with</a:t>
            </a: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caution</a:t>
            </a: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cause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errors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architecture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different!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430"/>
              </a:spcBef>
              <a:buClr>
                <a:srgbClr val="D34817"/>
              </a:buClr>
              <a:buFont typeface="Carlito"/>
              <a:buChar char="◦"/>
              <a:tabLst>
                <a:tab pos="306070" algn="l"/>
              </a:tabLst>
            </a:pPr>
            <a:r>
              <a:rPr sz="1800" b="1" i="1" spc="-10" dirty="0">
                <a:solidFill>
                  <a:srgbClr val="404040"/>
                </a:solidFill>
                <a:latin typeface="Carlito"/>
                <a:cs typeface="Carlito"/>
              </a:rPr>
              <a:t>Large-</a:t>
            </a:r>
            <a:r>
              <a:rPr sz="1800" b="1" i="1" dirty="0">
                <a:solidFill>
                  <a:srgbClr val="404040"/>
                </a:solidFill>
                <a:latin typeface="Carlito"/>
                <a:cs typeface="Carlito"/>
              </a:rPr>
              <a:t>scale</a:t>
            </a:r>
            <a:r>
              <a:rPr sz="1800" b="1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Carlito"/>
                <a:cs typeface="Carlito"/>
              </a:rPr>
              <a:t>genomic</a:t>
            </a:r>
            <a:r>
              <a:rPr sz="1800" b="1" i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i="1" spc="-10" dirty="0">
                <a:solidFill>
                  <a:srgbClr val="404040"/>
                </a:solidFill>
                <a:latin typeface="Carlito"/>
                <a:cs typeface="Carlito"/>
              </a:rPr>
              <a:t>rearrangement</a:t>
            </a:r>
            <a:r>
              <a:rPr sz="1800" b="1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1800" b="1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Carlito"/>
                <a:cs typeface="Carlito"/>
              </a:rPr>
              <a:t>particular</a:t>
            </a:r>
            <a:r>
              <a:rPr sz="1800" b="1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b="1" i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1800" b="1" i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i="1" spc="-10" dirty="0">
                <a:solidFill>
                  <a:srgbClr val="404040"/>
                </a:solidFill>
                <a:latin typeface="Carlito"/>
                <a:cs typeface="Carlito"/>
              </a:rPr>
              <a:t>problem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Typical</a:t>
            </a:r>
            <a:r>
              <a:rPr spc="-110" dirty="0"/>
              <a:t> </a:t>
            </a:r>
            <a:r>
              <a:rPr spc="-75" dirty="0"/>
              <a:t>sequencing</a:t>
            </a:r>
            <a:r>
              <a:rPr spc="-114" dirty="0"/>
              <a:t> </a:t>
            </a:r>
            <a:r>
              <a:rPr spc="-75" dirty="0"/>
              <a:t>strategies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74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799053"/>
            <a:ext cx="9939655" cy="367220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b="1" i="1" dirty="0">
                <a:solidFill>
                  <a:srgbClr val="404040"/>
                </a:solidFill>
                <a:latin typeface="Carlito"/>
                <a:cs typeface="Carlito"/>
              </a:rPr>
              <a:t>Small</a:t>
            </a:r>
            <a:r>
              <a:rPr sz="2000" b="1" i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404040"/>
                </a:solidFill>
                <a:latin typeface="Carlito"/>
                <a:cs typeface="Carlito"/>
              </a:rPr>
              <a:t>genomes</a:t>
            </a:r>
            <a:r>
              <a:rPr sz="2000" b="1" i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404040"/>
                </a:solidFill>
                <a:latin typeface="Carlito"/>
                <a:cs typeface="Carlito"/>
              </a:rPr>
              <a:t>(bacteria,</a:t>
            </a:r>
            <a:r>
              <a:rPr sz="2000" b="1" i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i="1" spc="-10" dirty="0">
                <a:solidFill>
                  <a:srgbClr val="404040"/>
                </a:solidFill>
                <a:latin typeface="Carlito"/>
                <a:cs typeface="Carlito"/>
              </a:rPr>
              <a:t>fungal)</a:t>
            </a:r>
            <a:endParaRPr sz="20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20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get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HMW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DNA!</a:t>
            </a:r>
            <a:endParaRPr sz="1800">
              <a:latin typeface="Carlito"/>
              <a:cs typeface="Carlito"/>
            </a:endParaRPr>
          </a:p>
          <a:p>
            <a:pPr marL="488315" lvl="1" indent="-182880">
              <a:lnSpc>
                <a:spcPct val="100000"/>
              </a:lnSpc>
              <a:spcBef>
                <a:spcPts val="440"/>
              </a:spcBef>
              <a:buClr>
                <a:srgbClr val="D34817"/>
              </a:buClr>
              <a:buFont typeface="Carlito"/>
              <a:buChar char="◦"/>
              <a:tabLst>
                <a:tab pos="488315" algn="l"/>
              </a:tabLst>
            </a:pPr>
            <a:r>
              <a:rPr sz="1600" b="1" dirty="0">
                <a:solidFill>
                  <a:srgbClr val="404040"/>
                </a:solidFill>
                <a:latin typeface="Carlito"/>
                <a:cs typeface="Carlito"/>
              </a:rPr>
              <a:t>PacBio</a:t>
            </a:r>
            <a:r>
              <a:rPr sz="16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rlito"/>
                <a:cs typeface="Carlito"/>
              </a:rPr>
              <a:t>HiFi</a:t>
            </a:r>
            <a:endParaRPr sz="1600">
              <a:latin typeface="Carlito"/>
              <a:cs typeface="Carlito"/>
            </a:endParaRPr>
          </a:p>
          <a:p>
            <a:pPr marL="488315" marR="5080" lvl="1" indent="-182880">
              <a:lnSpc>
                <a:spcPts val="1800"/>
              </a:lnSpc>
              <a:spcBef>
                <a:spcPts val="545"/>
              </a:spcBef>
              <a:buClr>
                <a:srgbClr val="D34817"/>
              </a:buClr>
              <a:buFont typeface="Carlito"/>
              <a:buChar char="◦"/>
              <a:tabLst>
                <a:tab pos="488315" algn="l"/>
              </a:tabLst>
            </a:pPr>
            <a:r>
              <a:rPr sz="1600" b="1" spc="-10" dirty="0">
                <a:solidFill>
                  <a:srgbClr val="404040"/>
                </a:solidFill>
                <a:latin typeface="Carlito"/>
                <a:cs typeface="Carlito"/>
              </a:rPr>
              <a:t>Oxford</a:t>
            </a:r>
            <a:r>
              <a:rPr sz="16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rlito"/>
                <a:cs typeface="Carlito"/>
              </a:rPr>
              <a:t>Nanopore</a:t>
            </a:r>
            <a:r>
              <a:rPr sz="16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sequences</a:t>
            </a:r>
            <a:r>
              <a:rPr sz="1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at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40-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50x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coverage,</a:t>
            </a:r>
            <a:r>
              <a:rPr sz="1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'polish’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hybrid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correction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(using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Illumina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data)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assembly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 Unicycler,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Canu,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Flye</a:t>
            </a:r>
            <a:endParaRPr sz="1600">
              <a:latin typeface="Carlito"/>
              <a:cs typeface="Carlito"/>
            </a:endParaRPr>
          </a:p>
          <a:p>
            <a:pPr marL="671195" lvl="2" indent="-182880">
              <a:lnSpc>
                <a:spcPct val="100000"/>
              </a:lnSpc>
              <a:spcBef>
                <a:spcPts val="345"/>
              </a:spcBef>
              <a:buClr>
                <a:srgbClr val="D34817"/>
              </a:buClr>
              <a:buChar char="◦"/>
              <a:tabLst>
                <a:tab pos="671195" algn="l"/>
              </a:tabLst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may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changing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16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newer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flow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cells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(R10.4.1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+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’kit14’,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May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2022)</a:t>
            </a:r>
            <a:endParaRPr sz="16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375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300bp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overlapping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paired-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Illumina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MiSeq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works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okay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but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get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fragments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b="1" i="1" dirty="0">
                <a:solidFill>
                  <a:srgbClr val="404040"/>
                </a:solidFill>
                <a:latin typeface="Carlito"/>
                <a:cs typeface="Carlito"/>
              </a:rPr>
              <a:t>Larger</a:t>
            </a:r>
            <a:r>
              <a:rPr sz="2000" b="1" i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i="1" spc="-10" dirty="0">
                <a:solidFill>
                  <a:srgbClr val="404040"/>
                </a:solidFill>
                <a:latin typeface="Carlito"/>
                <a:cs typeface="Carlito"/>
              </a:rPr>
              <a:t>genomes</a:t>
            </a:r>
            <a:endParaRPr sz="20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20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you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afford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get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HMW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DNA</a:t>
            </a:r>
            <a:endParaRPr sz="1800">
              <a:latin typeface="Carlito"/>
              <a:cs typeface="Carlito"/>
            </a:endParaRPr>
          </a:p>
          <a:p>
            <a:pPr marL="485775" lvl="1" indent="-180340">
              <a:lnSpc>
                <a:spcPct val="100000"/>
              </a:lnSpc>
              <a:spcBef>
                <a:spcPts val="450"/>
              </a:spcBef>
              <a:buClr>
                <a:srgbClr val="D34817"/>
              </a:buClr>
              <a:buFont typeface="Carlito"/>
              <a:buChar char="◦"/>
              <a:tabLst>
                <a:tab pos="485775" algn="l"/>
              </a:tabLst>
            </a:pPr>
            <a:r>
              <a:rPr sz="1400" b="1" dirty="0">
                <a:solidFill>
                  <a:srgbClr val="404040"/>
                </a:solidFill>
                <a:latin typeface="Carlito"/>
                <a:cs typeface="Carlito"/>
              </a:rPr>
              <a:t>PacBio</a:t>
            </a:r>
            <a:r>
              <a:rPr sz="1400" b="1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Carlito"/>
                <a:cs typeface="Carlito"/>
              </a:rPr>
              <a:t>HiFi</a:t>
            </a:r>
            <a:endParaRPr sz="1400">
              <a:latin typeface="Carlito"/>
              <a:cs typeface="Carlito"/>
            </a:endParaRPr>
          </a:p>
          <a:p>
            <a:pPr marL="485775" lvl="1" indent="-180340">
              <a:lnSpc>
                <a:spcPct val="100000"/>
              </a:lnSpc>
              <a:spcBef>
                <a:spcPts val="405"/>
              </a:spcBef>
              <a:buClr>
                <a:srgbClr val="D34817"/>
              </a:buClr>
              <a:buFont typeface="Carlito"/>
              <a:buChar char="◦"/>
              <a:tabLst>
                <a:tab pos="485775" algn="l"/>
              </a:tabLst>
            </a:pPr>
            <a:r>
              <a:rPr sz="1400" b="1" dirty="0">
                <a:solidFill>
                  <a:srgbClr val="404040"/>
                </a:solidFill>
                <a:latin typeface="Carlito"/>
                <a:cs typeface="Carlito"/>
              </a:rPr>
              <a:t>HiC</a:t>
            </a:r>
            <a:r>
              <a:rPr sz="14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140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rlito"/>
                <a:cs typeface="Carlito"/>
              </a:rPr>
              <a:t>scaffolding</a:t>
            </a:r>
            <a:endParaRPr sz="1400">
              <a:latin typeface="Carlito"/>
              <a:cs typeface="Carlito"/>
            </a:endParaRPr>
          </a:p>
          <a:p>
            <a:pPr marL="485775" lvl="1" indent="-180340">
              <a:lnSpc>
                <a:spcPct val="100000"/>
              </a:lnSpc>
              <a:spcBef>
                <a:spcPts val="434"/>
              </a:spcBef>
              <a:buClr>
                <a:srgbClr val="D34817"/>
              </a:buClr>
              <a:buFont typeface="Carlito"/>
              <a:buChar char="◦"/>
              <a:tabLst>
                <a:tab pos="485775" algn="l"/>
              </a:tabLst>
            </a:pPr>
            <a:r>
              <a:rPr sz="1400" b="1" dirty="0">
                <a:solidFill>
                  <a:srgbClr val="404040"/>
                </a:solidFill>
                <a:latin typeface="Carlito"/>
                <a:cs typeface="Carlito"/>
              </a:rPr>
              <a:t>ONT</a:t>
            </a:r>
            <a:r>
              <a:rPr sz="140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rlito"/>
                <a:cs typeface="Carlito"/>
              </a:rPr>
              <a:t>(ultralong</a:t>
            </a:r>
            <a:r>
              <a:rPr sz="14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Carlito"/>
                <a:cs typeface="Carlito"/>
              </a:rPr>
              <a:t>prep)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007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48915"/>
            <a:ext cx="2193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T2T</a:t>
            </a:r>
            <a:r>
              <a:rPr sz="3600" spc="-15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strategy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2921000"/>
            <a:ext cx="2740025" cy="237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D34817"/>
              </a:buClr>
              <a:buFont typeface="Arial"/>
              <a:buChar char="•"/>
              <a:tabLst>
                <a:tab pos="29781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Human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assemblies</a:t>
            </a:r>
            <a:endParaRPr sz="15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D34817"/>
              </a:buClr>
              <a:buFont typeface="Arial"/>
              <a:buChar char="•"/>
              <a:tabLst>
                <a:tab pos="29781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HMW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DNA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preps</a:t>
            </a:r>
            <a:endParaRPr sz="15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1295"/>
              </a:spcBef>
              <a:buClr>
                <a:srgbClr val="D34817"/>
              </a:buClr>
              <a:buFont typeface="Arial"/>
              <a:buChar char="•"/>
              <a:tabLst>
                <a:tab pos="297815" algn="l"/>
              </a:tabLst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50x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PacBio</a:t>
            </a:r>
            <a:r>
              <a:rPr sz="15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HiFi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5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5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higher</a:t>
            </a:r>
            <a:endParaRPr sz="1500">
              <a:latin typeface="Carlito"/>
              <a:cs typeface="Carlito"/>
            </a:endParaRPr>
          </a:p>
          <a:p>
            <a:pPr marL="298450" marR="82550" indent="-285750">
              <a:lnSpc>
                <a:spcPts val="1610"/>
              </a:lnSpc>
              <a:spcBef>
                <a:spcPts val="1410"/>
              </a:spcBef>
              <a:buClr>
                <a:srgbClr val="D34817"/>
              </a:buClr>
              <a:buFont typeface="Arial"/>
              <a:buChar char="•"/>
              <a:tabLst>
                <a:tab pos="298450" algn="l"/>
              </a:tabLst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15-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30x</a:t>
            </a:r>
            <a:r>
              <a:rPr sz="15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Oxford</a:t>
            </a:r>
            <a:r>
              <a:rPr sz="15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ultralong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rlito"/>
                <a:cs typeface="Carlito"/>
              </a:rPr>
              <a:t>reads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(&gt;100kb)</a:t>
            </a:r>
            <a:endParaRPr sz="15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1175"/>
              </a:spcBef>
              <a:buClr>
                <a:srgbClr val="D34817"/>
              </a:buClr>
              <a:buFont typeface="Arial"/>
              <a:buChar char="•"/>
              <a:tabLst>
                <a:tab pos="29781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flux!</a:t>
            </a:r>
            <a:endParaRPr sz="1500">
              <a:latin typeface="Carlito"/>
              <a:cs typeface="Carlito"/>
            </a:endParaRPr>
          </a:p>
          <a:p>
            <a:pPr marL="297815" indent="-285115">
              <a:lnSpc>
                <a:spcPct val="100000"/>
              </a:lnSpc>
              <a:spcBef>
                <a:spcPts val="1205"/>
              </a:spcBef>
              <a:buClr>
                <a:srgbClr val="D34817"/>
              </a:buClr>
              <a:buFont typeface="Arial"/>
              <a:buChar char="•"/>
              <a:tabLst>
                <a:tab pos="297815" algn="l"/>
              </a:tabLst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$$$$$$$$$$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24680" y="260731"/>
            <a:ext cx="7441565" cy="2197735"/>
            <a:chOff x="4424680" y="260731"/>
            <a:chExt cx="7441565" cy="21977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205" y="270256"/>
              <a:ext cx="7421968" cy="20791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29442" y="265493"/>
              <a:ext cx="7432040" cy="2188210"/>
            </a:xfrm>
            <a:custGeom>
              <a:avLst/>
              <a:gdLst/>
              <a:ahLst/>
              <a:cxnLst/>
              <a:rect l="l" t="t" r="r" b="b"/>
              <a:pathLst>
                <a:path w="7432040" h="2188210">
                  <a:moveTo>
                    <a:pt x="0" y="0"/>
                  </a:moveTo>
                  <a:lnTo>
                    <a:pt x="7431504" y="0"/>
                  </a:lnTo>
                  <a:lnTo>
                    <a:pt x="7431504" y="2188071"/>
                  </a:lnTo>
                  <a:lnTo>
                    <a:pt x="0" y="21880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348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89282" y="2587637"/>
            <a:ext cx="4309745" cy="4116704"/>
            <a:chOff x="5989282" y="2587637"/>
            <a:chExt cx="4309745" cy="411670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806" y="2597162"/>
              <a:ext cx="4290656" cy="40970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94044" y="2592400"/>
              <a:ext cx="4300220" cy="4107179"/>
            </a:xfrm>
            <a:custGeom>
              <a:avLst/>
              <a:gdLst/>
              <a:ahLst/>
              <a:cxnLst/>
              <a:rect l="l" t="t" r="r" b="b"/>
              <a:pathLst>
                <a:path w="4300220" h="4107179">
                  <a:moveTo>
                    <a:pt x="0" y="0"/>
                  </a:moveTo>
                  <a:lnTo>
                    <a:pt x="4300182" y="0"/>
                  </a:lnTo>
                  <a:lnTo>
                    <a:pt x="4300182" y="4106622"/>
                  </a:lnTo>
                  <a:lnTo>
                    <a:pt x="0" y="410662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348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85780" y="6293611"/>
            <a:ext cx="151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Time,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2022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76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61293" y="2553715"/>
            <a:ext cx="113982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rlito"/>
                <a:cs typeface="Carlito"/>
              </a:rPr>
              <a:t>Science, </a:t>
            </a:r>
            <a:r>
              <a:rPr sz="1800" dirty="0">
                <a:latin typeface="Carlito"/>
                <a:cs typeface="Carlito"/>
              </a:rPr>
              <a:t>March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2022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Assembly</a:t>
            </a:r>
            <a:r>
              <a:rPr spc="-165" dirty="0"/>
              <a:t> </a:t>
            </a:r>
            <a:r>
              <a:rPr spc="-100" dirty="0"/>
              <a:t>strategies</a:t>
            </a:r>
            <a:r>
              <a:rPr spc="-150" dirty="0"/>
              <a:t> </a:t>
            </a:r>
            <a:r>
              <a:rPr spc="-40" dirty="0"/>
              <a:t>and</a:t>
            </a:r>
            <a:r>
              <a:rPr spc="-160" dirty="0"/>
              <a:t> </a:t>
            </a:r>
            <a:r>
              <a:rPr spc="-55" dirty="0"/>
              <a:t>algorithms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77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799053"/>
            <a:ext cx="8316595" cy="366267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long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(&gt;500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nt),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Overlap/Layout/Consensus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(OLC)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algorithms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work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best.</a:t>
            </a:r>
            <a:endParaRPr sz="20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200"/>
              </a:spcBef>
              <a:buClr>
                <a:srgbClr val="D34817"/>
              </a:buClr>
              <a:buFont typeface="Carlito"/>
              <a:buChar char="◦"/>
              <a:tabLst>
                <a:tab pos="306070" algn="l"/>
              </a:tabLst>
            </a:pP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Examples:</a:t>
            </a:r>
            <a:r>
              <a:rPr sz="18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hifiasm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(PacBio</a:t>
            </a:r>
            <a:r>
              <a:rPr sz="18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HiFi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only),</a:t>
            </a:r>
            <a:r>
              <a:rPr sz="18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Canu,</a:t>
            </a:r>
            <a:r>
              <a:rPr sz="18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Redbean,</a:t>
            </a:r>
            <a:r>
              <a:rPr sz="18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Flye,</a:t>
            </a:r>
            <a:r>
              <a:rPr sz="18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Shasta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455"/>
              </a:spcBef>
              <a:buClr>
                <a:srgbClr val="D34817"/>
              </a:buClr>
              <a:buFont typeface="Carlito"/>
              <a:buChar char="◦"/>
              <a:tabLst>
                <a:tab pos="306070" algn="l"/>
              </a:tabLst>
            </a:pP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Hifiasm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generally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recommended</a:t>
            </a:r>
            <a:r>
              <a:rPr sz="18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PacBio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HiFi</a:t>
            </a:r>
            <a:r>
              <a:rPr sz="18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short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reads,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Bruijn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graph-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assemblers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most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widely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used</a:t>
            </a:r>
            <a:endParaRPr sz="20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200"/>
              </a:spcBef>
              <a:buClr>
                <a:srgbClr val="D34817"/>
              </a:buClr>
              <a:buFont typeface="Carlito"/>
              <a:buChar char="◦"/>
              <a:tabLst>
                <a:tab pos="306070" algn="l"/>
              </a:tabLst>
            </a:pP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Examples:</a:t>
            </a:r>
            <a:r>
              <a:rPr sz="180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Carlito"/>
                <a:cs typeface="Carlito"/>
              </a:rPr>
              <a:t>MEGAHIT,</a:t>
            </a:r>
            <a:r>
              <a:rPr sz="18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SPAdes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Key</a:t>
            </a:r>
            <a:r>
              <a:rPr sz="2000" b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points:</a:t>
            </a:r>
            <a:endParaRPr sz="20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20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There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simple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solution,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best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try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different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assemblers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strategies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335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simple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metrics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gauge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quality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43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field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rapidly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evolving,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like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sequencing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technology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NEXT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YEAR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PRESENTATION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WILL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AGAIN!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" y="6334316"/>
            <a:ext cx="12192000" cy="523875"/>
            <a:chOff x="16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3176" y="6400800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823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823" y="457199"/>
                  </a:lnTo>
                  <a:lnTo>
                    <a:pt x="12188823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" y="6334316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820" y="0"/>
                  </a:moveTo>
                  <a:lnTo>
                    <a:pt x="0" y="0"/>
                  </a:lnTo>
                  <a:lnTo>
                    <a:pt x="0" y="64006"/>
                  </a:lnTo>
                  <a:lnTo>
                    <a:pt x="12188820" y="64006"/>
                  </a:lnTo>
                  <a:lnTo>
                    <a:pt x="12188820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659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2979421"/>
            <a:ext cx="9837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5" dirty="0">
                <a:solidFill>
                  <a:srgbClr val="262626"/>
                </a:solidFill>
              </a:rPr>
              <a:t>Assessing</a:t>
            </a:r>
            <a:r>
              <a:rPr sz="8000" spc="-340" dirty="0">
                <a:solidFill>
                  <a:srgbClr val="262626"/>
                </a:solidFill>
              </a:rPr>
              <a:t> </a:t>
            </a:r>
            <a:r>
              <a:rPr sz="8000" spc="-80" dirty="0">
                <a:solidFill>
                  <a:srgbClr val="262626"/>
                </a:solidFill>
              </a:rPr>
              <a:t>your</a:t>
            </a:r>
            <a:r>
              <a:rPr sz="8000" spc="-335" dirty="0">
                <a:solidFill>
                  <a:srgbClr val="262626"/>
                </a:solidFill>
              </a:rPr>
              <a:t> </a:t>
            </a:r>
            <a:r>
              <a:rPr sz="8000" spc="-70" dirty="0">
                <a:solidFill>
                  <a:srgbClr val="262626"/>
                </a:solidFill>
              </a:rPr>
              <a:t>assembly</a:t>
            </a:r>
            <a:endParaRPr sz="8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78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How</a:t>
            </a:r>
            <a:r>
              <a:rPr spc="-204" dirty="0"/>
              <a:t> </a:t>
            </a:r>
            <a:r>
              <a:rPr spc="-65" dirty="0"/>
              <a:t>good</a:t>
            </a:r>
            <a:r>
              <a:rPr spc="-200" dirty="0"/>
              <a:t> </a:t>
            </a:r>
            <a:r>
              <a:rPr dirty="0"/>
              <a:t>is</a:t>
            </a:r>
            <a:r>
              <a:rPr spc="-180" dirty="0"/>
              <a:t> </a:t>
            </a:r>
            <a:r>
              <a:rPr spc="-125" dirty="0"/>
              <a:t>my</a:t>
            </a:r>
            <a:r>
              <a:rPr spc="-145" dirty="0"/>
              <a:t> </a:t>
            </a:r>
            <a:r>
              <a:rPr spc="-55" dirty="0"/>
              <a:t>assembly?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79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674876"/>
            <a:ext cx="8409305" cy="274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200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much</a:t>
            </a:r>
            <a:r>
              <a:rPr sz="20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total</a:t>
            </a:r>
            <a:r>
              <a:rPr sz="200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sequence</a:t>
            </a:r>
            <a:r>
              <a:rPr sz="20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relative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estimated</a:t>
            </a:r>
            <a:r>
              <a:rPr sz="20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size?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200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many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pieces,</a:t>
            </a:r>
            <a:r>
              <a:rPr sz="20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what</a:t>
            </a:r>
            <a:r>
              <a:rPr sz="200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their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size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distribution?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contigs</a:t>
            </a:r>
            <a:r>
              <a:rPr sz="20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assembled</a:t>
            </a:r>
            <a:r>
              <a:rPr sz="20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correctly?</a:t>
            </a:r>
            <a:endParaRPr sz="2000">
              <a:latin typeface="Carlito"/>
              <a:cs typeface="Carlito"/>
            </a:endParaRPr>
          </a:p>
          <a:p>
            <a:pPr marL="12700" marR="2095500">
              <a:lnSpc>
                <a:spcPts val="3600"/>
              </a:lnSpc>
              <a:spcBef>
                <a:spcPts val="225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scaffolds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connected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right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order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/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orientation?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r>
              <a:rPr sz="2000" b="1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were</a:t>
            </a:r>
            <a:r>
              <a:rPr sz="20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repeats</a:t>
            </a:r>
            <a:r>
              <a:rPr sz="20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handled?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genes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200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expected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assembly?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960"/>
              </a:spcBef>
            </a:pPr>
            <a:r>
              <a:rPr spc="-30" dirty="0"/>
              <a:t>N50:</a:t>
            </a:r>
            <a:r>
              <a:rPr spc="-225" dirty="0"/>
              <a:t> </a:t>
            </a:r>
            <a:r>
              <a:rPr spc="-25" dirty="0"/>
              <a:t>the</a:t>
            </a:r>
            <a:r>
              <a:rPr spc="-195" dirty="0"/>
              <a:t> </a:t>
            </a:r>
            <a:r>
              <a:rPr spc="-85" dirty="0"/>
              <a:t>most</a:t>
            </a:r>
            <a:r>
              <a:rPr spc="-185" dirty="0"/>
              <a:t> </a:t>
            </a:r>
            <a:r>
              <a:rPr spc="-90" dirty="0"/>
              <a:t>common</a:t>
            </a:r>
            <a:r>
              <a:rPr spc="-185" dirty="0"/>
              <a:t> </a:t>
            </a:r>
            <a:r>
              <a:rPr spc="-85" dirty="0"/>
              <a:t>measure</a:t>
            </a:r>
            <a:r>
              <a:rPr spc="-185" dirty="0"/>
              <a:t> </a:t>
            </a:r>
            <a:r>
              <a:rPr spc="-25" dirty="0"/>
              <a:t>of </a:t>
            </a:r>
            <a:r>
              <a:rPr spc="-85" dirty="0"/>
              <a:t>assembly</a:t>
            </a:r>
            <a:r>
              <a:rPr spc="-140" dirty="0"/>
              <a:t> </a:t>
            </a:r>
            <a:r>
              <a:rPr spc="-10" dirty="0"/>
              <a:t>quality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5082" y="2252014"/>
            <a:ext cx="4204601" cy="31444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25700" y="2239771"/>
            <a:ext cx="2635250" cy="304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b="1" dirty="0">
                <a:latin typeface="Carlito"/>
                <a:cs typeface="Carlito"/>
              </a:rPr>
              <a:t>N50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length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shortest </a:t>
            </a:r>
            <a:r>
              <a:rPr sz="1800" dirty="0">
                <a:latin typeface="Carlito"/>
                <a:cs typeface="Carlito"/>
              </a:rPr>
              <a:t>contig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making</a:t>
            </a:r>
            <a:r>
              <a:rPr sz="1800" spc="-25" dirty="0">
                <a:latin typeface="Carlito"/>
                <a:cs typeface="Carlito"/>
              </a:rPr>
              <a:t> up </a:t>
            </a:r>
            <a:r>
              <a:rPr sz="1800" dirty="0">
                <a:latin typeface="Carlito"/>
                <a:cs typeface="Carlito"/>
              </a:rPr>
              <a:t>50%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total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assembly </a:t>
            </a:r>
            <a:r>
              <a:rPr sz="1800" dirty="0">
                <a:latin typeface="Carlito"/>
                <a:cs typeface="Carlito"/>
              </a:rPr>
              <a:t>length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b="1" i="1" dirty="0">
                <a:latin typeface="Carlito"/>
                <a:cs typeface="Carlito"/>
              </a:rPr>
              <a:t>Larger</a:t>
            </a:r>
            <a:r>
              <a:rPr sz="1800" b="1" i="1" spc="-3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is</a:t>
            </a:r>
            <a:r>
              <a:rPr sz="1800" b="1" i="1" spc="-40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better</a:t>
            </a:r>
            <a:r>
              <a:rPr sz="1800" spc="-1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12700" marR="450850">
              <a:lnSpc>
                <a:spcPct val="100400"/>
              </a:lnSpc>
              <a:spcBef>
                <a:spcPts val="2125"/>
              </a:spcBef>
            </a:pPr>
            <a:r>
              <a:rPr sz="1800" b="1" dirty="0">
                <a:latin typeface="Carlito"/>
                <a:cs typeface="Carlito"/>
              </a:rPr>
              <a:t>NG50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=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length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shortest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contig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set </a:t>
            </a:r>
            <a:r>
              <a:rPr sz="1800" dirty="0">
                <a:latin typeface="Carlito"/>
                <a:cs typeface="Carlito"/>
              </a:rPr>
              <a:t>making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up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50%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b="1" spc="-10" dirty="0">
                <a:latin typeface="Carlito"/>
                <a:cs typeface="Carlito"/>
              </a:rPr>
              <a:t>estimated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genome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size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1800" dirty="0">
                <a:latin typeface="Carlito"/>
                <a:cs typeface="Carlito"/>
              </a:rPr>
              <a:t>NG50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generally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better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80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Comparative</a:t>
            </a:r>
            <a:r>
              <a:rPr spc="-85" dirty="0"/>
              <a:t> </a:t>
            </a:r>
            <a:r>
              <a:rPr spc="-65" dirty="0"/>
              <a:t>analysis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81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799844"/>
            <a:ext cx="4006215" cy="33693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Compare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endParaRPr sz="200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215"/>
              </a:spcBef>
              <a:buClr>
                <a:srgbClr val="D34817"/>
              </a:buClr>
              <a:buChar char="◦"/>
              <a:tabLst>
                <a:tab pos="30416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reference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endParaRPr sz="200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385"/>
              </a:spcBef>
              <a:buClr>
                <a:srgbClr val="D34817"/>
              </a:buClr>
              <a:buChar char="◦"/>
              <a:tabLst>
                <a:tab pos="30416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Results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another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assembler</a:t>
            </a:r>
            <a:endParaRPr sz="200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310"/>
              </a:spcBef>
              <a:buClr>
                <a:srgbClr val="D34817"/>
              </a:buClr>
              <a:buChar char="◦"/>
              <a:tabLst>
                <a:tab pos="30416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Self-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comparison</a:t>
            </a:r>
            <a:endParaRPr sz="200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385"/>
              </a:spcBef>
              <a:buClr>
                <a:srgbClr val="D34817"/>
              </a:buClr>
              <a:buChar char="◦"/>
              <a:tabLst>
                <a:tab pos="304165" algn="l"/>
              </a:tabLst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Versions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Whole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alignment</a:t>
            </a:r>
            <a:endParaRPr sz="200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195"/>
              </a:spcBef>
              <a:buClr>
                <a:srgbClr val="D34817"/>
              </a:buClr>
              <a:buFont typeface="Carlito"/>
              <a:buChar char="◦"/>
              <a:tabLst>
                <a:tab pos="304165" algn="l"/>
              </a:tabLst>
            </a:pPr>
            <a:r>
              <a:rPr sz="2000" b="1" i="1" spc="-10" dirty="0">
                <a:solidFill>
                  <a:srgbClr val="404040"/>
                </a:solidFill>
                <a:latin typeface="Carlito"/>
                <a:cs typeface="Carlito"/>
              </a:rPr>
              <a:t>MUMmer</a:t>
            </a:r>
            <a:endParaRPr sz="200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5"/>
              </a:spcBef>
              <a:buClr>
                <a:srgbClr val="D34817"/>
              </a:buClr>
              <a:buFont typeface="Carlito"/>
              <a:buChar char="◦"/>
              <a:tabLst>
                <a:tab pos="304165" algn="l"/>
              </a:tabLst>
            </a:pPr>
            <a:r>
              <a:rPr sz="2000" b="1" i="1" spc="-10" dirty="0">
                <a:solidFill>
                  <a:srgbClr val="404040"/>
                </a:solidFill>
                <a:latin typeface="Carlito"/>
                <a:cs typeface="Carlito"/>
              </a:rPr>
              <a:t>Lastz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Generates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alignment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404040"/>
                </a:solidFill>
                <a:latin typeface="Carlito"/>
                <a:cs typeface="Carlito"/>
              </a:rPr>
              <a:t>dot</a:t>
            </a:r>
            <a:r>
              <a:rPr sz="2000" b="1" i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i="1" spc="-20" dirty="0">
                <a:solidFill>
                  <a:srgbClr val="404040"/>
                </a:solidFill>
                <a:latin typeface="Carlito"/>
                <a:cs typeface="Carlito"/>
              </a:rPr>
              <a:t>plot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" y="0"/>
            <a:ext cx="7548245" cy="6858000"/>
          </a:xfrm>
          <a:custGeom>
            <a:avLst/>
            <a:gdLst/>
            <a:ahLst/>
            <a:cxnLst/>
            <a:rect l="l" t="t" r="r" b="b"/>
            <a:pathLst>
              <a:path w="7548245" h="6858000">
                <a:moveTo>
                  <a:pt x="7547874" y="0"/>
                </a:moveTo>
                <a:lnTo>
                  <a:pt x="0" y="0"/>
                </a:lnTo>
                <a:lnTo>
                  <a:pt x="0" y="6857999"/>
                </a:lnTo>
                <a:lnTo>
                  <a:pt x="7547874" y="6857999"/>
                </a:lnTo>
                <a:lnTo>
                  <a:pt x="7547874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70483"/>
            <a:ext cx="161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FFFFFF"/>
                </a:solidFill>
              </a:rPr>
              <a:t>Illumina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25781" y="1337563"/>
            <a:ext cx="6186170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5450">
              <a:lnSpc>
                <a:spcPct val="1522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Millions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billions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short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highly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accurate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reads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(&gt;99.9%)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paired-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end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(sequence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ends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fragments)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b="1" i="1" spc="-10" dirty="0">
                <a:solidFill>
                  <a:srgbClr val="FFFFFF"/>
                </a:solidFill>
                <a:latin typeface="Carlito"/>
                <a:cs typeface="Carlito"/>
              </a:rPr>
              <a:t>Advantages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145"/>
              </a:spcBef>
              <a:buClr>
                <a:srgbClr val="D34817"/>
              </a:buClr>
              <a:buFont typeface="Carlito"/>
              <a:buChar char="◦"/>
              <a:tabLst>
                <a:tab pos="305435" algn="l"/>
              </a:tabLst>
            </a:pPr>
            <a:r>
              <a:rPr sz="1800" i="1" dirty="0">
                <a:solidFill>
                  <a:srgbClr val="FFFFFF"/>
                </a:solidFill>
                <a:latin typeface="Carlito"/>
                <a:cs typeface="Carlito"/>
              </a:rPr>
              <a:t>Highly</a:t>
            </a:r>
            <a:r>
              <a:rPr sz="1800" i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rlito"/>
                <a:cs typeface="Carlito"/>
              </a:rPr>
              <a:t>accurate</a:t>
            </a:r>
            <a:r>
              <a:rPr sz="1800" i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(~99.9%)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335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Relatively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even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coverage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genome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434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Well-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vetted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335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cost-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effective,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low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$10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billion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bases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455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(Generally)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issues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i="1" spc="-10" dirty="0">
                <a:solidFill>
                  <a:srgbClr val="FFFFFF"/>
                </a:solidFill>
                <a:latin typeface="Carlito"/>
                <a:cs typeface="Carlito"/>
              </a:rPr>
              <a:t>Disadvantages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240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Requires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depth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many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50x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assembly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360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Sequence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length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(100-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150nt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reads)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problematic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repeats</a:t>
            </a:r>
            <a:endParaRPr sz="1800">
              <a:latin typeface="Carlito"/>
              <a:cs typeface="Carlito"/>
            </a:endParaRPr>
          </a:p>
          <a:p>
            <a:pPr marL="305435" indent="-183515">
              <a:lnSpc>
                <a:spcPct val="100000"/>
              </a:lnSpc>
              <a:spcBef>
                <a:spcPts val="434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Maximum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fragment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length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(&lt;800bp)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issue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7889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4" h="6858000">
                <a:moveTo>
                  <a:pt x="64007" y="0"/>
                </a:moveTo>
                <a:lnTo>
                  <a:pt x="0" y="0"/>
                </a:lnTo>
                <a:lnTo>
                  <a:pt x="0" y="6857999"/>
                </a:lnTo>
                <a:lnTo>
                  <a:pt x="64007" y="6857999"/>
                </a:lnTo>
                <a:lnTo>
                  <a:pt x="64007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9870" y="775766"/>
            <a:ext cx="4301159" cy="2419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8112" y="6173723"/>
            <a:ext cx="6090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https://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www.genome.gov/about-genomics/fact-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sheets/DNA-Sequencing-Costs-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9870" y="3617146"/>
            <a:ext cx="4301159" cy="242065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>
                <a:solidFill>
                  <a:srgbClr val="696464"/>
                </a:solidFill>
              </a:rPr>
              <a:t>6</a:t>
            </a:fld>
            <a:endParaRPr spc="-5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910844"/>
            <a:ext cx="19646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Dot</a:t>
            </a:r>
            <a:r>
              <a:rPr spc="-215" dirty="0"/>
              <a:t> </a:t>
            </a:r>
            <a:r>
              <a:rPr spc="-70" dirty="0"/>
              <a:t>Plot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3497" y="1779014"/>
            <a:ext cx="64065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4325" algn="l"/>
              </a:tabLst>
            </a:pPr>
            <a:r>
              <a:rPr sz="2500" dirty="0">
                <a:latin typeface="Trebuchet MS"/>
                <a:cs typeface="Trebuchet MS"/>
              </a:rPr>
              <a:t>How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200" dirty="0">
                <a:latin typeface="Trebuchet MS"/>
                <a:cs typeface="Trebuchet MS"/>
              </a:rPr>
              <a:t>can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we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visualize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i="1" spc="-290" dirty="0">
                <a:latin typeface="Trebuchet MS"/>
                <a:cs typeface="Trebuchet MS"/>
              </a:rPr>
              <a:t>whole</a:t>
            </a:r>
            <a:r>
              <a:rPr sz="2500" i="1" spc="-5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genome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alignments?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8097" y="2091265"/>
            <a:ext cx="4314825" cy="185356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9725" indent="-30162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39725" algn="l"/>
              </a:tabLst>
            </a:pPr>
            <a:r>
              <a:rPr sz="2500" dirty="0">
                <a:latin typeface="Trebuchet MS"/>
                <a:cs typeface="Trebuchet MS"/>
              </a:rPr>
              <a:t>With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200" dirty="0">
                <a:latin typeface="Trebuchet MS"/>
                <a:cs typeface="Trebuchet MS"/>
              </a:rPr>
              <a:t>alignment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dot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plot</a:t>
            </a:r>
            <a:endParaRPr sz="2500">
              <a:latin typeface="Trebuchet MS"/>
              <a:cs typeface="Trebuchet MS"/>
            </a:endParaRPr>
          </a:p>
          <a:p>
            <a:pPr marL="693420" lvl="1" indent="-25209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693420" algn="l"/>
              </a:tabLst>
            </a:pPr>
            <a:r>
              <a:rPr sz="2100" i="1" spc="105" dirty="0">
                <a:latin typeface="Trebuchet MS"/>
                <a:cs typeface="Trebuchet MS"/>
              </a:rPr>
              <a:t>N</a:t>
            </a:r>
            <a:r>
              <a:rPr sz="2100" i="1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x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i="1" spc="95" dirty="0">
                <a:latin typeface="Trebuchet MS"/>
                <a:cs typeface="Trebuchet MS"/>
              </a:rPr>
              <a:t>M</a:t>
            </a:r>
            <a:r>
              <a:rPr sz="2100" i="1" spc="-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matrix</a:t>
            </a:r>
            <a:endParaRPr sz="2100">
              <a:latin typeface="Trebuchet MS"/>
              <a:cs typeface="Trebuchet MS"/>
            </a:endParaRPr>
          </a:p>
          <a:p>
            <a:pPr marL="1045844" lvl="2" indent="-20129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045844" algn="l"/>
              </a:tabLst>
            </a:pPr>
            <a:r>
              <a:rPr sz="1800" spc="-110" dirty="0">
                <a:latin typeface="Trebuchet MS"/>
                <a:cs typeface="Trebuchet MS"/>
              </a:rPr>
              <a:t>Let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i="1" spc="-220" dirty="0">
                <a:latin typeface="Trebuchet MS"/>
                <a:cs typeface="Trebuchet MS"/>
              </a:rPr>
              <a:t>i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=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position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genome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1045844" lvl="2" indent="-20129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045844" algn="l"/>
              </a:tabLst>
            </a:pPr>
            <a:r>
              <a:rPr sz="1800" spc="-110" dirty="0">
                <a:latin typeface="Trebuchet MS"/>
                <a:cs typeface="Trebuchet MS"/>
              </a:rPr>
              <a:t>Let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i="1" spc="-325" dirty="0">
                <a:latin typeface="Trebuchet MS"/>
                <a:cs typeface="Trebuchet MS"/>
              </a:rPr>
              <a:t>j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=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position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genome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  <a:p>
            <a:pPr marL="1045844" lvl="2" indent="-20129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045844" algn="l"/>
              </a:tabLst>
            </a:pPr>
            <a:r>
              <a:rPr sz="1800" spc="-145" dirty="0">
                <a:latin typeface="Trebuchet MS"/>
                <a:cs typeface="Trebuchet MS"/>
              </a:rPr>
              <a:t>Fill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cell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i="1" spc="-240" dirty="0">
                <a:latin typeface="Trebuchet MS"/>
                <a:cs typeface="Trebuchet MS"/>
              </a:rPr>
              <a:t>(i,j)</a:t>
            </a:r>
            <a:r>
              <a:rPr sz="1800" i="1" spc="-40" dirty="0"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if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i="1" spc="-165" dirty="0">
                <a:latin typeface="Trebuchet MS"/>
                <a:cs typeface="Trebuchet MS"/>
              </a:rPr>
              <a:t>A</a:t>
            </a:r>
            <a:r>
              <a:rPr sz="1650" i="1" spc="-247" baseline="-15151" dirty="0">
                <a:latin typeface="Trebuchet MS"/>
                <a:cs typeface="Trebuchet MS"/>
              </a:rPr>
              <a:t>i</a:t>
            </a:r>
            <a:r>
              <a:rPr sz="1650" i="1" spc="22" baseline="-15151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shows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similarity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i="1" spc="-35" dirty="0">
                <a:latin typeface="Trebuchet MS"/>
                <a:cs typeface="Trebuchet MS"/>
              </a:rPr>
              <a:t>B</a:t>
            </a:r>
            <a:r>
              <a:rPr sz="1650" i="1" spc="-52" baseline="-15151" dirty="0">
                <a:latin typeface="Trebuchet MS"/>
                <a:cs typeface="Trebuchet MS"/>
              </a:rPr>
              <a:t>j</a:t>
            </a:r>
            <a:endParaRPr sz="1650" baseline="-15151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42213" y="2279650"/>
          <a:ext cx="2043430" cy="19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037298" y="4224616"/>
            <a:ext cx="511809" cy="485140"/>
          </a:xfrm>
          <a:custGeom>
            <a:avLst/>
            <a:gdLst/>
            <a:ahLst/>
            <a:cxnLst/>
            <a:rect l="l" t="t" r="r" b="b"/>
            <a:pathLst>
              <a:path w="511809" h="485139">
                <a:moveTo>
                  <a:pt x="0" y="484653"/>
                </a:moveTo>
                <a:lnTo>
                  <a:pt x="51126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10158" y="2380995"/>
            <a:ext cx="172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2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1540" y="6438662"/>
            <a:ext cx="60401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M.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Schatz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A.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Phillipy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Alignment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Assembly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0696" y="2865627"/>
            <a:ext cx="191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4938" y="3350259"/>
            <a:ext cx="182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3947" y="3834891"/>
            <a:ext cx="184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6278" y="4353051"/>
            <a:ext cx="65684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820" algn="r">
              <a:lnSpc>
                <a:spcPct val="100000"/>
              </a:lnSpc>
              <a:spcBef>
                <a:spcPts val="100"/>
              </a:spcBef>
              <a:tabLst>
                <a:tab pos="510540" algn="l"/>
                <a:tab pos="1021080" algn="l"/>
                <a:tab pos="1537970" algn="l"/>
              </a:tabLst>
            </a:pPr>
            <a:r>
              <a:rPr sz="1600" b="1" spc="40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3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3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12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00">
              <a:latin typeface="Arial"/>
              <a:cs typeface="Arial"/>
            </a:endParaRPr>
          </a:p>
          <a:p>
            <a:pPr marL="259079" marR="5080" indent="-246379">
              <a:lnSpc>
                <a:spcPts val="2400"/>
              </a:lnSpc>
            </a:pPr>
            <a:r>
              <a:rPr sz="2100" dirty="0">
                <a:latin typeface="Arial"/>
                <a:cs typeface="Arial"/>
              </a:rPr>
              <a:t>–</a:t>
            </a:r>
            <a:r>
              <a:rPr sz="2100" spc="40" dirty="0">
                <a:latin typeface="Arial"/>
                <a:cs typeface="Arial"/>
              </a:rPr>
              <a:t> </a:t>
            </a:r>
            <a:r>
              <a:rPr sz="2100" spc="160" dirty="0">
                <a:latin typeface="Trebuchet MS"/>
                <a:cs typeface="Trebuchet MS"/>
              </a:rPr>
              <a:t>A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-145" dirty="0">
                <a:latin typeface="Trebuchet MS"/>
                <a:cs typeface="Trebuchet MS"/>
              </a:rPr>
              <a:t>perfect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spc="-150" dirty="0">
                <a:latin typeface="Trebuchet MS"/>
                <a:cs typeface="Trebuchet MS"/>
              </a:rPr>
              <a:t>alignment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145" dirty="0">
                <a:latin typeface="Trebuchet MS"/>
                <a:cs typeface="Trebuchet MS"/>
              </a:rPr>
              <a:t>between</a:t>
            </a:r>
            <a:r>
              <a:rPr sz="2100" spc="-20" dirty="0">
                <a:latin typeface="Trebuchet MS"/>
                <a:cs typeface="Trebuchet MS"/>
              </a:rPr>
              <a:t> </a:t>
            </a:r>
            <a:r>
              <a:rPr sz="2100" i="1" spc="-215" dirty="0">
                <a:latin typeface="Trebuchet MS"/>
                <a:cs typeface="Trebuchet MS"/>
              </a:rPr>
              <a:t>A</a:t>
            </a:r>
            <a:r>
              <a:rPr sz="2100" i="1" spc="-10" dirty="0">
                <a:latin typeface="Trebuchet MS"/>
                <a:cs typeface="Trebuchet MS"/>
              </a:rPr>
              <a:t> </a:t>
            </a:r>
            <a:r>
              <a:rPr sz="2100" spc="-145" dirty="0">
                <a:latin typeface="Trebuchet MS"/>
                <a:cs typeface="Trebuchet MS"/>
              </a:rPr>
              <a:t>and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i="1" spc="-120" dirty="0">
                <a:latin typeface="Trebuchet MS"/>
                <a:cs typeface="Trebuchet MS"/>
              </a:rPr>
              <a:t>B</a:t>
            </a:r>
            <a:r>
              <a:rPr sz="2100" i="1" spc="-1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would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135" dirty="0">
                <a:latin typeface="Trebuchet MS"/>
                <a:cs typeface="Trebuchet MS"/>
              </a:rPr>
              <a:t>completely</a:t>
            </a:r>
            <a:r>
              <a:rPr sz="2100" spc="-15" dirty="0">
                <a:latin typeface="Trebuchet MS"/>
                <a:cs typeface="Trebuchet MS"/>
              </a:rPr>
              <a:t> </a:t>
            </a:r>
            <a:r>
              <a:rPr sz="2100" spc="-130" dirty="0">
                <a:latin typeface="Trebuchet MS"/>
                <a:cs typeface="Trebuchet MS"/>
              </a:rPr>
              <a:t>fill the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120" dirty="0">
                <a:latin typeface="Trebuchet MS"/>
                <a:cs typeface="Trebuchet MS"/>
              </a:rPr>
              <a:t>positive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diagonal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2591" y="2410942"/>
            <a:ext cx="6070600" cy="3246755"/>
            <a:chOff x="3262591" y="2410942"/>
            <a:chExt cx="6070600" cy="3246755"/>
          </a:xfrm>
        </p:grpSpPr>
        <p:sp>
          <p:nvSpPr>
            <p:cNvPr id="3" name="object 3"/>
            <p:cNvSpPr/>
            <p:nvPr/>
          </p:nvSpPr>
          <p:spPr>
            <a:xfrm>
              <a:off x="3272116" y="5647764"/>
              <a:ext cx="6051550" cy="0"/>
            </a:xfrm>
            <a:custGeom>
              <a:avLst/>
              <a:gdLst/>
              <a:ahLst/>
              <a:cxnLst/>
              <a:rect l="l" t="t" r="r" b="b"/>
              <a:pathLst>
                <a:path w="6051550">
                  <a:moveTo>
                    <a:pt x="0" y="0"/>
                  </a:moveTo>
                  <a:lnTo>
                    <a:pt x="6051173" y="0"/>
                  </a:lnTo>
                </a:path>
              </a:pathLst>
            </a:custGeom>
            <a:ln w="19049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2116" y="2420467"/>
              <a:ext cx="0" cy="3227705"/>
            </a:xfrm>
            <a:custGeom>
              <a:avLst/>
              <a:gdLst/>
              <a:ahLst/>
              <a:cxnLst/>
              <a:rect l="l" t="t" r="r" b="b"/>
              <a:pathLst>
                <a:path h="3227704">
                  <a:moveTo>
                    <a:pt x="0" y="322729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88082" y="5648959"/>
            <a:ext cx="1860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080808"/>
                </a:solidFill>
                <a:latin typeface="Courier New"/>
                <a:cs typeface="Courier New"/>
              </a:rPr>
              <a:t>A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67354" y="869302"/>
            <a:ext cx="6061075" cy="1047115"/>
            <a:chOff x="3267354" y="869302"/>
            <a:chExt cx="6061075" cy="1047115"/>
          </a:xfrm>
        </p:grpSpPr>
        <p:sp>
          <p:nvSpPr>
            <p:cNvPr id="7" name="object 7"/>
            <p:cNvSpPr/>
            <p:nvPr/>
          </p:nvSpPr>
          <p:spPr>
            <a:xfrm>
              <a:off x="6902818" y="907681"/>
              <a:ext cx="2017395" cy="0"/>
            </a:xfrm>
            <a:custGeom>
              <a:avLst/>
              <a:gdLst/>
              <a:ahLst/>
              <a:cxnLst/>
              <a:rect l="l" t="t" r="r" b="b"/>
              <a:pathLst>
                <a:path w="2017395">
                  <a:moveTo>
                    <a:pt x="0" y="0"/>
                  </a:moveTo>
                  <a:lnTo>
                    <a:pt x="2017061" y="0"/>
                  </a:lnTo>
                </a:path>
              </a:pathLst>
            </a:custGeom>
            <a:ln w="762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9584" y="907681"/>
              <a:ext cx="739775" cy="0"/>
            </a:xfrm>
            <a:custGeom>
              <a:avLst/>
              <a:gdLst/>
              <a:ahLst/>
              <a:cxnLst/>
              <a:rect l="l" t="t" r="r" b="b"/>
              <a:pathLst>
                <a:path w="739775">
                  <a:moveTo>
                    <a:pt x="0" y="0"/>
                  </a:moveTo>
                  <a:lnTo>
                    <a:pt x="739588" y="0"/>
                  </a:lnTo>
                </a:path>
              </a:pathLst>
            </a:custGeom>
            <a:ln w="762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2116" y="907681"/>
              <a:ext cx="471170" cy="0"/>
            </a:xfrm>
            <a:custGeom>
              <a:avLst/>
              <a:gdLst/>
              <a:ahLst/>
              <a:cxnLst/>
              <a:rect l="l" t="t" r="r" b="b"/>
              <a:pathLst>
                <a:path w="471170">
                  <a:moveTo>
                    <a:pt x="0" y="0"/>
                  </a:moveTo>
                  <a:lnTo>
                    <a:pt x="470647" y="0"/>
                  </a:lnTo>
                </a:path>
              </a:pathLst>
            </a:custGeom>
            <a:ln w="762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2116" y="874064"/>
              <a:ext cx="5648325" cy="67310"/>
            </a:xfrm>
            <a:custGeom>
              <a:avLst/>
              <a:gdLst/>
              <a:ahLst/>
              <a:cxnLst/>
              <a:rect l="l" t="t" r="r" b="b"/>
              <a:pathLst>
                <a:path w="5648325" h="67309">
                  <a:moveTo>
                    <a:pt x="0" y="0"/>
                  </a:moveTo>
                  <a:lnTo>
                    <a:pt x="5647763" y="0"/>
                  </a:lnTo>
                  <a:lnTo>
                    <a:pt x="5647763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02818" y="1781733"/>
              <a:ext cx="605155" cy="0"/>
            </a:xfrm>
            <a:custGeom>
              <a:avLst/>
              <a:gdLst/>
              <a:ahLst/>
              <a:cxnLst/>
              <a:rect l="l" t="t" r="r" b="b"/>
              <a:pathLst>
                <a:path w="605154">
                  <a:moveTo>
                    <a:pt x="0" y="0"/>
                  </a:moveTo>
                  <a:lnTo>
                    <a:pt x="605116" y="0"/>
                  </a:lnTo>
                </a:path>
              </a:pathLst>
            </a:custGeom>
            <a:ln w="762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9584" y="1781733"/>
              <a:ext cx="739775" cy="0"/>
            </a:xfrm>
            <a:custGeom>
              <a:avLst/>
              <a:gdLst/>
              <a:ahLst/>
              <a:cxnLst/>
              <a:rect l="l" t="t" r="r" b="b"/>
              <a:pathLst>
                <a:path w="739775">
                  <a:moveTo>
                    <a:pt x="0" y="0"/>
                  </a:moveTo>
                  <a:lnTo>
                    <a:pt x="739588" y="0"/>
                  </a:lnTo>
                </a:path>
              </a:pathLst>
            </a:custGeom>
            <a:ln w="762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2116" y="1781733"/>
              <a:ext cx="471170" cy="0"/>
            </a:xfrm>
            <a:custGeom>
              <a:avLst/>
              <a:gdLst/>
              <a:ahLst/>
              <a:cxnLst/>
              <a:rect l="l" t="t" r="r" b="b"/>
              <a:pathLst>
                <a:path w="471170">
                  <a:moveTo>
                    <a:pt x="0" y="0"/>
                  </a:moveTo>
                  <a:lnTo>
                    <a:pt x="470647" y="0"/>
                  </a:lnTo>
                </a:path>
              </a:pathLst>
            </a:custGeom>
            <a:ln w="762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2116" y="1748116"/>
              <a:ext cx="5648325" cy="67310"/>
            </a:xfrm>
            <a:custGeom>
              <a:avLst/>
              <a:gdLst/>
              <a:ahLst/>
              <a:cxnLst/>
              <a:rect l="l" t="t" r="r" b="b"/>
              <a:pathLst>
                <a:path w="5648325" h="67310">
                  <a:moveTo>
                    <a:pt x="0" y="0"/>
                  </a:moveTo>
                  <a:lnTo>
                    <a:pt x="5647763" y="0"/>
                  </a:lnTo>
                  <a:lnTo>
                    <a:pt x="5647763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9649" y="941298"/>
              <a:ext cx="201930" cy="807085"/>
            </a:xfrm>
            <a:custGeom>
              <a:avLst/>
              <a:gdLst/>
              <a:ahLst/>
              <a:cxnLst/>
              <a:rect l="l" t="t" r="r" b="b"/>
              <a:pathLst>
                <a:path w="201929" h="807085">
                  <a:moveTo>
                    <a:pt x="0" y="0"/>
                  </a:moveTo>
                  <a:lnTo>
                    <a:pt x="201705" y="806823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7935" y="941298"/>
              <a:ext cx="201930" cy="807085"/>
            </a:xfrm>
            <a:custGeom>
              <a:avLst/>
              <a:gdLst/>
              <a:ahLst/>
              <a:cxnLst/>
              <a:rect l="l" t="t" r="r" b="b"/>
              <a:pathLst>
                <a:path w="201929" h="807085">
                  <a:moveTo>
                    <a:pt x="201705" y="0"/>
                  </a:moveTo>
                  <a:lnTo>
                    <a:pt x="0" y="806823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7935" y="1781733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59">
                  <a:moveTo>
                    <a:pt x="0" y="0"/>
                  </a:moveTo>
                  <a:lnTo>
                    <a:pt x="403412" y="0"/>
                  </a:lnTo>
                </a:path>
              </a:pathLst>
            </a:custGeom>
            <a:ln w="76200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07935" y="1748116"/>
              <a:ext cx="403860" cy="67310"/>
            </a:xfrm>
            <a:custGeom>
              <a:avLst/>
              <a:gdLst/>
              <a:ahLst/>
              <a:cxnLst/>
              <a:rect l="l" t="t" r="r" b="b"/>
              <a:pathLst>
                <a:path w="403859" h="67310">
                  <a:moveTo>
                    <a:pt x="0" y="0"/>
                  </a:moveTo>
                  <a:lnTo>
                    <a:pt x="403411" y="0"/>
                  </a:lnTo>
                  <a:lnTo>
                    <a:pt x="403411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11350" y="1781733"/>
              <a:ext cx="1412240" cy="0"/>
            </a:xfrm>
            <a:custGeom>
              <a:avLst/>
              <a:gdLst/>
              <a:ahLst/>
              <a:cxnLst/>
              <a:rect l="l" t="t" r="r" b="b"/>
              <a:pathLst>
                <a:path w="1412240">
                  <a:moveTo>
                    <a:pt x="0" y="0"/>
                  </a:moveTo>
                  <a:lnTo>
                    <a:pt x="1411940" y="0"/>
                  </a:lnTo>
                </a:path>
              </a:pathLst>
            </a:custGeom>
            <a:ln w="76200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11350" y="1748116"/>
              <a:ext cx="1412240" cy="67310"/>
            </a:xfrm>
            <a:custGeom>
              <a:avLst/>
              <a:gdLst/>
              <a:ahLst/>
              <a:cxnLst/>
              <a:rect l="l" t="t" r="r" b="b"/>
              <a:pathLst>
                <a:path w="1412240" h="67310">
                  <a:moveTo>
                    <a:pt x="0" y="0"/>
                  </a:moveTo>
                  <a:lnTo>
                    <a:pt x="1411940" y="0"/>
                  </a:lnTo>
                  <a:lnTo>
                    <a:pt x="1411940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2766" y="941298"/>
              <a:ext cx="403860" cy="807085"/>
            </a:xfrm>
            <a:custGeom>
              <a:avLst/>
              <a:gdLst/>
              <a:ahLst/>
              <a:cxnLst/>
              <a:rect l="l" t="t" r="r" b="b"/>
              <a:pathLst>
                <a:path w="403860" h="807085">
                  <a:moveTo>
                    <a:pt x="0" y="0"/>
                  </a:moveTo>
                  <a:lnTo>
                    <a:pt x="403411" y="806823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46168" y="941298"/>
              <a:ext cx="403860" cy="807085"/>
            </a:xfrm>
            <a:custGeom>
              <a:avLst/>
              <a:gdLst/>
              <a:ahLst/>
              <a:cxnLst/>
              <a:rect l="l" t="t" r="r" b="b"/>
              <a:pathLst>
                <a:path w="403860" h="807085">
                  <a:moveTo>
                    <a:pt x="0" y="0"/>
                  </a:moveTo>
                  <a:lnTo>
                    <a:pt x="403411" y="806823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6168" y="1781733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403412" y="0"/>
                  </a:lnTo>
                </a:path>
              </a:pathLst>
            </a:custGeom>
            <a:ln w="76200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6168" y="1748116"/>
              <a:ext cx="403860" cy="67310"/>
            </a:xfrm>
            <a:custGeom>
              <a:avLst/>
              <a:gdLst/>
              <a:ahLst/>
              <a:cxnLst/>
              <a:rect l="l" t="t" r="r" b="b"/>
              <a:pathLst>
                <a:path w="403860" h="67310">
                  <a:moveTo>
                    <a:pt x="0" y="0"/>
                  </a:moveTo>
                  <a:lnTo>
                    <a:pt x="403411" y="0"/>
                  </a:lnTo>
                  <a:lnTo>
                    <a:pt x="403411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2766" y="941298"/>
              <a:ext cx="403860" cy="807085"/>
            </a:xfrm>
            <a:custGeom>
              <a:avLst/>
              <a:gdLst/>
              <a:ahLst/>
              <a:cxnLst/>
              <a:rect l="l" t="t" r="r" b="b"/>
              <a:pathLst>
                <a:path w="403860" h="807085">
                  <a:moveTo>
                    <a:pt x="403411" y="0"/>
                  </a:moveTo>
                  <a:lnTo>
                    <a:pt x="0" y="806823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6168" y="941298"/>
              <a:ext cx="403860" cy="807085"/>
            </a:xfrm>
            <a:custGeom>
              <a:avLst/>
              <a:gdLst/>
              <a:ahLst/>
              <a:cxnLst/>
              <a:rect l="l" t="t" r="r" b="b"/>
              <a:pathLst>
                <a:path w="403860" h="807085">
                  <a:moveTo>
                    <a:pt x="403411" y="0"/>
                  </a:moveTo>
                  <a:lnTo>
                    <a:pt x="0" y="806823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42766" y="1781733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403412" y="0"/>
                  </a:lnTo>
                </a:path>
              </a:pathLst>
            </a:custGeom>
            <a:ln w="762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42766" y="1748116"/>
              <a:ext cx="403860" cy="67310"/>
            </a:xfrm>
            <a:custGeom>
              <a:avLst/>
              <a:gdLst/>
              <a:ahLst/>
              <a:cxnLst/>
              <a:rect l="l" t="t" r="r" b="b"/>
              <a:pathLst>
                <a:path w="403860" h="67310">
                  <a:moveTo>
                    <a:pt x="0" y="0"/>
                  </a:moveTo>
                  <a:lnTo>
                    <a:pt x="403411" y="0"/>
                  </a:lnTo>
                  <a:lnTo>
                    <a:pt x="403411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42766" y="907681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403412" y="0"/>
                  </a:lnTo>
                </a:path>
              </a:pathLst>
            </a:custGeom>
            <a:ln w="76200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42766" y="874064"/>
              <a:ext cx="403860" cy="67310"/>
            </a:xfrm>
            <a:custGeom>
              <a:avLst/>
              <a:gdLst/>
              <a:ahLst/>
              <a:cxnLst/>
              <a:rect l="l" t="t" r="r" b="b"/>
              <a:pathLst>
                <a:path w="403860" h="67309">
                  <a:moveTo>
                    <a:pt x="0" y="0"/>
                  </a:moveTo>
                  <a:lnTo>
                    <a:pt x="403411" y="0"/>
                  </a:lnTo>
                  <a:lnTo>
                    <a:pt x="403411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6168" y="907681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403412" y="0"/>
                  </a:lnTo>
                </a:path>
              </a:pathLst>
            </a:custGeom>
            <a:ln w="762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46168" y="874064"/>
              <a:ext cx="403860" cy="67310"/>
            </a:xfrm>
            <a:custGeom>
              <a:avLst/>
              <a:gdLst/>
              <a:ahLst/>
              <a:cxnLst/>
              <a:rect l="l" t="t" r="r" b="b"/>
              <a:pathLst>
                <a:path w="403860" h="67309">
                  <a:moveTo>
                    <a:pt x="0" y="0"/>
                  </a:moveTo>
                  <a:lnTo>
                    <a:pt x="403411" y="0"/>
                  </a:lnTo>
                  <a:lnTo>
                    <a:pt x="403411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9181" y="907681"/>
              <a:ext cx="1614170" cy="0"/>
            </a:xfrm>
            <a:custGeom>
              <a:avLst/>
              <a:gdLst/>
              <a:ahLst/>
              <a:cxnLst/>
              <a:rect l="l" t="t" r="r" b="b"/>
              <a:pathLst>
                <a:path w="1614170">
                  <a:moveTo>
                    <a:pt x="0" y="0"/>
                  </a:moveTo>
                  <a:lnTo>
                    <a:pt x="1613650" y="0"/>
                  </a:lnTo>
                </a:path>
              </a:pathLst>
            </a:custGeom>
            <a:ln w="76200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89181" y="874064"/>
              <a:ext cx="1614170" cy="67310"/>
            </a:xfrm>
            <a:custGeom>
              <a:avLst/>
              <a:gdLst/>
              <a:ahLst/>
              <a:cxnLst/>
              <a:rect l="l" t="t" r="r" b="b"/>
              <a:pathLst>
                <a:path w="1614170" h="67309">
                  <a:moveTo>
                    <a:pt x="0" y="0"/>
                  </a:moveTo>
                  <a:lnTo>
                    <a:pt x="1613650" y="0"/>
                  </a:lnTo>
                  <a:lnTo>
                    <a:pt x="1613650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89181" y="941298"/>
              <a:ext cx="1614170" cy="807085"/>
            </a:xfrm>
            <a:custGeom>
              <a:avLst/>
              <a:gdLst/>
              <a:ahLst/>
              <a:cxnLst/>
              <a:rect l="l" t="t" r="r" b="b"/>
              <a:pathLst>
                <a:path w="1614170" h="807085">
                  <a:moveTo>
                    <a:pt x="0" y="0"/>
                  </a:moveTo>
                  <a:lnTo>
                    <a:pt x="1613650" y="806823"/>
                  </a:lnTo>
                </a:path>
                <a:path w="1614170" h="807085">
                  <a:moveTo>
                    <a:pt x="1613650" y="0"/>
                  </a:moveTo>
                  <a:lnTo>
                    <a:pt x="0" y="806823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89181" y="1781733"/>
              <a:ext cx="1614170" cy="0"/>
            </a:xfrm>
            <a:custGeom>
              <a:avLst/>
              <a:gdLst/>
              <a:ahLst/>
              <a:cxnLst/>
              <a:rect l="l" t="t" r="r" b="b"/>
              <a:pathLst>
                <a:path w="1614170">
                  <a:moveTo>
                    <a:pt x="0" y="0"/>
                  </a:moveTo>
                  <a:lnTo>
                    <a:pt x="1613650" y="0"/>
                  </a:lnTo>
                </a:path>
              </a:pathLst>
            </a:custGeom>
            <a:ln w="76200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89181" y="1748116"/>
              <a:ext cx="1614170" cy="67310"/>
            </a:xfrm>
            <a:custGeom>
              <a:avLst/>
              <a:gdLst/>
              <a:ahLst/>
              <a:cxnLst/>
              <a:rect l="l" t="t" r="r" b="b"/>
              <a:pathLst>
                <a:path w="1614170" h="67310">
                  <a:moveTo>
                    <a:pt x="0" y="0"/>
                  </a:moveTo>
                  <a:lnTo>
                    <a:pt x="1613650" y="0"/>
                  </a:lnTo>
                  <a:lnTo>
                    <a:pt x="1613650" y="67235"/>
                  </a:lnTo>
                  <a:lnTo>
                    <a:pt x="0" y="672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50318" y="1882584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31376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606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27915" y="1848967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7233" y="0"/>
                  </a:moveTo>
                  <a:lnTo>
                    <a:pt x="0" y="33629"/>
                  </a:lnTo>
                  <a:lnTo>
                    <a:pt x="67233" y="67246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36913" y="674623"/>
            <a:ext cx="1860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080808"/>
                </a:solidFill>
                <a:latin typeface="Courier New"/>
                <a:cs typeface="Courier New"/>
              </a:rPr>
              <a:t>B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6913" y="1549400"/>
            <a:ext cx="18605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080808"/>
                </a:solidFill>
                <a:latin typeface="Courier New"/>
                <a:cs typeface="Courier New"/>
              </a:rPr>
              <a:t>A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8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b="1" spc="-50" dirty="0">
                <a:solidFill>
                  <a:srgbClr val="080808"/>
                </a:solidFill>
                <a:latin typeface="Courier New"/>
                <a:cs typeface="Courier New"/>
              </a:rPr>
              <a:t>B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253067" y="2382368"/>
            <a:ext cx="6089650" cy="3284854"/>
            <a:chOff x="3253067" y="2382368"/>
            <a:chExt cx="6089650" cy="3284854"/>
          </a:xfrm>
        </p:grpSpPr>
        <p:sp>
          <p:nvSpPr>
            <p:cNvPr id="43" name="object 43"/>
            <p:cNvSpPr/>
            <p:nvPr/>
          </p:nvSpPr>
          <p:spPr>
            <a:xfrm>
              <a:off x="3272116" y="2420467"/>
              <a:ext cx="5648325" cy="3227705"/>
            </a:xfrm>
            <a:custGeom>
              <a:avLst/>
              <a:gdLst/>
              <a:ahLst/>
              <a:cxnLst/>
              <a:rect l="l" t="t" r="r" b="b"/>
              <a:pathLst>
                <a:path w="5648325" h="3227704">
                  <a:moveTo>
                    <a:pt x="0" y="3227291"/>
                  </a:moveTo>
                  <a:lnTo>
                    <a:pt x="5647763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11350" y="2420467"/>
              <a:ext cx="1412240" cy="807085"/>
            </a:xfrm>
            <a:custGeom>
              <a:avLst/>
              <a:gdLst/>
              <a:ahLst/>
              <a:cxnLst/>
              <a:rect l="l" t="t" r="r" b="b"/>
              <a:pathLst>
                <a:path w="1412240" h="807085">
                  <a:moveTo>
                    <a:pt x="0" y="806823"/>
                  </a:moveTo>
                  <a:lnTo>
                    <a:pt x="1411940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07935" y="2420467"/>
              <a:ext cx="1412240" cy="807085"/>
            </a:xfrm>
            <a:custGeom>
              <a:avLst/>
              <a:gdLst/>
              <a:ahLst/>
              <a:cxnLst/>
              <a:rect l="l" t="t" r="r" b="b"/>
              <a:pathLst>
                <a:path w="1412240" h="807085">
                  <a:moveTo>
                    <a:pt x="0" y="806823"/>
                  </a:moveTo>
                  <a:lnTo>
                    <a:pt x="1411940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75532" y="4975415"/>
              <a:ext cx="336550" cy="201930"/>
            </a:xfrm>
            <a:custGeom>
              <a:avLst/>
              <a:gdLst/>
              <a:ahLst/>
              <a:cxnLst/>
              <a:rect l="l" t="t" r="r" b="b"/>
              <a:pathLst>
                <a:path w="336550" h="201929">
                  <a:moveTo>
                    <a:pt x="0" y="201705"/>
                  </a:moveTo>
                  <a:lnTo>
                    <a:pt x="336175" y="0"/>
                  </a:lnTo>
                </a:path>
              </a:pathLst>
            </a:custGeom>
            <a:ln w="380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42766" y="4908181"/>
              <a:ext cx="807085" cy="471170"/>
            </a:xfrm>
            <a:custGeom>
              <a:avLst/>
              <a:gdLst/>
              <a:ahLst/>
              <a:cxnLst/>
              <a:rect l="l" t="t" r="r" b="b"/>
              <a:pathLst>
                <a:path w="807085" h="471170">
                  <a:moveTo>
                    <a:pt x="0" y="470647"/>
                  </a:moveTo>
                  <a:lnTo>
                    <a:pt x="806823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13415" y="5177116"/>
              <a:ext cx="336550" cy="201930"/>
            </a:xfrm>
            <a:custGeom>
              <a:avLst/>
              <a:gdLst/>
              <a:ahLst/>
              <a:cxnLst/>
              <a:rect l="l" t="t" r="r" b="b"/>
              <a:pathLst>
                <a:path w="336550" h="201929">
                  <a:moveTo>
                    <a:pt x="0" y="201705"/>
                  </a:moveTo>
                  <a:lnTo>
                    <a:pt x="336175" y="0"/>
                  </a:lnTo>
                </a:path>
              </a:pathLst>
            </a:custGeom>
            <a:ln w="3809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15788" y="3548341"/>
              <a:ext cx="1614170" cy="971550"/>
            </a:xfrm>
            <a:custGeom>
              <a:avLst/>
              <a:gdLst/>
              <a:ahLst/>
              <a:cxnLst/>
              <a:rect l="l" t="t" r="r" b="b"/>
              <a:pathLst>
                <a:path w="1614170" h="971550">
                  <a:moveTo>
                    <a:pt x="1613649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1613649" y="9715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89181" y="3496233"/>
              <a:ext cx="1614170" cy="941705"/>
            </a:xfrm>
            <a:custGeom>
              <a:avLst/>
              <a:gdLst/>
              <a:ahLst/>
              <a:cxnLst/>
              <a:rect l="l" t="t" r="r" b="b"/>
              <a:pathLst>
                <a:path w="1614170" h="941704">
                  <a:moveTo>
                    <a:pt x="1613650" y="94129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609263" y="632459"/>
            <a:ext cx="1049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Impact"/>
                <a:cs typeface="Impact"/>
              </a:rPr>
              <a:t>Translocation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31540" y="6438662"/>
            <a:ext cx="60401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M.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Schatz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A.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Phillipy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Alignment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Assembly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60796" y="632459"/>
            <a:ext cx="720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Impact"/>
                <a:cs typeface="Impact"/>
              </a:rPr>
              <a:t>Inversion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74432" y="632459"/>
            <a:ext cx="704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Impact"/>
                <a:cs typeface="Impact"/>
              </a:rPr>
              <a:t>Insertion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68077" y="6033516"/>
            <a:ext cx="4664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CC9900"/>
                </a:solidFill>
                <a:uFill>
                  <a:solidFill>
                    <a:srgbClr val="9DCE78"/>
                  </a:solidFill>
                </a:uFill>
                <a:latin typeface="Arial"/>
                <a:cs typeface="Arial"/>
                <a:hlinkClick r:id="rId2"/>
              </a:rPr>
              <a:t>http://mummer.sourceforge.net/manual/AlignmentTypes.pdf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104" y="5354778"/>
            <a:ext cx="5645150" cy="0"/>
          </a:xfrm>
          <a:custGeom>
            <a:avLst/>
            <a:gdLst/>
            <a:ahLst/>
            <a:cxnLst/>
            <a:rect l="l" t="t" r="r" b="b"/>
            <a:pathLst>
              <a:path w="5645150">
                <a:moveTo>
                  <a:pt x="0" y="0"/>
                </a:moveTo>
                <a:lnTo>
                  <a:pt x="5644843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8277" y="5295319"/>
            <a:ext cx="673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0" dirty="0">
                <a:latin typeface="Courier New"/>
                <a:cs typeface="Courier New"/>
              </a:rPr>
              <a:t>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4104" y="1296269"/>
            <a:ext cx="5645150" cy="4058920"/>
          </a:xfrm>
          <a:custGeom>
            <a:avLst/>
            <a:gdLst/>
            <a:ahLst/>
            <a:cxnLst/>
            <a:rect l="l" t="t" r="r" b="b"/>
            <a:pathLst>
              <a:path w="5645150" h="4058920">
                <a:moveTo>
                  <a:pt x="0" y="3379637"/>
                </a:moveTo>
                <a:lnTo>
                  <a:pt x="5644843" y="3379637"/>
                </a:lnTo>
              </a:path>
              <a:path w="5645150" h="4058920">
                <a:moveTo>
                  <a:pt x="0" y="2701631"/>
                </a:moveTo>
                <a:lnTo>
                  <a:pt x="5644843" y="2701631"/>
                </a:lnTo>
              </a:path>
              <a:path w="5645150" h="4058920">
                <a:moveTo>
                  <a:pt x="0" y="2022760"/>
                </a:moveTo>
                <a:lnTo>
                  <a:pt x="5644843" y="2022760"/>
                </a:lnTo>
              </a:path>
              <a:path w="5645150" h="4058920">
                <a:moveTo>
                  <a:pt x="0" y="1343888"/>
                </a:moveTo>
                <a:lnTo>
                  <a:pt x="5644843" y="1343888"/>
                </a:lnTo>
              </a:path>
              <a:path w="5645150" h="4058920">
                <a:moveTo>
                  <a:pt x="0" y="665882"/>
                </a:moveTo>
                <a:lnTo>
                  <a:pt x="5644843" y="665882"/>
                </a:lnTo>
              </a:path>
              <a:path w="5645150" h="4058920">
                <a:moveTo>
                  <a:pt x="0" y="4058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0459" y="4616448"/>
            <a:ext cx="2749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500000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896" y="3938442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1000000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896" y="3259570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1500000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896" y="2580699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2000000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896" y="1902693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2500000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622" y="5364592"/>
            <a:ext cx="673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0" dirty="0">
                <a:latin typeface="Courier New"/>
                <a:cs typeface="Courier New"/>
              </a:rPr>
              <a:t>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03612" y="1296269"/>
            <a:ext cx="0" cy="4058920"/>
          </a:xfrm>
          <a:custGeom>
            <a:avLst/>
            <a:gdLst/>
            <a:ahLst/>
            <a:cxnLst/>
            <a:rect l="l" t="t" r="r" b="b"/>
            <a:pathLst>
              <a:path h="4058920">
                <a:moveTo>
                  <a:pt x="0" y="4058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222" y="5364592"/>
            <a:ext cx="2749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500000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42255" y="1296269"/>
            <a:ext cx="0" cy="4058920"/>
          </a:xfrm>
          <a:custGeom>
            <a:avLst/>
            <a:gdLst/>
            <a:ahLst/>
            <a:cxnLst/>
            <a:rect l="l" t="t" r="r" b="b"/>
            <a:pathLst>
              <a:path h="4058920">
                <a:moveTo>
                  <a:pt x="0" y="4058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4082" y="5364592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1000000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81763" y="1296269"/>
            <a:ext cx="0" cy="4058920"/>
          </a:xfrm>
          <a:custGeom>
            <a:avLst/>
            <a:gdLst/>
            <a:ahLst/>
            <a:cxnLst/>
            <a:rect l="l" t="t" r="r" b="b"/>
            <a:pathLst>
              <a:path h="4058920">
                <a:moveTo>
                  <a:pt x="0" y="4058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23591" y="5364592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1500000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1271" y="1296269"/>
            <a:ext cx="0" cy="4058920"/>
          </a:xfrm>
          <a:custGeom>
            <a:avLst/>
            <a:gdLst/>
            <a:ahLst/>
            <a:cxnLst/>
            <a:rect l="l" t="t" r="r" b="b"/>
            <a:pathLst>
              <a:path h="4058920">
                <a:moveTo>
                  <a:pt x="0" y="4058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63099" y="5364592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2000000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59914" y="1296269"/>
            <a:ext cx="0" cy="4058920"/>
          </a:xfrm>
          <a:custGeom>
            <a:avLst/>
            <a:gdLst/>
            <a:ahLst/>
            <a:cxnLst/>
            <a:rect l="l" t="t" r="r" b="b"/>
            <a:pathLst>
              <a:path h="4058920">
                <a:moveTo>
                  <a:pt x="0" y="4058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1741" y="5364592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2500000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99422" y="1296269"/>
            <a:ext cx="0" cy="4058920"/>
          </a:xfrm>
          <a:custGeom>
            <a:avLst/>
            <a:gdLst/>
            <a:ahLst/>
            <a:cxnLst/>
            <a:rect l="l" t="t" r="r" b="b"/>
            <a:pathLst>
              <a:path h="4058920">
                <a:moveTo>
                  <a:pt x="0" y="4058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41250" y="5364592"/>
            <a:ext cx="3168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Courier New"/>
                <a:cs typeface="Courier New"/>
              </a:rPr>
              <a:t>3000000</a:t>
            </a:r>
            <a:endParaRPr sz="55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46136" y="1278302"/>
            <a:ext cx="5681345" cy="4094479"/>
            <a:chOff x="3546136" y="1278302"/>
            <a:chExt cx="5681345" cy="4094479"/>
          </a:xfrm>
        </p:grpSpPr>
        <p:sp>
          <p:nvSpPr>
            <p:cNvPr id="24" name="object 24"/>
            <p:cNvSpPr/>
            <p:nvPr/>
          </p:nvSpPr>
          <p:spPr>
            <a:xfrm>
              <a:off x="3564104" y="1296269"/>
              <a:ext cx="5645150" cy="4058920"/>
            </a:xfrm>
            <a:custGeom>
              <a:avLst/>
              <a:gdLst/>
              <a:ahLst/>
              <a:cxnLst/>
              <a:rect l="l" t="t" r="r" b="b"/>
              <a:pathLst>
                <a:path w="5645150" h="4058920">
                  <a:moveTo>
                    <a:pt x="0" y="0"/>
                  </a:moveTo>
                  <a:lnTo>
                    <a:pt x="0" y="4058508"/>
                  </a:lnTo>
                  <a:lnTo>
                    <a:pt x="5644843" y="4058508"/>
                  </a:lnTo>
                  <a:lnTo>
                    <a:pt x="5644843" y="0"/>
                  </a:lnTo>
                  <a:lnTo>
                    <a:pt x="0" y="0"/>
                  </a:lnTo>
                  <a:close/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2619" y="515583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1928" y="5165144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90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82619" y="515583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1928" y="5165144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90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2656" y="1278302"/>
              <a:ext cx="4754258" cy="34337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136" y="4751457"/>
              <a:ext cx="849887" cy="6212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02204" y="2027961"/>
              <a:ext cx="2131060" cy="3295650"/>
            </a:xfrm>
            <a:custGeom>
              <a:avLst/>
              <a:gdLst/>
              <a:ahLst/>
              <a:cxnLst/>
              <a:rect l="l" t="t" r="r" b="b"/>
              <a:pathLst>
                <a:path w="2131060" h="3295650">
                  <a:moveTo>
                    <a:pt x="2117140" y="3151037"/>
                  </a:moveTo>
                  <a:lnTo>
                    <a:pt x="2119738" y="3152769"/>
                  </a:lnTo>
                </a:path>
                <a:path w="2131060" h="3295650">
                  <a:moveTo>
                    <a:pt x="690127" y="723032"/>
                  </a:moveTo>
                  <a:lnTo>
                    <a:pt x="691859" y="724764"/>
                  </a:lnTo>
                </a:path>
                <a:path w="2131060" h="3295650">
                  <a:moveTo>
                    <a:pt x="0" y="0"/>
                  </a:moveTo>
                  <a:lnTo>
                    <a:pt x="3463" y="2597"/>
                  </a:lnTo>
                </a:path>
                <a:path w="2131060" h="3295650">
                  <a:moveTo>
                    <a:pt x="1915384" y="3293046"/>
                  </a:moveTo>
                  <a:lnTo>
                    <a:pt x="1918848" y="3295644"/>
                  </a:lnTo>
                </a:path>
                <a:path w="2131060" h="3295650">
                  <a:moveTo>
                    <a:pt x="722165" y="1230454"/>
                  </a:moveTo>
                  <a:lnTo>
                    <a:pt x="724763" y="1232186"/>
                  </a:lnTo>
                </a:path>
                <a:path w="2131060" h="3295650">
                  <a:moveTo>
                    <a:pt x="722165" y="2133596"/>
                  </a:moveTo>
                  <a:lnTo>
                    <a:pt x="724763" y="2135328"/>
                  </a:lnTo>
                </a:path>
                <a:path w="2131060" h="3295650">
                  <a:moveTo>
                    <a:pt x="737752" y="2404625"/>
                  </a:moveTo>
                  <a:lnTo>
                    <a:pt x="740349" y="2406357"/>
                  </a:lnTo>
                </a:path>
                <a:path w="2131060" h="3295650">
                  <a:moveTo>
                    <a:pt x="2130778" y="3151037"/>
                  </a:moveTo>
                  <a:lnTo>
                    <a:pt x="2130778" y="3143504"/>
                  </a:lnTo>
                  <a:lnTo>
                    <a:pt x="2124674" y="3137399"/>
                  </a:lnTo>
                  <a:lnTo>
                    <a:pt x="2117140" y="3137399"/>
                  </a:lnTo>
                  <a:lnTo>
                    <a:pt x="2109607" y="3137399"/>
                  </a:lnTo>
                  <a:lnTo>
                    <a:pt x="2103502" y="3143504"/>
                  </a:lnTo>
                  <a:lnTo>
                    <a:pt x="2103502" y="3151037"/>
                  </a:lnTo>
                  <a:lnTo>
                    <a:pt x="2103502" y="3158571"/>
                  </a:lnTo>
                  <a:lnTo>
                    <a:pt x="2109607" y="3164675"/>
                  </a:lnTo>
                  <a:lnTo>
                    <a:pt x="2117140" y="3164675"/>
                  </a:lnTo>
                  <a:lnTo>
                    <a:pt x="2124674" y="3164675"/>
                  </a:lnTo>
                  <a:lnTo>
                    <a:pt x="2130778" y="3158571"/>
                  </a:lnTo>
                  <a:lnTo>
                    <a:pt x="2130778" y="3151037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15015" y="5174669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8304" y="516709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17613" y="5176401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78693" y="273735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88001" y="2746664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80425" y="2739088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9733" y="2748396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2619" y="501296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91928" y="5022269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90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82619" y="501296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91928" y="5022269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90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8566" y="201432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97874" y="2023631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92029" y="201692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01338" y="2026229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03950" y="530737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13259" y="5316678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07414" y="530996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16722" y="5319276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10731" y="3244778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20040" y="3254086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13329" y="324650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22638" y="3255818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10731" y="414791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20040" y="4157228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13329" y="414965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22638" y="4158960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26318" y="4418948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35626" y="4428257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28915" y="442068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276" y="13638"/>
                  </a:moveTo>
                  <a:lnTo>
                    <a:pt x="27276" y="6104"/>
                  </a:lnTo>
                  <a:lnTo>
                    <a:pt x="21171" y="0"/>
                  </a:lnTo>
                  <a:lnTo>
                    <a:pt x="13638" y="0"/>
                  </a:lnTo>
                  <a:lnTo>
                    <a:pt x="6104" y="0"/>
                  </a:lnTo>
                  <a:lnTo>
                    <a:pt x="0" y="6104"/>
                  </a:lnTo>
                  <a:lnTo>
                    <a:pt x="0" y="13638"/>
                  </a:lnTo>
                  <a:lnTo>
                    <a:pt x="0" y="21171"/>
                  </a:lnTo>
                  <a:lnTo>
                    <a:pt x="6104" y="27276"/>
                  </a:lnTo>
                  <a:lnTo>
                    <a:pt x="13638" y="27276"/>
                  </a:lnTo>
                  <a:lnTo>
                    <a:pt x="21171" y="27276"/>
                  </a:lnTo>
                  <a:lnTo>
                    <a:pt x="27276" y="21171"/>
                  </a:lnTo>
                  <a:lnTo>
                    <a:pt x="27276" y="13638"/>
                  </a:lnTo>
                </a:path>
              </a:pathLst>
            </a:custGeom>
            <a:ln w="8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38224" y="4429989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89" h="8889">
                  <a:moveTo>
                    <a:pt x="4329" y="0"/>
                  </a:moveTo>
                  <a:lnTo>
                    <a:pt x="7390" y="1268"/>
                  </a:lnTo>
                  <a:lnTo>
                    <a:pt x="8659" y="4329"/>
                  </a:lnTo>
                  <a:lnTo>
                    <a:pt x="7390" y="7390"/>
                  </a:lnTo>
                  <a:lnTo>
                    <a:pt x="4329" y="8659"/>
                  </a:lnTo>
                  <a:lnTo>
                    <a:pt x="1268" y="7390"/>
                  </a:lnTo>
                  <a:lnTo>
                    <a:pt x="0" y="4329"/>
                  </a:lnTo>
                  <a:lnTo>
                    <a:pt x="1268" y="126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64104" y="1296269"/>
              <a:ext cx="5645150" cy="4058920"/>
            </a:xfrm>
            <a:custGeom>
              <a:avLst/>
              <a:gdLst/>
              <a:ahLst/>
              <a:cxnLst/>
              <a:rect l="l" t="t" r="r" b="b"/>
              <a:pathLst>
                <a:path w="5645150" h="4058920">
                  <a:moveTo>
                    <a:pt x="0" y="0"/>
                  </a:moveTo>
                  <a:lnTo>
                    <a:pt x="0" y="4058508"/>
                  </a:lnTo>
                  <a:lnTo>
                    <a:pt x="5644843" y="4058508"/>
                  </a:lnTo>
                  <a:lnTo>
                    <a:pt x="5644843" y="0"/>
                  </a:lnTo>
                  <a:lnTo>
                    <a:pt x="0" y="0"/>
                  </a:lnTo>
                  <a:close/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823379" y="2838032"/>
            <a:ext cx="304800" cy="9086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rlito"/>
                <a:cs typeface="Carlito"/>
              </a:rPr>
              <a:t>Assembly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84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5897092" y="5616955"/>
            <a:ext cx="958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Reference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2014" y="736836"/>
            <a:ext cx="8317230" cy="4335780"/>
            <a:chOff x="2072014" y="736836"/>
            <a:chExt cx="8317230" cy="4335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2014" y="736836"/>
              <a:ext cx="4308292" cy="433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79202" y="2340000"/>
              <a:ext cx="641350" cy="556895"/>
            </a:xfrm>
            <a:custGeom>
              <a:avLst/>
              <a:gdLst/>
              <a:ahLst/>
              <a:cxnLst/>
              <a:rect l="l" t="t" r="r" b="b"/>
              <a:pathLst>
                <a:path w="641350" h="556894">
                  <a:moveTo>
                    <a:pt x="640791" y="0"/>
                  </a:moveTo>
                  <a:lnTo>
                    <a:pt x="0" y="0"/>
                  </a:lnTo>
                  <a:lnTo>
                    <a:pt x="0" y="556463"/>
                  </a:lnTo>
                  <a:lnTo>
                    <a:pt x="640791" y="556463"/>
                  </a:lnTo>
                  <a:lnTo>
                    <a:pt x="640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9202" y="2340000"/>
              <a:ext cx="641350" cy="556895"/>
            </a:xfrm>
            <a:custGeom>
              <a:avLst/>
              <a:gdLst/>
              <a:ahLst/>
              <a:cxnLst/>
              <a:rect l="l" t="t" r="r" b="b"/>
              <a:pathLst>
                <a:path w="641350" h="556894">
                  <a:moveTo>
                    <a:pt x="0" y="0"/>
                  </a:moveTo>
                  <a:lnTo>
                    <a:pt x="640800" y="0"/>
                  </a:lnTo>
                  <a:lnTo>
                    <a:pt x="640800" y="556464"/>
                  </a:lnTo>
                  <a:lnTo>
                    <a:pt x="0" y="556464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4800" y="1595972"/>
              <a:ext cx="3020060" cy="737235"/>
            </a:xfrm>
            <a:custGeom>
              <a:avLst/>
              <a:gdLst/>
              <a:ahLst/>
              <a:cxnLst/>
              <a:rect l="l" t="t" r="r" b="b"/>
              <a:pathLst>
                <a:path w="3020059" h="737235">
                  <a:moveTo>
                    <a:pt x="0" y="736827"/>
                  </a:moveTo>
                  <a:lnTo>
                    <a:pt x="301996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9202" y="2896463"/>
              <a:ext cx="3006090" cy="1301115"/>
            </a:xfrm>
            <a:custGeom>
              <a:avLst/>
              <a:gdLst/>
              <a:ahLst/>
              <a:cxnLst/>
              <a:rect l="l" t="t" r="r" b="b"/>
              <a:pathLst>
                <a:path w="3006090" h="1301114">
                  <a:moveTo>
                    <a:pt x="0" y="0"/>
                  </a:moveTo>
                  <a:lnTo>
                    <a:pt x="3005561" y="13004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9993" y="2896463"/>
              <a:ext cx="5759450" cy="1297305"/>
            </a:xfrm>
            <a:custGeom>
              <a:avLst/>
              <a:gdLst/>
              <a:ahLst/>
              <a:cxnLst/>
              <a:rect l="l" t="t" r="r" b="b"/>
              <a:pathLst>
                <a:path w="5759450" h="1297304">
                  <a:moveTo>
                    <a:pt x="0" y="0"/>
                  </a:moveTo>
                  <a:lnTo>
                    <a:pt x="5759333" y="12968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9993" y="1595972"/>
              <a:ext cx="5759450" cy="744220"/>
            </a:xfrm>
            <a:custGeom>
              <a:avLst/>
              <a:gdLst/>
              <a:ahLst/>
              <a:cxnLst/>
              <a:rect l="l" t="t" r="r" b="b"/>
              <a:pathLst>
                <a:path w="5759450" h="744219">
                  <a:moveTo>
                    <a:pt x="0" y="744027"/>
                  </a:moveTo>
                  <a:lnTo>
                    <a:pt x="575933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4758" y="1595970"/>
              <a:ext cx="3394570" cy="260098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79996" y="1591208"/>
              <a:ext cx="3404235" cy="2611120"/>
            </a:xfrm>
            <a:custGeom>
              <a:avLst/>
              <a:gdLst/>
              <a:ahLst/>
              <a:cxnLst/>
              <a:rect l="l" t="t" r="r" b="b"/>
              <a:pathLst>
                <a:path w="3404234" h="2611120">
                  <a:moveTo>
                    <a:pt x="0" y="0"/>
                  </a:moveTo>
                  <a:lnTo>
                    <a:pt x="3404101" y="0"/>
                  </a:lnTo>
                  <a:lnTo>
                    <a:pt x="3404101" y="2610511"/>
                  </a:lnTo>
                  <a:lnTo>
                    <a:pt x="0" y="261051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85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BUSCO:</a:t>
            </a:r>
            <a:r>
              <a:rPr spc="-170" dirty="0"/>
              <a:t> </a:t>
            </a:r>
            <a:r>
              <a:rPr spc="-85" dirty="0"/>
              <a:t>conserved</a:t>
            </a:r>
            <a:r>
              <a:rPr spc="-165" dirty="0"/>
              <a:t> </a:t>
            </a:r>
            <a:r>
              <a:rPr spc="-50" dirty="0"/>
              <a:t>gene</a:t>
            </a:r>
            <a:r>
              <a:rPr spc="-170" dirty="0"/>
              <a:t> </a:t>
            </a:r>
            <a:r>
              <a:rPr spc="-20" dirty="0"/>
              <a:t>sets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71390" y="6537959"/>
            <a:ext cx="161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86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431" y="2586228"/>
            <a:ext cx="402145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Carlito"/>
                <a:cs typeface="Carlito"/>
              </a:rPr>
              <a:t>BUSCO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From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Evgeny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Zdobnov’s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group, University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Geneva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355"/>
              </a:spcBef>
            </a:pPr>
            <a:endParaRPr sz="2000">
              <a:latin typeface="Carlito"/>
              <a:cs typeface="Carlito"/>
            </a:endParaRPr>
          </a:p>
          <a:p>
            <a:pPr marL="12700" marR="74612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Coverage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indicative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quality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completeness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assembly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938786"/>
            <a:ext cx="4880203" cy="41258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036" y="639724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HPCBio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590415" cy="6858000"/>
          </a:xfrm>
          <a:custGeom>
            <a:avLst/>
            <a:gdLst/>
            <a:ahLst/>
            <a:cxnLst/>
            <a:rect l="l" t="t" r="r" b="b"/>
            <a:pathLst>
              <a:path w="4590415" h="6858000">
                <a:moveTo>
                  <a:pt x="4590272" y="0"/>
                </a:moveTo>
                <a:lnTo>
                  <a:pt x="0" y="0"/>
                </a:lnTo>
                <a:lnTo>
                  <a:pt x="0" y="6857999"/>
                </a:lnTo>
                <a:lnTo>
                  <a:pt x="4590272" y="6857999"/>
                </a:lnTo>
                <a:lnTo>
                  <a:pt x="4590272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08" y="1025653"/>
            <a:ext cx="1129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QUAST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71111" y="1864359"/>
            <a:ext cx="25126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Carlito"/>
                <a:cs typeface="Carlito"/>
              </a:rPr>
              <a:t>QUality</a:t>
            </a:r>
            <a:r>
              <a:rPr sz="19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rlito"/>
                <a:cs typeface="Carlito"/>
              </a:rPr>
              <a:t>ASsessment</a:t>
            </a:r>
            <a:r>
              <a:rPr sz="19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20" dirty="0">
                <a:solidFill>
                  <a:srgbClr val="FFFFFF"/>
                </a:solidFill>
                <a:latin typeface="Carlito"/>
                <a:cs typeface="Carlito"/>
              </a:rPr>
              <a:t>Tool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66" y="2133600"/>
            <a:ext cx="31273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34817"/>
              </a:buClr>
              <a:buChar char="◦"/>
              <a:tabLst>
                <a:tab pos="195580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Small</a:t>
            </a:r>
            <a:r>
              <a:rPr sz="1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(bacterial,</a:t>
            </a:r>
            <a:r>
              <a:rPr sz="17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fungal)</a:t>
            </a:r>
            <a:r>
              <a:rPr sz="17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66" y="2310384"/>
            <a:ext cx="210756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ts val="2014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(eukaryotic)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genomes</a:t>
            </a:r>
            <a:endParaRPr sz="1700">
              <a:latin typeface="Carlito"/>
              <a:cs typeface="Carlito"/>
            </a:endParaRPr>
          </a:p>
          <a:p>
            <a:pPr marL="195580" indent="-182880">
              <a:lnSpc>
                <a:spcPts val="2014"/>
              </a:lnSpc>
              <a:buClr>
                <a:srgbClr val="D34817"/>
              </a:buClr>
              <a:buChar char="◦"/>
              <a:tabLst>
                <a:tab pos="195580" algn="l"/>
              </a:tabLst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Metagenomes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966" y="2831592"/>
            <a:ext cx="25457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34817"/>
              </a:buClr>
              <a:buChar char="◦"/>
              <a:tabLst>
                <a:tab pos="195580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Icarus</a:t>
            </a:r>
            <a:r>
              <a:rPr sz="1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contig</a:t>
            </a:r>
            <a:r>
              <a:rPr sz="17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alignment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846" y="3008376"/>
            <a:ext cx="1102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visualization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111" y="3376167"/>
            <a:ext cx="3517265" cy="11049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217170">
              <a:lnSpc>
                <a:spcPct val="70500"/>
              </a:lnSpc>
              <a:spcBef>
                <a:spcPts val="770"/>
              </a:spcBef>
            </a:pP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9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compare</a:t>
            </a:r>
            <a:r>
              <a:rPr sz="19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19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assemblies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against</a:t>
            </a:r>
            <a:r>
              <a:rPr sz="19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sz="19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another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70500"/>
              </a:lnSpc>
              <a:spcBef>
                <a:spcPts val="1395"/>
              </a:spcBef>
            </a:pP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Compare</a:t>
            </a:r>
            <a:r>
              <a:rPr sz="19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against</a:t>
            </a: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known</a:t>
            </a: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(or</a:t>
            </a: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close) reference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111" y="4546600"/>
            <a:ext cx="337375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Carlito"/>
                <a:cs typeface="Carlito"/>
              </a:rPr>
              <a:t>Optional:</a:t>
            </a:r>
            <a:r>
              <a:rPr sz="19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Predict</a:t>
            </a:r>
            <a:r>
              <a:rPr sz="19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genes</a:t>
            </a:r>
            <a:r>
              <a:rPr sz="19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9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include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111" y="4747767"/>
            <a:ext cx="33845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annotations</a:t>
            </a:r>
            <a:r>
              <a:rPr sz="19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(checks</a:t>
            </a:r>
            <a:r>
              <a:rPr sz="19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odd</a:t>
            </a:r>
            <a:r>
              <a:rPr sz="19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issues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111" y="4860544"/>
            <a:ext cx="3475990" cy="787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9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frameshifts)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Generates</a:t>
            </a:r>
            <a:r>
              <a:rPr sz="19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summary</a:t>
            </a:r>
            <a:r>
              <a:rPr sz="19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report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90681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812157" y="0"/>
            <a:ext cx="7374255" cy="3429000"/>
            <a:chOff x="4812157" y="0"/>
            <a:chExt cx="7374255" cy="34290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157" y="70408"/>
              <a:ext cx="3758438" cy="33585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576271" y="0"/>
              <a:ext cx="3610610" cy="3355975"/>
            </a:xfrm>
            <a:custGeom>
              <a:avLst/>
              <a:gdLst/>
              <a:ahLst/>
              <a:cxnLst/>
              <a:rect l="l" t="t" r="r" b="b"/>
              <a:pathLst>
                <a:path w="3610609" h="3355975">
                  <a:moveTo>
                    <a:pt x="3610038" y="0"/>
                  </a:moveTo>
                  <a:lnTo>
                    <a:pt x="0" y="0"/>
                  </a:lnTo>
                  <a:lnTo>
                    <a:pt x="0" y="3355936"/>
                  </a:lnTo>
                  <a:lnTo>
                    <a:pt x="3610038" y="3355936"/>
                  </a:lnTo>
                  <a:lnTo>
                    <a:pt x="361003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6271" y="73063"/>
              <a:ext cx="3610038" cy="335583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157" y="3575310"/>
            <a:ext cx="7379842" cy="32073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9191" y="6544644"/>
            <a:ext cx="22542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87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" y="0"/>
            <a:ext cx="4590415" cy="6858000"/>
          </a:xfrm>
          <a:custGeom>
            <a:avLst/>
            <a:gdLst/>
            <a:ahLst/>
            <a:cxnLst/>
            <a:rect l="l" t="t" r="r" b="b"/>
            <a:pathLst>
              <a:path w="4590415" h="6858000">
                <a:moveTo>
                  <a:pt x="4590272" y="0"/>
                </a:moveTo>
                <a:lnTo>
                  <a:pt x="0" y="0"/>
                </a:lnTo>
                <a:lnTo>
                  <a:pt x="0" y="6857999"/>
                </a:lnTo>
                <a:lnTo>
                  <a:pt x="4590272" y="6857999"/>
                </a:lnTo>
                <a:lnTo>
                  <a:pt x="4590272" y="0"/>
                </a:lnTo>
                <a:close/>
              </a:path>
            </a:pathLst>
          </a:custGeom>
          <a:solidFill>
            <a:srgbClr val="9B2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08" y="1025653"/>
            <a:ext cx="1597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FFFFF"/>
                </a:solidFill>
              </a:rPr>
              <a:t>Blob</a:t>
            </a:r>
            <a:r>
              <a:rPr sz="3200" spc="-11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plots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71111" y="1903476"/>
            <a:ext cx="3639185" cy="9912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Analyses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checking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contaminants,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endosymbionts,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etc.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Interactive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version: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BlobToolKit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0681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19191" y="0"/>
            <a:ext cx="6667500" cy="6248400"/>
            <a:chOff x="5519191" y="0"/>
            <a:chExt cx="6667500" cy="6248400"/>
          </a:xfrm>
        </p:grpSpPr>
        <p:sp>
          <p:nvSpPr>
            <p:cNvPr id="7" name="object 7"/>
            <p:cNvSpPr/>
            <p:nvPr/>
          </p:nvSpPr>
          <p:spPr>
            <a:xfrm>
              <a:off x="8576271" y="0"/>
              <a:ext cx="3610610" cy="3355975"/>
            </a:xfrm>
            <a:custGeom>
              <a:avLst/>
              <a:gdLst/>
              <a:ahLst/>
              <a:cxnLst/>
              <a:rect l="l" t="t" r="r" b="b"/>
              <a:pathLst>
                <a:path w="3610609" h="3355975">
                  <a:moveTo>
                    <a:pt x="3610038" y="0"/>
                  </a:moveTo>
                  <a:lnTo>
                    <a:pt x="0" y="0"/>
                  </a:lnTo>
                  <a:lnTo>
                    <a:pt x="0" y="3355936"/>
                  </a:lnTo>
                  <a:lnTo>
                    <a:pt x="3610038" y="3355936"/>
                  </a:lnTo>
                  <a:lnTo>
                    <a:pt x="361003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191" y="115951"/>
              <a:ext cx="6132449" cy="613244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59191" y="6544644"/>
            <a:ext cx="22542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88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Genome</a:t>
            </a:r>
            <a:r>
              <a:rPr spc="-165" dirty="0"/>
              <a:t> </a:t>
            </a:r>
            <a:r>
              <a:rPr spc="-8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1390" y="6544644"/>
            <a:ext cx="16192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89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960"/>
              </a:spcBef>
            </a:pPr>
            <a:r>
              <a:rPr spc="-135" dirty="0"/>
              <a:t>Assembly,</a:t>
            </a:r>
            <a:r>
              <a:rPr spc="-140" dirty="0"/>
              <a:t> </a:t>
            </a:r>
            <a:r>
              <a:rPr spc="-100" dirty="0"/>
              <a:t>variant,</a:t>
            </a:r>
            <a:r>
              <a:rPr spc="-160" dirty="0"/>
              <a:t> </a:t>
            </a:r>
            <a:r>
              <a:rPr spc="-40" dirty="0"/>
              <a:t>and</a:t>
            </a:r>
            <a:r>
              <a:rPr spc="-140" dirty="0"/>
              <a:t> </a:t>
            </a:r>
            <a:r>
              <a:rPr spc="-55" dirty="0"/>
              <a:t>pangenome </a:t>
            </a:r>
            <a:r>
              <a:rPr spc="-10" dirty="0"/>
              <a:t>graphs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815591"/>
            <a:ext cx="10114915" cy="2180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80"/>
              </a:spcBef>
            </a:pP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release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latest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human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reference,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there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pressure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represent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19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19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genome.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Current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representations</a:t>
            </a:r>
            <a:r>
              <a:rPr sz="19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mainly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b="1" dirty="0">
                <a:solidFill>
                  <a:srgbClr val="404040"/>
                </a:solidFill>
                <a:latin typeface="Carlito"/>
                <a:cs typeface="Carlito"/>
              </a:rPr>
              <a:t>haploid</a:t>
            </a:r>
            <a:r>
              <a:rPr sz="19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(one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copy)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1900" b="1" dirty="0">
                <a:solidFill>
                  <a:srgbClr val="404040"/>
                </a:solidFill>
                <a:latin typeface="Carlito"/>
                <a:cs typeface="Carlito"/>
              </a:rPr>
              <a:t>ssembly</a:t>
            </a:r>
            <a:r>
              <a:rPr sz="19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b="1" dirty="0">
                <a:solidFill>
                  <a:srgbClr val="404040"/>
                </a:solidFill>
                <a:latin typeface="Carlito"/>
                <a:cs typeface="Carlito"/>
              </a:rPr>
              <a:t>graphs</a:t>
            </a:r>
            <a:r>
              <a:rPr sz="19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retain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haplotype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raw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assembly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connectivity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900" b="1" spc="-20" dirty="0">
                <a:solidFill>
                  <a:srgbClr val="404040"/>
                </a:solidFill>
                <a:latin typeface="Carlito"/>
                <a:cs typeface="Carlito"/>
              </a:rPr>
              <a:t>Variant</a:t>
            </a:r>
            <a:r>
              <a:rPr sz="19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b="1" dirty="0">
                <a:solidFill>
                  <a:srgbClr val="404040"/>
                </a:solidFill>
                <a:latin typeface="Carlito"/>
                <a:cs typeface="Carlito"/>
              </a:rPr>
              <a:t>graphs</a:t>
            </a:r>
            <a:r>
              <a:rPr sz="19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generated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rlito"/>
                <a:cs typeface="Carlito"/>
              </a:rPr>
              <a:t>reference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variant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file</a:t>
            </a:r>
            <a:r>
              <a:rPr sz="19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19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other</a:t>
            </a:r>
            <a:r>
              <a:rPr sz="19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samples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900" b="1" spc="-10" dirty="0">
                <a:solidFill>
                  <a:srgbClr val="404040"/>
                </a:solidFill>
                <a:latin typeface="Carlito"/>
                <a:cs typeface="Carlito"/>
              </a:rPr>
              <a:t>Pangenome</a:t>
            </a:r>
            <a:r>
              <a:rPr sz="190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b="1" dirty="0">
                <a:solidFill>
                  <a:srgbClr val="404040"/>
                </a:solidFill>
                <a:latin typeface="Carlito"/>
                <a:cs typeface="Carlito"/>
              </a:rPr>
              <a:t>graphs</a:t>
            </a:r>
            <a:r>
              <a:rPr sz="19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capture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across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populations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samples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9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r>
              <a:rPr sz="19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species</a:t>
            </a:r>
            <a:endParaRPr sz="19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4985" y="4300476"/>
            <a:ext cx="6752653" cy="19809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222" y="4518685"/>
            <a:ext cx="1964968" cy="156896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57350" y="6423423"/>
            <a:ext cx="13296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10x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Genomics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7238" y="6432567"/>
            <a:ext cx="496506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Novak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rlito"/>
                <a:cs typeface="Carlito"/>
              </a:rPr>
              <a:t>et</a:t>
            </a:r>
            <a:r>
              <a:rPr sz="1800" i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rlito"/>
                <a:cs typeface="Carlito"/>
              </a:rPr>
              <a:t>al,</a:t>
            </a:r>
            <a:r>
              <a:rPr sz="1800" i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bioRxiv: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https://doi.org/10.1101/101378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1390" y="6544644"/>
            <a:ext cx="16192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25" dirty="0">
                <a:solidFill>
                  <a:srgbClr val="FFFFFF"/>
                </a:solidFill>
                <a:latin typeface="Carlito"/>
                <a:cs typeface="Carlito"/>
              </a:rPr>
              <a:t>90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4104640" cy="6858000"/>
            <a:chOff x="17" y="0"/>
            <a:chExt cx="4104640" cy="6858000"/>
          </a:xfrm>
        </p:grpSpPr>
        <p:sp>
          <p:nvSpPr>
            <p:cNvPr id="3" name="object 3"/>
            <p:cNvSpPr/>
            <p:nvPr/>
          </p:nvSpPr>
          <p:spPr>
            <a:xfrm>
              <a:off x="17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8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050786" y="6857999"/>
                  </a:lnTo>
                  <a:lnTo>
                    <a:pt x="4050786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07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782571"/>
            <a:ext cx="2151380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-85" dirty="0">
                <a:solidFill>
                  <a:srgbClr val="FFFFFF"/>
                </a:solidFill>
              </a:rPr>
              <a:t>Pangenome </a:t>
            </a:r>
            <a:r>
              <a:rPr sz="3600" spc="-10" dirty="0">
                <a:solidFill>
                  <a:srgbClr val="FFFFFF"/>
                </a:solidFill>
              </a:rPr>
              <a:t>graphs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35940" y="2921000"/>
            <a:ext cx="3014980" cy="18421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26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tools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available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actively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being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developed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generate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compare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quality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genome assemblies</a:t>
            </a:r>
            <a:endParaRPr sz="1500">
              <a:latin typeface="Carlito"/>
              <a:cs typeface="Carlito"/>
            </a:endParaRPr>
          </a:p>
          <a:p>
            <a:pPr marL="12700" marR="92075">
              <a:lnSpc>
                <a:spcPts val="1610"/>
              </a:lnSpc>
              <a:spcBef>
                <a:spcPts val="1415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Structural variants,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including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complex regions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Population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genomics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26363" y="852805"/>
            <a:ext cx="4548505" cy="4548505"/>
            <a:chOff x="7626363" y="852805"/>
            <a:chExt cx="4548505" cy="45485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4588" y="862330"/>
              <a:ext cx="4480437" cy="45291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31125" y="857567"/>
              <a:ext cx="4538980" cy="4538980"/>
            </a:xfrm>
            <a:custGeom>
              <a:avLst/>
              <a:gdLst/>
              <a:ahLst/>
              <a:cxnLst/>
              <a:rect l="l" t="t" r="r" b="b"/>
              <a:pathLst>
                <a:path w="4538980" h="4538980">
                  <a:moveTo>
                    <a:pt x="0" y="0"/>
                  </a:moveTo>
                  <a:lnTo>
                    <a:pt x="4538662" y="0"/>
                  </a:lnTo>
                  <a:lnTo>
                    <a:pt x="4538662" y="4538662"/>
                  </a:lnTo>
                  <a:lnTo>
                    <a:pt x="0" y="45386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05287" y="852805"/>
            <a:ext cx="3210560" cy="2228850"/>
            <a:chOff x="4205287" y="852805"/>
            <a:chExt cx="3210560" cy="22288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4812" y="1154492"/>
              <a:ext cx="3190900" cy="16616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10050" y="857567"/>
              <a:ext cx="3201035" cy="2219325"/>
            </a:xfrm>
            <a:custGeom>
              <a:avLst/>
              <a:gdLst/>
              <a:ahLst/>
              <a:cxnLst/>
              <a:rect l="l" t="t" r="r" b="b"/>
              <a:pathLst>
                <a:path w="3201034" h="2219325">
                  <a:moveTo>
                    <a:pt x="0" y="0"/>
                  </a:moveTo>
                  <a:lnTo>
                    <a:pt x="3200431" y="0"/>
                  </a:lnTo>
                  <a:lnTo>
                    <a:pt x="3200431" y="2219011"/>
                  </a:lnTo>
                  <a:lnTo>
                    <a:pt x="0" y="221901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93552" y="3404107"/>
            <a:ext cx="303276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Pangenome</a:t>
            </a:r>
            <a:r>
              <a:rPr sz="1800" spc="24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graph</a:t>
            </a:r>
            <a:r>
              <a:rPr sz="1800" spc="25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of</a:t>
            </a:r>
            <a:r>
              <a:rPr sz="1800" spc="25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the</a:t>
            </a:r>
            <a:r>
              <a:rPr sz="1800" spc="25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5BA8"/>
                </a:solidFill>
                <a:latin typeface="Arial"/>
                <a:cs typeface="Arial"/>
              </a:rPr>
              <a:t>C4 </a:t>
            </a:r>
            <a:r>
              <a:rPr sz="1800" i="1" dirty="0">
                <a:solidFill>
                  <a:srgbClr val="005BA8"/>
                </a:solidFill>
                <a:latin typeface="Arial"/>
                <a:cs typeface="Arial"/>
              </a:rPr>
              <a:t>locus</a:t>
            </a:r>
            <a:r>
              <a:rPr sz="1800" i="1" spc="22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with</a:t>
            </a:r>
            <a:r>
              <a:rPr sz="1800" spc="225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90</a:t>
            </a:r>
            <a:r>
              <a:rPr sz="1800" spc="22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haplotypes</a:t>
            </a:r>
            <a:r>
              <a:rPr sz="1800" spc="225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5BA8"/>
                </a:solidFill>
                <a:latin typeface="Arial"/>
                <a:cs typeface="Arial"/>
              </a:rPr>
              <a:t>(44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diploid</a:t>
            </a:r>
            <a:r>
              <a:rPr sz="1800" spc="85" dirty="0">
                <a:solidFill>
                  <a:srgbClr val="005BA8"/>
                </a:solidFill>
                <a:latin typeface="Arial"/>
                <a:cs typeface="Arial"/>
              </a:rPr>
              <a:t>  </a:t>
            </a:r>
            <a:r>
              <a:rPr sz="1800" i="1" dirty="0">
                <a:solidFill>
                  <a:srgbClr val="005BA8"/>
                </a:solidFill>
                <a:latin typeface="Arial"/>
                <a:cs typeface="Arial"/>
              </a:rPr>
              <a:t>de</a:t>
            </a:r>
            <a:r>
              <a:rPr sz="1800" i="1" spc="90" dirty="0">
                <a:solidFill>
                  <a:srgbClr val="005BA8"/>
                </a:solidFill>
                <a:latin typeface="Arial"/>
                <a:cs typeface="Arial"/>
              </a:rPr>
              <a:t>  </a:t>
            </a:r>
            <a:r>
              <a:rPr sz="1800" i="1" dirty="0">
                <a:solidFill>
                  <a:srgbClr val="005BA8"/>
                </a:solidFill>
                <a:latin typeface="Arial"/>
                <a:cs typeface="Arial"/>
              </a:rPr>
              <a:t>novo</a:t>
            </a:r>
            <a:r>
              <a:rPr sz="1800" i="1" spc="90" dirty="0">
                <a:solidFill>
                  <a:srgbClr val="005BA8"/>
                </a:solidFill>
                <a:latin typeface="Arial"/>
                <a:cs typeface="Arial"/>
              </a:rPr>
              <a:t>  </a:t>
            </a:r>
            <a:r>
              <a:rPr sz="1800" spc="-10" dirty="0">
                <a:solidFill>
                  <a:srgbClr val="005BA8"/>
                </a:solidFill>
                <a:latin typeface="Arial"/>
                <a:cs typeface="Arial"/>
              </a:rPr>
              <a:t>assemblies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93640" y="6207014"/>
            <a:ext cx="164973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HPRC</a:t>
            </a:r>
            <a:r>
              <a:rPr sz="1800" u="sng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Main</a:t>
            </a:r>
            <a:r>
              <a:rPr sz="18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Paper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02701" y="6207014"/>
            <a:ext cx="245046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Acrocentric</a:t>
            </a:r>
            <a:r>
              <a:rPr sz="1800" u="sng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chromosomes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91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93552" y="4217923"/>
            <a:ext cx="303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4540" algn="l"/>
                <a:tab pos="1415415" algn="l"/>
                <a:tab pos="2637790" algn="l"/>
              </a:tabLst>
            </a:pPr>
            <a:r>
              <a:rPr sz="1800" spc="-20" dirty="0">
                <a:solidFill>
                  <a:srgbClr val="005BA8"/>
                </a:solidFill>
                <a:latin typeface="Arial"/>
                <a:cs typeface="Arial"/>
              </a:rPr>
              <a:t>plus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005BA8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005BA8"/>
                </a:solidFill>
                <a:latin typeface="Arial"/>
                <a:cs typeface="Arial"/>
              </a:rPr>
              <a:t>GRCh38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005BA8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3552" y="4483100"/>
            <a:ext cx="297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CHM13</a:t>
            </a:r>
            <a:r>
              <a:rPr sz="1800" spc="-5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5BA8"/>
                </a:solidFill>
                <a:latin typeface="Arial"/>
                <a:cs typeface="Arial"/>
              </a:rPr>
              <a:t>reference</a:t>
            </a:r>
            <a:r>
              <a:rPr sz="1800" spc="-50" dirty="0">
                <a:solidFill>
                  <a:srgbClr val="005BA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5BA8"/>
                </a:solidFill>
                <a:latin typeface="Arial"/>
                <a:cs typeface="Arial"/>
              </a:rPr>
              <a:t>genomes).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3640" y="5711444"/>
            <a:ext cx="621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Andrea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Guarracino,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MemPanG23</a:t>
            </a:r>
            <a:r>
              <a:rPr sz="1800" spc="-20" dirty="0">
                <a:latin typeface="Carlito"/>
                <a:cs typeface="Carlito"/>
              </a:rPr>
              <a:t> workshop/conference, </a:t>
            </a:r>
            <a:r>
              <a:rPr sz="1800" dirty="0">
                <a:latin typeface="Carlito"/>
                <a:cs typeface="Carlito"/>
              </a:rPr>
              <a:t>May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2023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‘Long</a:t>
            </a:r>
            <a:r>
              <a:rPr spc="-185" dirty="0"/>
              <a:t> </a:t>
            </a:r>
            <a:r>
              <a:rPr spc="-65" dirty="0"/>
              <a:t>reads’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1707" y="1923275"/>
            <a:ext cx="3642360" cy="2127250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572770" marR="565785" algn="ctr">
              <a:lnSpc>
                <a:spcPts val="4610"/>
              </a:lnSpc>
              <a:spcBef>
                <a:spcPts val="1255"/>
              </a:spcBef>
            </a:pPr>
            <a:r>
              <a:rPr sz="4200" spc="-10" dirty="0">
                <a:solidFill>
                  <a:srgbClr val="FFFFFF"/>
                </a:solidFill>
                <a:latin typeface="Carlito"/>
                <a:cs typeface="Carlito"/>
              </a:rPr>
              <a:t>Pacific Biosciences (PacBio)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1923275"/>
            <a:ext cx="3642360" cy="2127250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737235" marR="729615" algn="ctr">
              <a:lnSpc>
                <a:spcPts val="4610"/>
              </a:lnSpc>
              <a:spcBef>
                <a:spcPts val="1255"/>
              </a:spcBef>
            </a:pPr>
            <a:r>
              <a:rPr sz="4200" spc="-10" dirty="0">
                <a:solidFill>
                  <a:srgbClr val="FFFFFF"/>
                </a:solidFill>
                <a:latin typeface="Carlito"/>
                <a:cs typeface="Carlito"/>
              </a:rPr>
              <a:t>Oxford </a:t>
            </a:r>
            <a:r>
              <a:rPr sz="4200" spc="-20" dirty="0">
                <a:solidFill>
                  <a:srgbClr val="FFFFFF"/>
                </a:solidFill>
                <a:latin typeface="Carlito"/>
                <a:cs typeface="Carlito"/>
              </a:rPr>
              <a:t>Nanopore </a:t>
            </a:r>
            <a:r>
              <a:rPr sz="4200" spc="-10" dirty="0">
                <a:solidFill>
                  <a:srgbClr val="FFFFFF"/>
                </a:solidFill>
                <a:latin typeface="Carlito"/>
                <a:cs typeface="Carlito"/>
              </a:rPr>
              <a:t>(ONT)</a:t>
            </a:r>
            <a:endParaRPr sz="4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39652" y="6537959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037" y="4050055"/>
            <a:ext cx="1367015" cy="22985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4262" y="4260824"/>
            <a:ext cx="3880624" cy="16919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6472" y="5213765"/>
            <a:ext cx="222542" cy="970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251160" y="5147564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MinION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4108" y="6464300"/>
            <a:ext cx="1739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Pacific</a:t>
            </a:r>
            <a:r>
              <a:rPr sz="1800" u="heavy" spc="-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Biosciences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8287" y="6479540"/>
            <a:ext cx="163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Oxford</a:t>
            </a:r>
            <a:r>
              <a:rPr sz="1800" u="sng" spc="-5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Nanopore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4104640" cy="6858000"/>
            <a:chOff x="17" y="0"/>
            <a:chExt cx="4104640" cy="6858000"/>
          </a:xfrm>
        </p:grpSpPr>
        <p:sp>
          <p:nvSpPr>
            <p:cNvPr id="3" name="object 3"/>
            <p:cNvSpPr/>
            <p:nvPr/>
          </p:nvSpPr>
          <p:spPr>
            <a:xfrm>
              <a:off x="17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8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050786" y="6857999"/>
                  </a:lnTo>
                  <a:lnTo>
                    <a:pt x="4050786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07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782571"/>
            <a:ext cx="2151380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-85" dirty="0">
                <a:solidFill>
                  <a:srgbClr val="FFFFFF"/>
                </a:solidFill>
              </a:rPr>
              <a:t>Pangenome </a:t>
            </a:r>
            <a:r>
              <a:rPr sz="3600" spc="-10" dirty="0">
                <a:solidFill>
                  <a:srgbClr val="FFFFFF"/>
                </a:solidFill>
              </a:rPr>
              <a:t>graphs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35940" y="2921000"/>
            <a:ext cx="3014980" cy="18421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26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tools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available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actively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being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developed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generate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compare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quality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genome assemblies</a:t>
            </a:r>
            <a:endParaRPr sz="1500">
              <a:latin typeface="Carlito"/>
              <a:cs typeface="Carlito"/>
            </a:endParaRPr>
          </a:p>
          <a:p>
            <a:pPr marL="12700" marR="92075">
              <a:lnSpc>
                <a:spcPts val="1610"/>
              </a:lnSpc>
              <a:spcBef>
                <a:spcPts val="1415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Structural variants,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including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complex regions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Population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genomics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4990" y="860628"/>
            <a:ext cx="7596505" cy="4016375"/>
            <a:chOff x="4414990" y="860628"/>
            <a:chExt cx="7596505" cy="4016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515" y="870153"/>
              <a:ext cx="7577264" cy="39968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19752" y="865390"/>
              <a:ext cx="7586980" cy="4006850"/>
            </a:xfrm>
            <a:custGeom>
              <a:avLst/>
              <a:gdLst/>
              <a:ahLst/>
              <a:cxnLst/>
              <a:rect l="l" t="t" r="r" b="b"/>
              <a:pathLst>
                <a:path w="7586980" h="4006850">
                  <a:moveTo>
                    <a:pt x="0" y="0"/>
                  </a:moveTo>
                  <a:lnTo>
                    <a:pt x="7586804" y="0"/>
                  </a:lnTo>
                  <a:lnTo>
                    <a:pt x="7586804" y="4006342"/>
                  </a:lnTo>
                  <a:lnTo>
                    <a:pt x="0" y="40063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93640" y="6207014"/>
            <a:ext cx="164973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HPRC</a:t>
            </a:r>
            <a:r>
              <a:rPr sz="1800" u="sng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Main</a:t>
            </a:r>
            <a:r>
              <a:rPr sz="18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Paper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2701" y="6207014"/>
            <a:ext cx="245046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Acrocentric</a:t>
            </a:r>
            <a:r>
              <a:rPr sz="1800" u="sng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chromosomes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92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Acknowledgements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/>
              <a:t>93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81915">
              <a:lnSpc>
                <a:spcPts val="2590"/>
              </a:lnSpc>
              <a:spcBef>
                <a:spcPts val="425"/>
              </a:spcBef>
            </a:pPr>
            <a:r>
              <a:rPr dirty="0"/>
              <a:t>Materials</a:t>
            </a:r>
            <a:r>
              <a:rPr spc="-75" dirty="0"/>
              <a:t> </a:t>
            </a:r>
            <a:r>
              <a:rPr dirty="0"/>
              <a:t>from</a:t>
            </a:r>
            <a:r>
              <a:rPr spc="-65" dirty="0"/>
              <a:t> </a:t>
            </a:r>
            <a:r>
              <a:rPr dirty="0"/>
              <a:t>this</a:t>
            </a:r>
            <a:r>
              <a:rPr spc="-65" dirty="0"/>
              <a:t> </a:t>
            </a:r>
            <a:r>
              <a:rPr dirty="0"/>
              <a:t>slide</a:t>
            </a:r>
            <a:r>
              <a:rPr spc="-55" dirty="0"/>
              <a:t> </a:t>
            </a:r>
            <a:r>
              <a:rPr dirty="0"/>
              <a:t>deck</a:t>
            </a:r>
            <a:r>
              <a:rPr spc="-65" dirty="0"/>
              <a:t> </a:t>
            </a:r>
            <a:r>
              <a:rPr dirty="0"/>
              <a:t>include</a:t>
            </a:r>
            <a:r>
              <a:rPr spc="-55" dirty="0"/>
              <a:t> </a:t>
            </a:r>
            <a:r>
              <a:rPr dirty="0"/>
              <a:t>figures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slides</a:t>
            </a:r>
            <a:r>
              <a:rPr spc="-65" dirty="0"/>
              <a:t> </a:t>
            </a:r>
            <a:r>
              <a:rPr dirty="0"/>
              <a:t>from</a:t>
            </a:r>
            <a:r>
              <a:rPr spc="-65" dirty="0"/>
              <a:t> </a:t>
            </a:r>
            <a:r>
              <a:rPr dirty="0"/>
              <a:t>many</a:t>
            </a:r>
            <a:r>
              <a:rPr spc="-55" dirty="0"/>
              <a:t> </a:t>
            </a:r>
            <a:r>
              <a:rPr spc="-10" dirty="0"/>
              <a:t>publications, Web</a:t>
            </a:r>
            <a:r>
              <a:rPr spc="-80" dirty="0"/>
              <a:t> </a:t>
            </a:r>
            <a:r>
              <a:rPr dirty="0"/>
              <a:t>pages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presentations</a:t>
            </a:r>
            <a:r>
              <a:rPr spc="-80" dirty="0"/>
              <a:t> </a:t>
            </a:r>
            <a:r>
              <a:rPr spc="-25" dirty="0"/>
              <a:t>by:</a:t>
            </a:r>
          </a:p>
          <a:p>
            <a:pPr marL="304165" indent="-181610">
              <a:lnSpc>
                <a:spcPts val="2870"/>
              </a:lnSpc>
              <a:buClr>
                <a:srgbClr val="D34817"/>
              </a:buClr>
              <a:buChar char="◦"/>
              <a:tabLst>
                <a:tab pos="304165" algn="l"/>
              </a:tabLst>
            </a:pPr>
            <a:r>
              <a:rPr dirty="0"/>
              <a:t>Carver</a:t>
            </a:r>
            <a:r>
              <a:rPr spc="-85" dirty="0"/>
              <a:t> </a:t>
            </a:r>
            <a:r>
              <a:rPr dirty="0"/>
              <a:t>Biotechnology</a:t>
            </a:r>
            <a:r>
              <a:rPr spc="-85" dirty="0"/>
              <a:t> </a:t>
            </a:r>
            <a:r>
              <a:rPr dirty="0"/>
              <a:t>Center</a:t>
            </a:r>
            <a:r>
              <a:rPr spc="-85" dirty="0"/>
              <a:t> </a:t>
            </a:r>
            <a:r>
              <a:rPr dirty="0"/>
              <a:t>(HPCBio,</a:t>
            </a:r>
            <a:r>
              <a:rPr spc="-85" dirty="0"/>
              <a:t> </a:t>
            </a:r>
            <a:r>
              <a:rPr dirty="0"/>
              <a:t>DNA</a:t>
            </a:r>
            <a:r>
              <a:rPr spc="-90" dirty="0"/>
              <a:t> </a:t>
            </a:r>
            <a:r>
              <a:rPr dirty="0"/>
              <a:t>Sequencing</a:t>
            </a:r>
            <a:r>
              <a:rPr spc="-90" dirty="0"/>
              <a:t> </a:t>
            </a:r>
            <a:r>
              <a:rPr spc="-10" dirty="0"/>
              <a:t>Core)</a:t>
            </a:r>
          </a:p>
          <a:p>
            <a:pPr marL="304165" indent="-181610">
              <a:lnSpc>
                <a:spcPts val="2750"/>
              </a:lnSpc>
              <a:spcBef>
                <a:spcPts val="315"/>
              </a:spcBef>
              <a:buClr>
                <a:srgbClr val="D34817"/>
              </a:buClr>
              <a:buChar char="◦"/>
              <a:tabLst>
                <a:tab pos="304165" algn="l"/>
              </a:tabLst>
            </a:pPr>
            <a:r>
              <a:rPr dirty="0"/>
              <a:t>M.</a:t>
            </a:r>
            <a:r>
              <a:rPr spc="-100" dirty="0"/>
              <a:t> </a:t>
            </a:r>
            <a:r>
              <a:rPr dirty="0"/>
              <a:t>Schatz,</a:t>
            </a:r>
            <a:r>
              <a:rPr spc="-45" dirty="0"/>
              <a:t> </a:t>
            </a:r>
            <a:r>
              <a:rPr dirty="0"/>
              <a:t>A.</a:t>
            </a:r>
            <a:r>
              <a:rPr spc="-60" dirty="0"/>
              <a:t> </a:t>
            </a:r>
            <a:r>
              <a:rPr spc="-20" dirty="0"/>
              <a:t>Phillipy,</a:t>
            </a:r>
            <a:r>
              <a:rPr spc="-45" dirty="0"/>
              <a:t> </a:t>
            </a:r>
            <a:r>
              <a:rPr spc="-125" dirty="0"/>
              <a:t>T.</a:t>
            </a:r>
            <a:r>
              <a:rPr spc="-15" dirty="0"/>
              <a:t> </a:t>
            </a:r>
            <a:r>
              <a:rPr dirty="0"/>
              <a:t>Seemann,</a:t>
            </a:r>
            <a:r>
              <a:rPr spc="-50" dirty="0"/>
              <a:t> </a:t>
            </a:r>
            <a:r>
              <a:rPr dirty="0"/>
              <a:t>S.</a:t>
            </a:r>
            <a:r>
              <a:rPr spc="-55" dirty="0"/>
              <a:t> </a:t>
            </a:r>
            <a:r>
              <a:rPr dirty="0"/>
              <a:t>Salzberg,</a:t>
            </a:r>
            <a:r>
              <a:rPr spc="-45" dirty="0"/>
              <a:t> </a:t>
            </a:r>
            <a:r>
              <a:rPr dirty="0"/>
              <a:t>K.</a:t>
            </a:r>
            <a:r>
              <a:rPr spc="-55" dirty="0"/>
              <a:t> </a:t>
            </a:r>
            <a:r>
              <a:rPr dirty="0"/>
              <a:t>Bradnam,</a:t>
            </a:r>
            <a:r>
              <a:rPr spc="-50" dirty="0"/>
              <a:t> </a:t>
            </a:r>
            <a:r>
              <a:rPr dirty="0"/>
              <a:t>D.</a:t>
            </a:r>
            <a:r>
              <a:rPr spc="-55" dirty="0"/>
              <a:t> </a:t>
            </a:r>
            <a:r>
              <a:rPr spc="-10" dirty="0"/>
              <a:t>Zerbino,</a:t>
            </a:r>
            <a:r>
              <a:rPr spc="-50" dirty="0"/>
              <a:t> </a:t>
            </a:r>
            <a:r>
              <a:rPr dirty="0"/>
              <a:t>M.</a:t>
            </a:r>
            <a:r>
              <a:rPr spc="-55" dirty="0"/>
              <a:t> </a:t>
            </a:r>
            <a:r>
              <a:rPr spc="-20" dirty="0"/>
              <a:t>Pop,</a:t>
            </a:r>
          </a:p>
          <a:p>
            <a:pPr marL="305435">
              <a:lnSpc>
                <a:spcPts val="2750"/>
              </a:lnSpc>
            </a:pPr>
            <a:r>
              <a:rPr dirty="0"/>
              <a:t>G.</a:t>
            </a:r>
            <a:r>
              <a:rPr spc="-80" dirty="0"/>
              <a:t> </a:t>
            </a:r>
            <a:r>
              <a:rPr dirty="0"/>
              <a:t>Sutton,</a:t>
            </a:r>
            <a:r>
              <a:rPr spc="-70" dirty="0"/>
              <a:t> </a:t>
            </a:r>
            <a:r>
              <a:rPr dirty="0"/>
              <a:t>Nick</a:t>
            </a:r>
            <a:r>
              <a:rPr spc="-70" dirty="0"/>
              <a:t> </a:t>
            </a:r>
            <a:r>
              <a:rPr dirty="0"/>
              <a:t>Loman,</a:t>
            </a:r>
            <a:r>
              <a:rPr spc="-70" dirty="0"/>
              <a:t> </a:t>
            </a:r>
            <a:r>
              <a:rPr dirty="0"/>
              <a:t>Carson</a:t>
            </a:r>
            <a:r>
              <a:rPr spc="-65" dirty="0"/>
              <a:t> </a:t>
            </a:r>
            <a:r>
              <a:rPr dirty="0"/>
              <a:t>Holt,</a:t>
            </a:r>
            <a:r>
              <a:rPr spc="-70" dirty="0"/>
              <a:t> </a:t>
            </a:r>
            <a:r>
              <a:rPr dirty="0"/>
              <a:t>Ryan</a:t>
            </a:r>
            <a:r>
              <a:rPr spc="-70" dirty="0"/>
              <a:t> </a:t>
            </a:r>
            <a:r>
              <a:rPr spc="-10" dirty="0"/>
              <a:t>Wick.</a:t>
            </a:r>
          </a:p>
          <a:p>
            <a:pPr marL="304165" marR="5080" indent="-181610">
              <a:lnSpc>
                <a:spcPct val="90400"/>
              </a:lnSpc>
              <a:spcBef>
                <a:spcPts val="585"/>
              </a:spcBef>
              <a:buClr>
                <a:srgbClr val="D34817"/>
              </a:buClr>
              <a:buChar char="◦"/>
              <a:tabLst>
                <a:tab pos="305435" algn="l"/>
              </a:tabLst>
            </a:pPr>
            <a:r>
              <a:rPr dirty="0"/>
              <a:t>I</a:t>
            </a:r>
            <a:r>
              <a:rPr spc="-60" dirty="0"/>
              <a:t> </a:t>
            </a:r>
            <a:r>
              <a:rPr dirty="0"/>
              <a:t>highly</a:t>
            </a:r>
            <a:r>
              <a:rPr spc="-55" dirty="0"/>
              <a:t> </a:t>
            </a:r>
            <a:r>
              <a:rPr dirty="0"/>
              <a:t>recommend</a:t>
            </a:r>
            <a:r>
              <a:rPr spc="-55" dirty="0"/>
              <a:t> </a:t>
            </a:r>
            <a:r>
              <a:rPr dirty="0"/>
              <a:t>Ben</a:t>
            </a:r>
            <a:r>
              <a:rPr spc="-55" dirty="0"/>
              <a:t> </a:t>
            </a:r>
            <a:r>
              <a:rPr spc="-20" dirty="0"/>
              <a:t>Langmead’s</a:t>
            </a:r>
            <a:r>
              <a:rPr spc="-55" dirty="0"/>
              <a:t> </a:t>
            </a:r>
            <a:r>
              <a:rPr dirty="0"/>
              <a:t>teaching</a:t>
            </a:r>
            <a:r>
              <a:rPr spc="-60" dirty="0"/>
              <a:t> </a:t>
            </a:r>
            <a:r>
              <a:rPr dirty="0"/>
              <a:t>materials;</a:t>
            </a:r>
            <a:r>
              <a:rPr spc="-60" dirty="0"/>
              <a:t> </a:t>
            </a:r>
            <a:r>
              <a:rPr dirty="0"/>
              <a:t>he</a:t>
            </a:r>
            <a:r>
              <a:rPr spc="-45" dirty="0"/>
              <a:t> </a:t>
            </a:r>
            <a:r>
              <a:rPr dirty="0"/>
              <a:t>has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ton</a:t>
            </a:r>
            <a:r>
              <a:rPr spc="-55" dirty="0"/>
              <a:t> </a:t>
            </a:r>
            <a:r>
              <a:rPr spc="-10" dirty="0"/>
              <a:t>fabulous 	</a:t>
            </a:r>
            <a:r>
              <a:rPr dirty="0"/>
              <a:t>(and</a:t>
            </a:r>
            <a:r>
              <a:rPr spc="-45" dirty="0"/>
              <a:t> </a:t>
            </a:r>
            <a:r>
              <a:rPr dirty="0"/>
              <a:t>much</a:t>
            </a:r>
            <a:r>
              <a:rPr spc="-40" dirty="0"/>
              <a:t> </a:t>
            </a:r>
            <a:r>
              <a:rPr dirty="0"/>
              <a:t>more</a:t>
            </a:r>
            <a:r>
              <a:rPr spc="-40" dirty="0"/>
              <a:t> </a:t>
            </a:r>
            <a:r>
              <a:rPr spc="-10" dirty="0"/>
              <a:t>in-</a:t>
            </a:r>
            <a:r>
              <a:rPr dirty="0"/>
              <a:t>depth)</a:t>
            </a:r>
            <a:r>
              <a:rPr spc="-45" dirty="0"/>
              <a:t> </a:t>
            </a:r>
            <a:r>
              <a:rPr dirty="0"/>
              <a:t>notes</a:t>
            </a:r>
            <a:r>
              <a:rPr spc="-5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his</a:t>
            </a:r>
            <a:r>
              <a:rPr spc="-50" dirty="0"/>
              <a:t> </a:t>
            </a:r>
            <a:r>
              <a:rPr dirty="0"/>
              <a:t>lab</a:t>
            </a:r>
            <a:r>
              <a:rPr spc="-40" dirty="0"/>
              <a:t> </a:t>
            </a:r>
            <a:r>
              <a:rPr dirty="0"/>
              <a:t>page:</a:t>
            </a:r>
            <a:r>
              <a:rPr spc="-55" dirty="0"/>
              <a:t> </a:t>
            </a:r>
            <a:r>
              <a:rPr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http://www.langmead-</a:t>
            </a:r>
            <a:r>
              <a:rPr u="none" spc="-10" dirty="0">
                <a:solidFill>
                  <a:srgbClr val="CC9900"/>
                </a:solidFill>
              </a:rPr>
              <a:t> 	</a:t>
            </a:r>
            <a:r>
              <a:rPr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lab.org/teaching-materials/</a:t>
            </a:r>
          </a:p>
          <a:p>
            <a:pPr marL="304165" indent="-181610">
              <a:lnSpc>
                <a:spcPct val="100000"/>
              </a:lnSpc>
              <a:spcBef>
                <a:spcPts val="315"/>
              </a:spcBef>
              <a:buClr>
                <a:srgbClr val="D34817"/>
              </a:buClr>
              <a:buChar char="◦"/>
              <a:tabLst>
                <a:tab pos="304165" algn="l"/>
              </a:tabLst>
            </a:pPr>
            <a:r>
              <a:rPr dirty="0"/>
              <a:t>Thank</a:t>
            </a:r>
            <a:r>
              <a:rPr spc="-60" dirty="0"/>
              <a:t> </a:t>
            </a:r>
            <a:r>
              <a:rPr spc="-20" dirty="0"/>
              <a:t>you!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4970183"/>
            <a:ext cx="12192000" cy="1887855"/>
            <a:chOff x="1" y="4970183"/>
            <a:chExt cx="12192000" cy="188785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6" y="4970183"/>
              <a:ext cx="12189460" cy="1887855"/>
            </a:xfrm>
            <a:custGeom>
              <a:avLst/>
              <a:gdLst/>
              <a:ahLst/>
              <a:cxnLst/>
              <a:rect l="l" t="t" r="r" b="b"/>
              <a:pathLst>
                <a:path w="12189460" h="1887854">
                  <a:moveTo>
                    <a:pt x="0" y="1887816"/>
                  </a:moveTo>
                  <a:lnTo>
                    <a:pt x="12188956" y="1887816"/>
                  </a:lnTo>
                  <a:lnTo>
                    <a:pt x="12188956" y="0"/>
                  </a:lnTo>
                  <a:lnTo>
                    <a:pt x="0" y="0"/>
                  </a:lnTo>
                  <a:lnTo>
                    <a:pt x="0" y="1887816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937" y="5312155"/>
            <a:ext cx="3116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FFFFF"/>
                </a:solidFill>
                <a:latin typeface="Carlito"/>
                <a:cs typeface="Carlito"/>
              </a:rPr>
              <a:t>Oxford</a:t>
            </a:r>
            <a:r>
              <a:rPr sz="3600" spc="-60" dirty="0">
                <a:solidFill>
                  <a:srgbClr val="FFFFFF"/>
                </a:solidFill>
                <a:latin typeface="Carlito"/>
                <a:cs typeface="Carlito"/>
              </a:rPr>
              <a:t> Nanopore</a:t>
            </a:r>
            <a:endParaRPr sz="36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296" y="964298"/>
            <a:ext cx="10742576" cy="29770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06" y="490617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6" y="0"/>
                </a:moveTo>
                <a:lnTo>
                  <a:pt x="0" y="0"/>
                </a:lnTo>
                <a:lnTo>
                  <a:pt x="0" y="64008"/>
                </a:lnTo>
                <a:lnTo>
                  <a:pt x="12188956" y="64008"/>
                </a:lnTo>
                <a:lnTo>
                  <a:pt x="12188956" y="0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39652" y="6537959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1956" y="4108195"/>
            <a:ext cx="768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Alberto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Magi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i="1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et</a:t>
            </a:r>
            <a:r>
              <a:rPr sz="1800" i="1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i="1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al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,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i="1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Briefings</a:t>
            </a:r>
            <a:r>
              <a:rPr sz="1800" i="1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i="1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in</a:t>
            </a:r>
            <a:r>
              <a:rPr sz="1800" i="1" u="sng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i="1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Bioinformatics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,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Volume</a:t>
            </a:r>
            <a:r>
              <a:rPr sz="1800" u="sng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19,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Issue</a:t>
            </a:r>
            <a:r>
              <a:rPr sz="1800" u="sng" spc="-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6,</a:t>
            </a:r>
            <a:r>
              <a:rPr sz="1800" u="sng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November</a:t>
            </a:r>
            <a:r>
              <a:rPr sz="1800" u="sng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 </a:t>
            </a:r>
            <a:r>
              <a:rPr sz="18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2018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6334316"/>
            <a:ext cx="12192000" cy="523875"/>
            <a:chOff x="1" y="6334316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1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99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1998" y="457199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9B2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6334316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998" y="0"/>
                  </a:moveTo>
                  <a:lnTo>
                    <a:pt x="0" y="0"/>
                  </a:lnTo>
                  <a:lnTo>
                    <a:pt x="0" y="65998"/>
                  </a:lnTo>
                  <a:lnTo>
                    <a:pt x="12191998" y="65998"/>
                  </a:lnTo>
                  <a:lnTo>
                    <a:pt x="12191998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1" y="17378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‘Long</a:t>
            </a:r>
            <a:r>
              <a:rPr spc="-185" dirty="0"/>
              <a:t> </a:t>
            </a:r>
            <a:r>
              <a:rPr spc="-75" dirty="0"/>
              <a:t>Reads’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pc="-25" dirty="0">
                <a:solidFill>
                  <a:srgbClr val="696464"/>
                </a:solidFill>
              </a:rPr>
              <a:t>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1822196"/>
            <a:ext cx="9124950" cy="36195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Advantages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145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very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long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(1kb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100kb)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434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Relatively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even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coverage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genome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335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PacBio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HiFi,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ONT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latest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release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Highly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accurate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(99%)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36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PacBio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HiFi,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ONT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DNA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modifications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(RNA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mods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ONT)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43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ONT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real-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sequencing,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portable,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RNA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Disadvantages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240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Expensive</a:t>
            </a:r>
            <a:r>
              <a:rPr sz="1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compared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1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Illumina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short</a:t>
            </a:r>
            <a:r>
              <a:rPr sz="18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reads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335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Need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very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high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quality,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high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MW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DNA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samples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434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Least</a:t>
            </a:r>
            <a:r>
              <a:rPr sz="18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expensive</a:t>
            </a:r>
            <a:r>
              <a:rPr sz="1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options</a:t>
            </a:r>
            <a:r>
              <a:rPr sz="18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1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Carlito"/>
                <a:cs typeface="Carlito"/>
              </a:rPr>
              <a:t>error-prone</a:t>
            </a:r>
            <a:endParaRPr sz="1800">
              <a:latin typeface="Carlito"/>
              <a:cs typeface="Carlito"/>
            </a:endParaRPr>
          </a:p>
          <a:p>
            <a:pPr marL="306070" indent="-183515">
              <a:lnSpc>
                <a:spcPct val="100000"/>
              </a:lnSpc>
              <a:spcBef>
                <a:spcPts val="335"/>
              </a:spcBef>
              <a:buClr>
                <a:srgbClr val="D34817"/>
              </a:buClr>
              <a:buChar char="◦"/>
              <a:tabLst>
                <a:tab pos="30607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Depending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technology,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Carlito"/>
                <a:cs typeface="Carlito"/>
              </a:rPr>
              <a:t>systematic</a:t>
            </a:r>
            <a:r>
              <a:rPr sz="1800" i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rlito"/>
                <a:cs typeface="Carlito"/>
              </a:rPr>
              <a:t>errors</a:t>
            </a:r>
            <a:r>
              <a:rPr sz="1800" i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(homopolymer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issues),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but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getting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better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2698</Words>
  <Application>Microsoft Macintosh PowerPoint</Application>
  <PresentationFormat>Widescreen</PresentationFormat>
  <Paragraphs>510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Carlito</vt:lpstr>
      <vt:lpstr>Courier New</vt:lpstr>
      <vt:lpstr>Impact</vt:lpstr>
      <vt:lpstr>Times New Roman</vt:lpstr>
      <vt:lpstr>Trebuchet MS</vt:lpstr>
      <vt:lpstr>Office Theme</vt:lpstr>
      <vt:lpstr>PowerPoint Presentation</vt:lpstr>
      <vt:lpstr>Overview</vt:lpstr>
      <vt:lpstr>Ideal World!</vt:lpstr>
      <vt:lpstr>Announced 2018, started early 2022</vt:lpstr>
      <vt:lpstr>Current Sequencing Technologies</vt:lpstr>
      <vt:lpstr>Illumina</vt:lpstr>
      <vt:lpstr>‘Long reads’</vt:lpstr>
      <vt:lpstr>PowerPoint Presentation</vt:lpstr>
      <vt:lpstr>‘Long Reads’</vt:lpstr>
      <vt:lpstr>Genome assembly steps</vt:lpstr>
      <vt:lpstr>(a) Collect DNA – samples are fragmented and sequenced.</vt:lpstr>
      <vt:lpstr>Let’s Do a Genome Assembly!</vt:lpstr>
      <vt:lpstr>The way it used to be… aka ‘the short read days’</vt:lpstr>
      <vt:lpstr>PowerPoint Presentation</vt:lpstr>
      <vt:lpstr>Steps</vt:lpstr>
      <vt:lpstr>Basic cleanup and evaluation</vt:lpstr>
      <vt:lpstr>DNA Quality (FASTQC)</vt:lpstr>
      <vt:lpstr>Adapters</vt:lpstr>
      <vt:lpstr>Arabidopsis F1 cross</vt:lpstr>
      <vt:lpstr>Arabidopsis trio-binning assembly</vt:lpstr>
      <vt:lpstr>Other pre-assembly steps</vt:lpstr>
      <vt:lpstr>Starting the assembly</vt:lpstr>
      <vt:lpstr>Contig building</vt:lpstr>
      <vt:lpstr>Contigs</vt:lpstr>
      <vt:lpstr>PowerPoint Presentation</vt:lpstr>
      <vt:lpstr>Graph</vt:lpstr>
      <vt:lpstr>PowerPoint Presentation</vt:lpstr>
      <vt:lpstr>PowerPoint Presentation</vt:lpstr>
      <vt:lpstr>In essence…</vt:lpstr>
      <vt:lpstr>Scaffolding</vt:lpstr>
      <vt:lpstr>Linking Contigs via DNA Seq</vt:lpstr>
      <vt:lpstr>Contigs to scaffolds</vt:lpstr>
      <vt:lpstr>Long reads</vt:lpstr>
      <vt:lpstr>HiC</vt:lpstr>
      <vt:lpstr>Optical Mapping</vt:lpstr>
      <vt:lpstr>Starting a new assembly project</vt:lpstr>
      <vt:lpstr>Planning a genome sequencing project?</vt:lpstr>
      <vt:lpstr>How do you start (2023)?</vt:lpstr>
      <vt:lpstr>How large is my genome?</vt:lpstr>
      <vt:lpstr>Genome size/complexity</vt:lpstr>
      <vt:lpstr>Heterozygosity</vt:lpstr>
      <vt:lpstr>Heterozygosity</vt:lpstr>
      <vt:lpstr>Ploidy</vt:lpstr>
      <vt:lpstr>Repetitive sequences</vt:lpstr>
      <vt:lpstr>PowerPoint Presentation</vt:lpstr>
      <vt:lpstr>Assembling repeats</vt:lpstr>
      <vt:lpstr>PowerPoint Presentation</vt:lpstr>
      <vt:lpstr>PowerPoint Presentation</vt:lpstr>
      <vt:lpstr>Long reads</vt:lpstr>
      <vt:lpstr>PowerPoint Presentation</vt:lpstr>
      <vt:lpstr>PowerPoint Presentation</vt:lpstr>
      <vt:lpstr>Genome(s) from related species</vt:lpstr>
      <vt:lpstr>Typical sequencing strategies</vt:lpstr>
      <vt:lpstr>T2T strategy</vt:lpstr>
      <vt:lpstr>Assembly strategies and algorithms</vt:lpstr>
      <vt:lpstr>Assessing your assembly</vt:lpstr>
      <vt:lpstr>How good is my assembly?</vt:lpstr>
      <vt:lpstr>N50: the most common measure of assembly quality</vt:lpstr>
      <vt:lpstr>Comparative analysis</vt:lpstr>
      <vt:lpstr>Dot Plot</vt:lpstr>
      <vt:lpstr>PowerPoint Presentation</vt:lpstr>
      <vt:lpstr>PowerPoint Presentation</vt:lpstr>
      <vt:lpstr>PowerPoint Presentation</vt:lpstr>
      <vt:lpstr>BUSCO: conserved gene sets</vt:lpstr>
      <vt:lpstr>QUAST</vt:lpstr>
      <vt:lpstr>Blob plots</vt:lpstr>
      <vt:lpstr>Genome graphs</vt:lpstr>
      <vt:lpstr>Assembly, variant, and pangenome graphs</vt:lpstr>
      <vt:lpstr>Pangenome graphs</vt:lpstr>
      <vt:lpstr>Pangenome graphs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Okendo, Javan (NIH/NHGRI) [F]</cp:lastModifiedBy>
  <cp:revision>5</cp:revision>
  <dcterms:created xsi:type="dcterms:W3CDTF">2024-06-17T20:14:03Z</dcterms:created>
  <dcterms:modified xsi:type="dcterms:W3CDTF">2024-06-18T20:15:16Z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2023-06-16T00:00:00Z</vt:filetime>
  </property>
  <property fmtid="{D5CDD505-2E9C-101B-9397-08002B2CF9AE}" pid="3" name="LastSaved">
    <vt:filetime>2024-06-17T00:00:00Z</vt:filetime>
  </property>
  <property fmtid="{D5CDD505-2E9C-101B-9397-08002B2CF9AE}" pid="4" name="Producer">
    <vt:lpwstr>3-Heights(TM) PDF Security Shell 4.8.25.2 (http://www.pdf-tools.com)</vt:lpwstr>
  </property>
</Properties>
</file>