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5" r:id="rId8"/>
    <p:sldId id="260" r:id="rId9"/>
    <p:sldId id="264" r:id="rId10"/>
    <p:sldId id="266" r:id="rId11"/>
    <p:sldId id="268" r:id="rId12"/>
    <p:sldId id="267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E6F2-B1A2-4735-BD9A-5BF96D1FC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27F87-5703-4422-8C59-FB1E51F2D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6BC01-CE8C-48A3-A157-50CA8116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0415-56F0-4F22-80E8-93B27DFCD21D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45B55-8A58-47DD-A24D-89590B88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18687-F318-4722-91CA-87500F98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77E2-E20F-4941-86CA-0CC4BCBE77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091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F253-C03D-4FA9-8FEA-096CF088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4E285-6495-4953-AB6B-0575432C4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F743D-1F02-4C36-97DB-227F4EEA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0415-56F0-4F22-80E8-93B27DFCD21D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7827F-6B42-45F2-94F1-253C9A32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7B34A-6D04-4058-B2B9-7F881989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77E2-E20F-4941-86CA-0CC4BCBE77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613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D5496-D7BD-4D58-B71C-A00942D35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EBF67-BF92-4CC3-B151-EA89FB82D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AF93B-CF87-41DD-9A73-A37A867A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0415-56F0-4F22-80E8-93B27DFCD21D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12F7-62EE-4287-AEDF-89DF501D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E10A8-98B3-4EBA-9A6D-2EF57FA5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77E2-E20F-4941-86CA-0CC4BCBE77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923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3185-48E6-4162-9BA6-626156F0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D3EE-E071-4FF9-9101-CAFC4336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39987-6E5D-4F40-869A-9A4D01B6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0415-56F0-4F22-80E8-93B27DFCD21D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7F25-74B8-4041-9594-F49811FD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9D520-B85A-4A94-9062-A2BC0513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77E2-E20F-4941-86CA-0CC4BCBE77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81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88C5-2BE7-496C-961B-390DB6CB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17D15-C06A-4A64-967D-A906FD9DC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CCADB-2CDD-4494-8398-83E40847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0415-56F0-4F22-80E8-93B27DFCD21D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C14D-1198-4091-97BF-65D98202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874D1-A93C-4336-B96D-B1CA7B92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77E2-E20F-4941-86CA-0CC4BCBE77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976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B4CD-612C-4124-9B82-CB67CCAD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31BAF-2431-4A9F-8DDD-EF4AF2977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A6612-4324-4082-AE66-867B0FAE6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B2D28-749D-4E47-9DB1-CE72735E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0415-56F0-4F22-80E8-93B27DFCD21D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D786-EACC-4E09-A98C-2762EB4B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27BD4-B4EC-40C1-BF70-F5C9813D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77E2-E20F-4941-86CA-0CC4BCBE77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019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C915-0FBB-424B-A5F4-52D9DCA1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60B32-8033-4E71-ADF2-61B3D54F0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093D2-8720-4C4A-8DB9-DC8EE6816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47604-E0AC-43BE-88F1-BE7ED0500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B98C8-F006-4AFF-9725-368F719E6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AC935-2CB1-4F0B-BB35-B118B4EF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0415-56F0-4F22-80E8-93B27DFCD21D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91F5A-1D2B-4E2C-86F3-E3F5F831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5FC8B-29E1-40B3-B798-B4D446B8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77E2-E20F-4941-86CA-0CC4BCBE77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434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4651-F920-47AD-B424-0AE33C60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63EDA-BC46-43FE-84F6-717EB879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0415-56F0-4F22-80E8-93B27DFCD21D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811D3-25D9-4E2D-9CBC-4A74974E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E4153-13BA-4481-9BFC-65269820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77E2-E20F-4941-86CA-0CC4BCBE77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4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B3FCB-BDEB-482D-8D08-18B76253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0415-56F0-4F22-80E8-93B27DFCD21D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55334-9879-4D5A-9B07-5EFED703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38A50-12E9-4C18-876F-6F64E482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77E2-E20F-4941-86CA-0CC4BCBE77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355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9D2A-179D-4263-9CA5-366A08FD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2EACA-15DB-4A58-8FC0-02AB4C50F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5184D-BF94-4786-B4E2-34BEA9D5E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5506B-0F9C-4A29-99FD-2104F534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0415-56F0-4F22-80E8-93B27DFCD21D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FA19D-D996-444A-8469-4C78AD8F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9B604-0951-4ADB-8389-FF1B5414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77E2-E20F-4941-86CA-0CC4BCBE77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82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1918-20E4-41DC-A9A1-58EEA1A2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0CF25-A05D-478D-8524-59791D71B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CB5F1-07EA-476F-A14B-ABEAFFC4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3538D-2131-4DE7-B5BA-D71E8ACB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0415-56F0-4F22-80E8-93B27DFCD21D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FE153-B04D-49C2-B032-166FB3C9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B9CDC-44BE-47C7-AA78-1870DAFC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77E2-E20F-4941-86CA-0CC4BCBE77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469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2AA4D-C74B-4A16-8074-8684A016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642D-DBFA-4AC4-A8E7-493A4B57A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8FFC-35A4-4BF5-8EE1-AB057E199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A0415-56F0-4F22-80E8-93B27DFCD21D}" type="datetimeFigureOut">
              <a:rPr lang="en-ZA" smtClean="0"/>
              <a:t>2020/11/22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05A28-2BA1-4664-80A1-E0F5A416B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A47E1-A4AA-41DF-96E1-2F5548475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477E2-E20F-4941-86CA-0CC4BCBE777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364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3E93-461A-4149-8605-730AB7017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R </a:t>
            </a:r>
            <a:r>
              <a:rPr lang="en-ZA" dirty="0" err="1"/>
              <a:t>Tidyverse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B1699-4B1E-47C0-9615-A02A9F872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Olina Ngwenya, MSc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 Intermediate Course at UCT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Introduction to 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Tidyverse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Nov 11-13, 2019</a:t>
            </a:r>
          </a:p>
          <a:p>
            <a:r>
              <a:rPr lang="en-ZA" dirty="0">
                <a:solidFill>
                  <a:schemeClr val="accent1"/>
                </a:solidFill>
              </a:rPr>
              <a:t>Acknowledgements: Dominic Henry (UCT Stats Dept)</a:t>
            </a:r>
          </a:p>
          <a:p>
            <a:r>
              <a:rPr lang="en-ZA" dirty="0">
                <a:solidFill>
                  <a:schemeClr val="accent1"/>
                </a:solidFill>
              </a:rPr>
              <a:t>Miles McBain (QUT)</a:t>
            </a:r>
          </a:p>
        </p:txBody>
      </p:sp>
    </p:spTree>
    <p:extLst>
      <p:ext uri="{BB962C8B-B14F-4D97-AF65-F5344CB8AC3E}">
        <p14:creationId xmlns:p14="http://schemas.microsoft.com/office/powerpoint/2010/main" val="3768514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8FAB-F6D1-4FB8-B7B9-FD841032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Wrangling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5D680-29B2-4260-9694-B05ACF21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4979"/>
          </a:xfrm>
        </p:spPr>
        <p:txBody>
          <a:bodyPr/>
          <a:lstStyle/>
          <a:p>
            <a:r>
              <a:rPr lang="en-ZA" dirty="0"/>
              <a:t>The art of getting your data into R in a useful form for visualisation and modelling.</a:t>
            </a:r>
          </a:p>
          <a:p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1120F-5C14-4B5A-A124-D8CCBD99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89" y="3015575"/>
            <a:ext cx="8832715" cy="36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0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8B27-2C80-4D4D-BBB2-72FE02C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wrangling 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908F09-A8DC-476D-9542-EB0C40CB3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100" y="2225694"/>
            <a:ext cx="2605800" cy="35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7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DA62-7E93-4661-BE87-0EA4488E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wrangling typical 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4E9E6-7BBD-4597-9EE2-E7F67EB8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Explore structure</a:t>
            </a:r>
          </a:p>
          <a:p>
            <a:r>
              <a:rPr lang="en-ZA" dirty="0"/>
              <a:t>Validate observations</a:t>
            </a:r>
          </a:p>
          <a:p>
            <a:r>
              <a:rPr lang="en-ZA" dirty="0"/>
              <a:t>Create variables</a:t>
            </a:r>
          </a:p>
          <a:p>
            <a:r>
              <a:rPr lang="en-ZA" dirty="0"/>
              <a:t>Select observations</a:t>
            </a:r>
          </a:p>
          <a:p>
            <a:r>
              <a:rPr lang="en-ZA" dirty="0"/>
              <a:t>Prepare input for models and visualisations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43214-DEB1-450A-A4A5-C79E76B8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506" y="1399807"/>
            <a:ext cx="2580000" cy="298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8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540B-3E7C-4080-A14B-08D4E098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pipe operator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7BBDA-49E0-4454-8A10-443CBF5C8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data %&gt;% f1() %&gt;% f2() %&gt;% f3()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This means apply f1 to your data then apply f2 to the output found after f1 was applied and so on.</a:t>
            </a:r>
          </a:p>
          <a:p>
            <a:r>
              <a:rPr lang="en-ZA" dirty="0"/>
              <a:t>Can also be written as</a:t>
            </a:r>
          </a:p>
          <a:p>
            <a:pPr marL="0" indent="0">
              <a:buNone/>
            </a:pPr>
            <a:r>
              <a:rPr lang="en-ZA" dirty="0"/>
              <a:t>f3(f2(f1(data))).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0F946-F37B-443A-8C3E-0FE4B9CE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361" y="89911"/>
            <a:ext cx="2159541" cy="206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19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4E83-468B-47D1-97AF-583C0FF6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Dplyr</a:t>
            </a:r>
            <a:r>
              <a:rPr lang="en-ZA" dirty="0"/>
              <a:t>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073E6-A5DC-4B6E-A619-9781073A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solidFill>
                  <a:schemeClr val="accent1"/>
                </a:solidFill>
              </a:rPr>
              <a:t>select():  </a:t>
            </a:r>
            <a:r>
              <a:rPr lang="en-ZA" dirty="0"/>
              <a:t>choose variables (cols) by name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E5DC7-435B-423D-A5B0-DE5556FC6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98" y="2607013"/>
            <a:ext cx="8258783" cy="2996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57F015-1440-4726-8333-F3222FC9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822" y="1"/>
            <a:ext cx="1721259" cy="205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90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EB61-9A0A-4385-A32F-6ED27383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Dplyr</a:t>
            </a:r>
            <a:r>
              <a:rPr lang="en-ZA" dirty="0"/>
              <a:t> verbs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C48F-C519-4B20-B4D0-8AD56DDE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solidFill>
                  <a:schemeClr val="accent1"/>
                </a:solidFill>
              </a:rPr>
              <a:t>filter(): </a:t>
            </a:r>
            <a:r>
              <a:rPr lang="en-ZA" dirty="0"/>
              <a:t> filter observations (rows) based on their value</a:t>
            </a:r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8626B-5665-4BFB-B3E0-774C73FA4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83" y="2519463"/>
            <a:ext cx="9017540" cy="2694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89BFA7-893F-4304-9797-13DDBC791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822" y="1"/>
            <a:ext cx="1721259" cy="205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52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58C6-1F3B-4692-A3EB-29692130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Dplyr</a:t>
            </a:r>
            <a:r>
              <a:rPr lang="en-ZA" dirty="0"/>
              <a:t> verbs 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CC0A-985D-441F-8847-72F8F6E6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solidFill>
                  <a:schemeClr val="accent1"/>
                </a:solidFill>
              </a:rPr>
              <a:t>mutate(): </a:t>
            </a:r>
            <a:r>
              <a:rPr lang="en-ZA" dirty="0"/>
              <a:t>create new variables from existing ones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4E120-1C31-481A-9DEE-DF825455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99" y="2733471"/>
            <a:ext cx="9494401" cy="2655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8D6F85-A2FC-46C7-94B1-189ED8E83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822" y="1"/>
            <a:ext cx="1721259" cy="205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39AA-176E-4F92-AEAA-B0DEBE4A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Dplyr</a:t>
            </a:r>
            <a:r>
              <a:rPr lang="en-ZA" dirty="0"/>
              <a:t> verbs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8AAB4-7B87-41FE-9588-A8F9A618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solidFill>
                  <a:schemeClr val="accent1"/>
                </a:solidFill>
              </a:rPr>
              <a:t>arrange(): </a:t>
            </a:r>
            <a:r>
              <a:rPr lang="en-ZA" dirty="0"/>
              <a:t>change the order of observations</a:t>
            </a:r>
          </a:p>
          <a:p>
            <a:endParaRPr lang="en-ZA" dirty="0"/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115FC-7F3F-46E3-A4FA-BE7FC364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67" y="2791838"/>
            <a:ext cx="9591471" cy="3701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52D23A-671C-4609-94EA-4EF93BAA3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822" y="9729"/>
            <a:ext cx="1721259" cy="205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55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440F-0E9A-4693-8C02-F2A085E1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Dplyr</a:t>
            </a:r>
            <a:r>
              <a:rPr lang="en-ZA" dirty="0"/>
              <a:t> verbs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5C99-D70C-418E-9447-E68772DC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solidFill>
                  <a:schemeClr val="accent1"/>
                </a:solidFill>
              </a:rPr>
              <a:t>group by(): </a:t>
            </a:r>
            <a:r>
              <a:rPr lang="en-ZA" dirty="0"/>
              <a:t>select a factor by which to group observations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B797B-670F-4540-88D9-35E144A2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91" y="3103821"/>
            <a:ext cx="7301401" cy="2727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ACC6C0-D7B8-40E2-BF8A-292FE941C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822" y="1"/>
            <a:ext cx="1721259" cy="19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9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C759-A426-4280-B441-E5C709A2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Dplyr</a:t>
            </a:r>
            <a:r>
              <a:rPr lang="en-ZA" dirty="0"/>
              <a:t> verbs continued…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DFAA2-583C-4AEE-8094-96AED0D29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solidFill>
                  <a:schemeClr val="accent1"/>
                </a:solidFill>
              </a:rPr>
              <a:t>summarise(): </a:t>
            </a:r>
            <a:r>
              <a:rPr lang="en-ZA" dirty="0"/>
              <a:t>reduce observations into single value.</a:t>
            </a:r>
          </a:p>
          <a:p>
            <a:endParaRPr lang="en-ZA" dirty="0"/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D106B-E3A6-43D4-9C6F-398ADBFA7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54" y="2694562"/>
            <a:ext cx="8390935" cy="3617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D67EEA-D671-41B3-90B6-5700B2A38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822" y="1"/>
            <a:ext cx="1721259" cy="205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5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6853-5E31-45BA-98D0-8F8560AD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Tidyverse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6F24-0C43-4865-A443-42E7D7A9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It’s not a package itself but a group of packages</a:t>
            </a:r>
          </a:p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F8545-6414-444E-BB0E-09456A59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08" y="2348233"/>
            <a:ext cx="9649201" cy="450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84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689F-6D8F-49D4-A420-6DC52C04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Dplyr</a:t>
            </a:r>
            <a:r>
              <a:rPr lang="en-ZA" dirty="0"/>
              <a:t> verbs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B253-6735-4B71-94F8-6BE25481E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solidFill>
                  <a:schemeClr val="accent1"/>
                </a:solidFill>
              </a:rPr>
              <a:t>* join(): </a:t>
            </a:r>
            <a:r>
              <a:rPr lang="en-ZA" dirty="0"/>
              <a:t>combine data frames (*left, right, inner, full)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11B58-0942-4AFD-84B5-F434AC28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15" y="2529191"/>
            <a:ext cx="8512985" cy="3443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C07E4-9890-4A60-92C4-6231E294D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822" y="1"/>
            <a:ext cx="1721259" cy="182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23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8A1D-6AEB-477B-B162-49C44664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Dplyr</a:t>
            </a:r>
            <a:r>
              <a:rPr lang="en-ZA" dirty="0"/>
              <a:t> +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4CE3B-7FD5-4097-AD32-2C4830C0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Option 1</a:t>
            </a:r>
          </a:p>
          <a:p>
            <a:pPr marL="0" indent="0">
              <a:buNone/>
            </a:pPr>
            <a:r>
              <a:rPr lang="en-ZA" dirty="0"/>
              <a:t>data1 &lt;- select(data, ...)</a:t>
            </a:r>
          </a:p>
          <a:p>
            <a:pPr marL="0" indent="0">
              <a:buNone/>
            </a:pPr>
            <a:r>
              <a:rPr lang="en-ZA" dirty="0"/>
              <a:t>data2 &lt;- filter(data1, ...)</a:t>
            </a:r>
          </a:p>
          <a:p>
            <a:pPr marL="0" indent="0">
              <a:buNone/>
            </a:pPr>
            <a:r>
              <a:rPr lang="en-ZA" dirty="0"/>
              <a:t>data3 &lt;- mutate(data2, ...)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Option 2</a:t>
            </a:r>
          </a:p>
          <a:p>
            <a:pPr marL="0" indent="0">
              <a:buNone/>
            </a:pPr>
            <a:r>
              <a:rPr lang="en-ZA" dirty="0"/>
              <a:t>data %&gt;% select(...) %&gt;% filter(...) %&gt;% mutate(...)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E8C5A-48D5-4AC9-B3A3-1340B9E23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942" y="198154"/>
            <a:ext cx="1791147" cy="1708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F9CC1E-F595-4103-ABF4-E5A8C9B4B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464" y="189276"/>
            <a:ext cx="1791147" cy="17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30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86F5-D5B6-4141-BE5D-FD1A6DC0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Dplyr</a:t>
            </a:r>
            <a:r>
              <a:rPr lang="en-ZA" dirty="0"/>
              <a:t> + pipe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BE51-1C44-49BC-BED0-29A2FE44C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Advantages</a:t>
            </a:r>
          </a:p>
          <a:p>
            <a:r>
              <a:rPr lang="en-ZA" dirty="0"/>
              <a:t> Improved understanding - reads like a sentence</a:t>
            </a:r>
          </a:p>
          <a:p>
            <a:r>
              <a:rPr lang="en-ZA" dirty="0"/>
              <a:t> Remove unnecessary intermediate steps</a:t>
            </a:r>
          </a:p>
          <a:p>
            <a:r>
              <a:rPr lang="en-ZA" dirty="0"/>
              <a:t> Reduce creative effort (naming things sensibly is hard!)</a:t>
            </a:r>
          </a:p>
          <a:p>
            <a:r>
              <a:rPr lang="en-ZA" dirty="0"/>
              <a:t> Focus on the final desired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84D48-B11D-4841-A446-BA79095E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905" y="365125"/>
            <a:ext cx="1791147" cy="1708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F35E0F-851F-4EE7-B260-B43E5D66C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352" y="365124"/>
            <a:ext cx="1791147" cy="17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76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FFB3-9895-4013-8AB0-A27E17B7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0C32-1497-492C-B5DE-9758981AA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				</a:t>
            </a:r>
            <a:r>
              <a:rPr lang="en-ZA" dirty="0" err="1"/>
              <a:t>dmy_hms</a:t>
            </a:r>
            <a:r>
              <a:rPr lang="en-ZA" dirty="0"/>
              <a:t>()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Base R is confusing and frustrating</a:t>
            </a:r>
          </a:p>
          <a:p>
            <a:r>
              <a:rPr lang="en-ZA" dirty="0"/>
              <a:t>Quite simply, </a:t>
            </a:r>
            <a:r>
              <a:rPr lang="en-ZA" dirty="0" err="1"/>
              <a:t>lubridate</a:t>
            </a:r>
            <a:r>
              <a:rPr lang="en-ZA" dirty="0"/>
              <a:t> makes it easy to import and perform date time</a:t>
            </a:r>
          </a:p>
          <a:p>
            <a:pPr marL="0" indent="0">
              <a:buNone/>
            </a:pPr>
            <a:r>
              <a:rPr lang="en-ZA" dirty="0"/>
              <a:t>operations!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8284B-CC9E-4267-8988-8251E4E4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567" y="243191"/>
            <a:ext cx="2136999" cy="17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09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D7BD-C15E-49AF-A3F3-C36E0B92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Strings and regex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A7A6D-A8E4-4262-9303-8854E2FB2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What do grep(), </a:t>
            </a:r>
            <a:r>
              <a:rPr lang="en-ZA" dirty="0" err="1"/>
              <a:t>grepl</a:t>
            </a:r>
            <a:r>
              <a:rPr lang="en-ZA" dirty="0"/>
              <a:t>(), </a:t>
            </a:r>
            <a:r>
              <a:rPr lang="en-ZA" dirty="0" err="1"/>
              <a:t>regexpr</a:t>
            </a:r>
            <a:r>
              <a:rPr lang="en-ZA" dirty="0"/>
              <a:t>(), </a:t>
            </a:r>
            <a:r>
              <a:rPr lang="en-ZA" dirty="0" err="1"/>
              <a:t>gsub</a:t>
            </a:r>
            <a:r>
              <a:rPr lang="en-ZA" dirty="0"/>
              <a:t>(), </a:t>
            </a:r>
            <a:r>
              <a:rPr lang="en-ZA" dirty="0" err="1"/>
              <a:t>gregexpr</a:t>
            </a:r>
            <a:r>
              <a:rPr lang="en-ZA" dirty="0"/>
              <a:t>() do?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How about </a:t>
            </a:r>
            <a:r>
              <a:rPr lang="en-ZA" dirty="0" err="1"/>
              <a:t>str_detect</a:t>
            </a:r>
            <a:r>
              <a:rPr lang="en-ZA" dirty="0"/>
              <a:t>(), </a:t>
            </a:r>
            <a:r>
              <a:rPr lang="en-ZA" dirty="0" err="1"/>
              <a:t>str_count</a:t>
            </a:r>
            <a:r>
              <a:rPr lang="en-ZA" dirty="0"/>
              <a:t>(), </a:t>
            </a:r>
            <a:r>
              <a:rPr lang="en-ZA" dirty="0" err="1"/>
              <a:t>str_which</a:t>
            </a:r>
            <a:r>
              <a:rPr lang="en-ZA" dirty="0"/>
              <a:t>(), </a:t>
            </a:r>
            <a:r>
              <a:rPr lang="en-ZA" dirty="0" err="1"/>
              <a:t>str_locate</a:t>
            </a:r>
            <a:r>
              <a:rPr lang="en-ZA" dirty="0"/>
              <a:t>(),</a:t>
            </a:r>
          </a:p>
          <a:p>
            <a:pPr marL="0" indent="0">
              <a:buNone/>
            </a:pPr>
            <a:r>
              <a:rPr lang="en-ZA" dirty="0"/>
              <a:t>  </a:t>
            </a:r>
            <a:r>
              <a:rPr lang="en-ZA" dirty="0" err="1"/>
              <a:t>str_extract</a:t>
            </a:r>
            <a:r>
              <a:rPr lang="en-ZA" dirty="0"/>
              <a:t>(), </a:t>
            </a:r>
            <a:r>
              <a:rPr lang="en-ZA" dirty="0" err="1"/>
              <a:t>str_subset</a:t>
            </a:r>
            <a:r>
              <a:rPr lang="en-ZA" dirty="0"/>
              <a:t>(), </a:t>
            </a:r>
            <a:r>
              <a:rPr lang="en-ZA" dirty="0" err="1"/>
              <a:t>str_replace</a:t>
            </a:r>
            <a:r>
              <a:rPr lang="en-ZA" dirty="0"/>
              <a:t>()?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FB148-EB9A-4027-B81A-7385F4EAD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008" y="194553"/>
            <a:ext cx="2104417" cy="149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3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F798-BD99-46F5-A286-4D79A4EC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2E529-FD70-4B94-8231-69E160359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				map(.x, .f, ...)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The core of </a:t>
            </a:r>
            <a:r>
              <a:rPr lang="en-ZA" dirty="0" err="1"/>
              <a:t>purrr</a:t>
            </a:r>
            <a:r>
              <a:rPr lang="en-ZA" dirty="0"/>
              <a:t> is a set of functions for manipulating vectors</a:t>
            </a:r>
          </a:p>
          <a:p>
            <a:r>
              <a:rPr lang="en-ZA" dirty="0"/>
              <a:t>Piping still a big part of the functionality</a:t>
            </a:r>
          </a:p>
          <a:p>
            <a:r>
              <a:rPr lang="en-ZA" dirty="0"/>
              <a:t>Alternative to apply() family of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959CD-F065-40C1-A45F-6A422C42F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255" y="88778"/>
            <a:ext cx="2074194" cy="173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6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C790-B2D4-41D5-80D5-D99E9E52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Factors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CE639-D9CF-4BBF-A7C3-EAF4EBC2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			</a:t>
            </a:r>
            <a:r>
              <a:rPr lang="en-ZA" dirty="0" err="1"/>
              <a:t>fct</a:t>
            </a:r>
            <a:r>
              <a:rPr lang="en-ZA" dirty="0"/>
              <a:t> reorder()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Have you ever tried to change the factor order on a </a:t>
            </a:r>
            <a:r>
              <a:rPr lang="en-ZA" dirty="0" err="1"/>
              <a:t>ggplot</a:t>
            </a:r>
            <a:r>
              <a:rPr lang="en-ZA" dirty="0"/>
              <a:t>?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Many, many useful functions: http://forcats.tidyverse.org/reference/index.html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85612-ED42-460D-A0B9-6829360B9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702" y="151117"/>
            <a:ext cx="1741251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26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2256-537C-4075-9E01-146DED55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Visualize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2513-30D3-4B6D-807B-F9903799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Reduce number of objects by using </a:t>
            </a:r>
            <a:r>
              <a:rPr lang="en-ZA" dirty="0" err="1"/>
              <a:t>dplyr</a:t>
            </a:r>
            <a:r>
              <a:rPr lang="en-ZA" dirty="0"/>
              <a:t> + </a:t>
            </a:r>
            <a:r>
              <a:rPr lang="en-ZA" dirty="0" err="1"/>
              <a:t>ggplot</a:t>
            </a:r>
            <a:r>
              <a:rPr lang="en-ZA" dirty="0"/>
              <a:t> via pipe</a:t>
            </a:r>
          </a:p>
          <a:p>
            <a:r>
              <a:rPr lang="en-ZA" dirty="0"/>
              <a:t>Flexible in the preliminary data exploration stage</a:t>
            </a:r>
          </a:p>
          <a:p>
            <a:r>
              <a:rPr lang="en-ZA" dirty="0"/>
              <a:t>Compliment to summary tables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data %&gt;% select() %&gt;% filter() %&gt;%</a:t>
            </a:r>
          </a:p>
          <a:p>
            <a:pPr marL="0" indent="0">
              <a:buNone/>
            </a:pPr>
            <a:r>
              <a:rPr lang="en-ZA" dirty="0"/>
              <a:t>group by() %&gt;% summarise() %&gt;%</a:t>
            </a:r>
          </a:p>
          <a:p>
            <a:pPr marL="0" indent="0">
              <a:buNone/>
            </a:pPr>
            <a:r>
              <a:rPr lang="es-ES" dirty="0" err="1"/>
              <a:t>ggplot</a:t>
            </a:r>
            <a:r>
              <a:rPr lang="es-ES" dirty="0"/>
              <a:t>(aes(x, </a:t>
            </a:r>
            <a:r>
              <a:rPr lang="es-ES" dirty="0" err="1"/>
              <a:t>y,fill</a:t>
            </a:r>
            <a:r>
              <a:rPr lang="es-ES" dirty="0"/>
              <a:t>)) + </a:t>
            </a:r>
          </a:p>
          <a:p>
            <a:pPr marL="0" indent="0">
              <a:buNone/>
            </a:pPr>
            <a:r>
              <a:rPr lang="en-ZA" dirty="0" err="1"/>
              <a:t>geom</a:t>
            </a:r>
            <a:r>
              <a:rPr lang="en-ZA" dirty="0"/>
              <a:t> bar()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22965-4956-4081-AA81-7CADEBA9F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226" y="101523"/>
            <a:ext cx="2081720" cy="1724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3CECB-2079-427B-83EB-D6D2D57B8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29" y="3160408"/>
            <a:ext cx="3973200" cy="333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04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0088-9E61-4D41-919E-68EE3D81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Resources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6DA931-A890-4D44-A758-F5E3519DF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8876"/>
            <a:ext cx="10115145" cy="52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1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3463-95EE-4D12-96A4-64C2B4F6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Tidyverse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FD2C-B274-4DCC-B310-A2E981743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These packages can work together because they share:</a:t>
            </a:r>
          </a:p>
          <a:p>
            <a:endParaRPr lang="en-ZA" dirty="0"/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Underlying design philosophy 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Share consistent grammar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Share common data structures and representations</a:t>
            </a:r>
          </a:p>
          <a:p>
            <a:r>
              <a:rPr lang="en-ZA" dirty="0"/>
              <a:t>Developed by Hadley Wickham (Main Contributor)</a:t>
            </a:r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89B6C-A3B7-4227-ADF7-270B030D7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855" y="3893128"/>
            <a:ext cx="2590800" cy="24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4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2EE1-E793-46A6-90B9-3163A78D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Tidyverse</a:t>
            </a:r>
            <a:r>
              <a:rPr lang="en-ZA" dirty="0"/>
              <a:t> 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01388D-DE10-48AD-B653-0F9DFFC2C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5783"/>
            <a:ext cx="10663237" cy="456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A951-E45D-4709-BFFF-C786A5A8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8D5E36-179A-4B68-8FD3-0383F0042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1961"/>
            <a:ext cx="10515599" cy="501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3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C612-5048-4344-AAEF-07B7C952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Importing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DD6FB-B311-44F1-B636-CEC9D6F0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Replaces the full stop, </a:t>
            </a:r>
            <a:r>
              <a:rPr lang="en-ZA" dirty="0" err="1"/>
              <a:t>read_csv</a:t>
            </a:r>
            <a:r>
              <a:rPr lang="en-ZA" dirty="0"/>
              <a:t> instead of read.csv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Behaviour of </a:t>
            </a:r>
            <a:r>
              <a:rPr lang="en-ZA" dirty="0" err="1"/>
              <a:t>read_csv</a:t>
            </a:r>
            <a:endParaRPr lang="en-ZA" dirty="0"/>
          </a:p>
          <a:p>
            <a:r>
              <a:rPr lang="en-ZA" dirty="0"/>
              <a:t>Discards row names</a:t>
            </a:r>
          </a:p>
          <a:p>
            <a:r>
              <a:rPr lang="en-ZA" dirty="0"/>
              <a:t>Ability to detect dates and times</a:t>
            </a:r>
          </a:p>
          <a:p>
            <a:r>
              <a:rPr lang="en-ZA" dirty="0"/>
              <a:t>Characters remain characters</a:t>
            </a:r>
          </a:p>
          <a:p>
            <a:r>
              <a:rPr lang="en-ZA" dirty="0"/>
              <a:t>Fast</a:t>
            </a:r>
          </a:p>
          <a:p>
            <a:r>
              <a:rPr lang="en-ZA" dirty="0"/>
              <a:t>Creates a </a:t>
            </a:r>
            <a:r>
              <a:rPr lang="en-ZA" dirty="0" err="1"/>
              <a:t>tibble</a:t>
            </a:r>
            <a:r>
              <a:rPr lang="en-ZA" dirty="0"/>
              <a:t> object</a:t>
            </a:r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4796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7F7A-43B9-43E1-92BB-E555668E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Tibble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44CF-125E-4384-9897-EABA5336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A3143-816F-472F-B406-D35A57D8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59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9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12B7-5D3D-4AB1-B1F3-90DF8F05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structure of 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5285-BE64-4700-AC6F-D0ED8B68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Each row is an observation </a:t>
            </a:r>
          </a:p>
          <a:p>
            <a:r>
              <a:rPr lang="en-ZA" dirty="0"/>
              <a:t>Each column is a variable</a:t>
            </a:r>
          </a:p>
          <a:p>
            <a:r>
              <a:rPr lang="en-ZA" dirty="0"/>
              <a:t>Each cell is a value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Example of tidy data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8647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6907-80D7-47FC-8EBF-8A2E9243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9BA9D-1CC0-4B4C-8795-7741E653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026" name="Picture 2" descr="https://datacarpentry.org/R-ecology-lesson/img/spread_data_R.png">
            <a:extLst>
              <a:ext uri="{FF2B5EF4-FFF2-40B4-BE49-F238E27FC236}">
                <a16:creationId xmlns:a16="http://schemas.microsoft.com/office/drawing/2014/main" id="{508D8316-1B27-4804-8EF4-BFF36113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0"/>
            <a:ext cx="10693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34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26479</TotalTime>
  <Words>613</Words>
  <Application>Microsoft Office PowerPoint</Application>
  <PresentationFormat>Widescreen</PresentationFormat>
  <Paragraphs>114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R Tidyverse</vt:lpstr>
      <vt:lpstr>Tidyverse</vt:lpstr>
      <vt:lpstr>Tidyverse</vt:lpstr>
      <vt:lpstr>Tidyverse continued…</vt:lpstr>
      <vt:lpstr>Workflow</vt:lpstr>
      <vt:lpstr>Importing data</vt:lpstr>
      <vt:lpstr>Tibble continued..</vt:lpstr>
      <vt:lpstr>Data structure of tidy data</vt:lpstr>
      <vt:lpstr>PowerPoint Presentation</vt:lpstr>
      <vt:lpstr>Data Wrangling</vt:lpstr>
      <vt:lpstr>Data wrangling continued…</vt:lpstr>
      <vt:lpstr>Data wrangling typical tasks </vt:lpstr>
      <vt:lpstr>The pipe operator  </vt:lpstr>
      <vt:lpstr>Dplyr verbs</vt:lpstr>
      <vt:lpstr>Dplyr verbs continued…</vt:lpstr>
      <vt:lpstr>Dplyr verbs continued….</vt:lpstr>
      <vt:lpstr>Dplyr verbs continued…</vt:lpstr>
      <vt:lpstr>Dplyr verbs continued…</vt:lpstr>
      <vt:lpstr>Dplyr verbs continued…       </vt:lpstr>
      <vt:lpstr>Dplyr verbs continued…</vt:lpstr>
      <vt:lpstr>Dplyr + pipe</vt:lpstr>
      <vt:lpstr>Dplyr + pipe continued…</vt:lpstr>
      <vt:lpstr>Dates and times</vt:lpstr>
      <vt:lpstr>Strings and regex       </vt:lpstr>
      <vt:lpstr>Program</vt:lpstr>
      <vt:lpstr>Factors   </vt:lpstr>
      <vt:lpstr>Visualize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Tidyverse</dc:title>
  <dc:creator>Olina Ngwenya</dc:creator>
  <cp:lastModifiedBy>Olina Ngwenya</cp:lastModifiedBy>
  <cp:revision>27</cp:revision>
  <dcterms:created xsi:type="dcterms:W3CDTF">2019-10-17T08:12:12Z</dcterms:created>
  <dcterms:modified xsi:type="dcterms:W3CDTF">2020-12-01T10:10:51Z</dcterms:modified>
</cp:coreProperties>
</file>