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5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5EB9-2CAD-4395-A828-617317723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8E2C4-6168-4C76-87B8-AE1D84829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340F-1C66-4682-B826-99C16D4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9922-7532-4F53-B653-66609089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7233-6405-40C2-8CD6-069F5DCD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363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86C5-07D0-4F6A-9C8E-AD16BA0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93E4-1BD3-441F-8417-F61CAB4E2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D3DB-1EB8-41EA-9185-D900FEDD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5FB7-330D-48E3-909E-4ED43C5E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2F4C-3306-4438-889B-8000F2CF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94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532FB-B349-423C-9BDA-0EFBE1C6E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A46CD-CDA4-405D-90F8-F4BDB238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A704-530E-4FB3-8AF1-265581AC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46A3-DAAF-47F1-88F2-17A36F8D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7E6-FA92-435A-92DD-DDF9E827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97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A3F6-5EE7-45A9-B9AD-7BDBA1DB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68EF-AAE1-45B1-836D-29AAB154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2661-6468-4A6A-8753-EEBD1B0C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2B9C-4646-484E-AED7-5319F6CA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1F2F-6E0E-40CC-930C-7B9C8B17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6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F6D3-C96D-4159-A2E9-4AFCD714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7060C-2FBA-408A-A1FD-822B623A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82BE-D41F-4022-A95A-1E5DAD81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0D10-2D48-4587-AE54-4EDE7FE5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067C-23A8-49EF-AB86-2EEE2FF2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100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5E3D-D5CD-47DD-9990-D852223A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1730-ACBC-4661-846E-13D42C94C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E292E-DA88-4F01-AD3F-44DD69C5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FAB0-9C3B-4F32-8C2A-776788B7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BBF29-CBF6-487A-A545-260C9DAE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94A4-8F3D-4925-9BAF-2C20C1AE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91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5371-561C-4683-A3C5-CA0406F4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72247-CB21-4C2A-99B8-CCB974D5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EB10-32F3-485E-B7CF-A10B1A3C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694A8-5055-4DEE-AF9B-8E518BB9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36CDB-6048-4247-BA57-5908B8DC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DEF13-BC2F-42F5-A8AD-327E3FB2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0FB49-DA79-4EB9-8C3D-885914AE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EE5A7-6727-4A48-A9FF-5654D618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944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7F1-B59E-4271-81FD-03E6C483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5F41C-BE4A-4AA1-B414-0A997CE2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A5AB4-715D-4041-B683-5417D90E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57177-2CCE-43DF-8A13-E3F10B7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618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5C71E-6906-4B07-B641-79CC3A5C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96365-1AD9-4B07-AB56-911CB057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08E5-2F03-4D4A-8DEB-701A0142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0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56B8-8DB5-46F4-8180-00059818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EEB0-9B78-481B-B2AE-A0A2971D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A6C78-AFFF-4573-9318-FE4CC9084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3810-9049-4C1E-90B9-5795046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87B6-A46E-4413-8D74-9ED7E2B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7D861-3358-4574-94EE-383952B4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2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3C46-A0CC-410C-94F2-EAEC83FC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63C8E-94ED-4030-BCD1-2CE5FD6CD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2A78D-3A17-4E60-A9FE-83BCA44C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6A260-2A32-4759-9A92-D5858A37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F7FE-2CFE-49FD-A0E4-0624A80F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9C01D-421B-4C28-9E21-565E0917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04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404B3-B99E-4EFE-A5FE-CC0E98B3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8F43-7DB8-4FAC-BE3F-D71A0712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A5D7-D703-4321-82C4-15ACBEC6A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1155-42B6-4340-B7CD-188BEE837B9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1249-7C5E-4590-99F7-42EB934CC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462C-8209-47D2-B15D-77C2BD0F3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F518-C87C-40B5-AC91-8D6D5A02F9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834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22FF-3F73-4690-879C-C7E161CA9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 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0EE4A-FADA-4ED8-8DC5-FA4E5E01E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Olina Ngwenya, MSc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 Intermediate Course at UCT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to R ggplot2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 11-13, 2019</a:t>
            </a:r>
          </a:p>
          <a:p>
            <a:r>
              <a:rPr lang="en-US" dirty="0">
                <a:solidFill>
                  <a:schemeClr val="accent1"/>
                </a:solidFill>
              </a:rPr>
              <a:t>Acknowledgements: </a:t>
            </a:r>
            <a:r>
              <a:rPr lang="en-ZA" dirty="0">
                <a:solidFill>
                  <a:schemeClr val="accent1"/>
                </a:solidFill>
              </a:rPr>
              <a:t>Kirsten Packer (UCT stats Dept)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666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68A8-DF20-4763-933C-291BF473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Colour, Size, Shape and Other Aesthetic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EE6A-B346-4E07-8699-DC2F989F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adding additional variables to a plot, we can use other aesthetics like colour, shape, and size etc</a:t>
            </a:r>
          </a:p>
          <a:p>
            <a:r>
              <a:rPr lang="en-ZA" dirty="0"/>
              <a:t>For example</a:t>
            </a:r>
          </a:p>
          <a:p>
            <a:pPr marL="0" indent="0">
              <a:buNone/>
            </a:pPr>
            <a:r>
              <a:rPr lang="en-ZA" dirty="0"/>
              <a:t>1.   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, colour = class)</a:t>
            </a:r>
          </a:p>
          <a:p>
            <a:pPr marL="514350" indent="-514350">
              <a:buAutoNum type="arabicPeriod" startAt="2"/>
            </a:pPr>
            <a:r>
              <a:rPr lang="en-ZA" dirty="0"/>
              <a:t>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, shape = </a:t>
            </a:r>
            <a:r>
              <a:rPr lang="en-ZA" dirty="0" err="1"/>
              <a:t>drv</a:t>
            </a:r>
            <a:r>
              <a:rPr lang="en-ZA" dirty="0"/>
              <a:t>)</a:t>
            </a:r>
          </a:p>
          <a:p>
            <a:pPr marL="514350" indent="-514350">
              <a:buAutoNum type="arabicPeriod" startAt="2"/>
            </a:pPr>
            <a:r>
              <a:rPr lang="en-ZA" dirty="0"/>
              <a:t>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, size = </a:t>
            </a:r>
            <a:r>
              <a:rPr lang="en-ZA" dirty="0" err="1"/>
              <a:t>cyl</a:t>
            </a:r>
            <a:r>
              <a:rPr lang="en-ZA" dirty="0"/>
              <a:t>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 </a:t>
            </a:r>
            <a:r>
              <a:rPr lang="en-ZA" dirty="0" err="1"/>
              <a:t>geom_point</a:t>
            </a:r>
            <a:r>
              <a:rPr lang="en-ZA" dirty="0"/>
              <a:t>(</a:t>
            </a:r>
            <a:r>
              <a:rPr lang="en-ZA" dirty="0" err="1"/>
              <a:t>aes</a:t>
            </a:r>
            <a:r>
              <a:rPr lang="en-ZA" dirty="0"/>
              <a:t>(colour = "blue"))</a:t>
            </a:r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 </a:t>
            </a:r>
            <a:r>
              <a:rPr lang="en-ZA" dirty="0" err="1"/>
              <a:t>geom_point</a:t>
            </a:r>
            <a:r>
              <a:rPr lang="en-ZA" dirty="0"/>
              <a:t>(colour = "blue")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In the first plot, the value “blue” is scaled to a pinkish colour, and a legend</a:t>
            </a:r>
          </a:p>
          <a:p>
            <a:pPr marL="0" indent="0">
              <a:buNone/>
            </a:pPr>
            <a:r>
              <a:rPr lang="en-ZA" dirty="0"/>
              <a:t>is added. In the second plot, the points are given the R colour blue.</a:t>
            </a:r>
          </a:p>
        </p:txBody>
      </p:sp>
    </p:spTree>
    <p:extLst>
      <p:ext uri="{BB962C8B-B14F-4D97-AF65-F5344CB8AC3E}">
        <p14:creationId xmlns:p14="http://schemas.microsoft.com/office/powerpoint/2010/main" val="245012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96F9-0852-4B13-976E-F004775A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Aes</a:t>
            </a:r>
            <a:r>
              <a:rPr lang="en-ZA" dirty="0"/>
              <a:t> attributes continued: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1893-3D57-4F51-87BC-8CC4F1D1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Different types of aesthetic attributes work better with different types of variables. For example, </a:t>
            </a:r>
          </a:p>
          <a:p>
            <a:pPr marL="0" indent="0">
              <a:buNone/>
            </a:pPr>
            <a:r>
              <a:rPr lang="en-ZA" dirty="0"/>
              <a:t>1. colour and shape work well with categorical variables,</a:t>
            </a:r>
          </a:p>
          <a:p>
            <a:pPr marL="0" indent="0">
              <a:buNone/>
            </a:pPr>
            <a:r>
              <a:rPr lang="en-ZA" dirty="0"/>
              <a:t>2. size works well for continuous variables. </a:t>
            </a:r>
          </a:p>
          <a:p>
            <a:pPr marL="0" indent="0">
              <a:buNone/>
            </a:pPr>
            <a:r>
              <a:rPr lang="en-ZA" dirty="0"/>
              <a:t>3. The amount of data also makes a difference: if there is a lot of data it can be hard to distinguish different groups. An alternative solution is to use </a:t>
            </a:r>
            <a:r>
              <a:rPr lang="en-ZA" dirty="0" err="1"/>
              <a:t>facetting</a:t>
            </a:r>
            <a:r>
              <a:rPr lang="en-ZA" dirty="0"/>
              <a:t>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b="1" dirty="0" err="1"/>
              <a:t>Facetting</a:t>
            </a:r>
            <a:r>
              <a:rPr lang="en-ZA" dirty="0"/>
              <a:t> creates tables of graphics by splitting the data into</a:t>
            </a:r>
          </a:p>
          <a:p>
            <a:pPr marL="0" indent="0">
              <a:buNone/>
            </a:pPr>
            <a:r>
              <a:rPr lang="en-ZA" dirty="0"/>
              <a:t>subsets and displaying the same graph for each subset.</a:t>
            </a:r>
          </a:p>
        </p:txBody>
      </p:sp>
    </p:spTree>
    <p:extLst>
      <p:ext uri="{BB962C8B-B14F-4D97-AF65-F5344CB8AC3E}">
        <p14:creationId xmlns:p14="http://schemas.microsoft.com/office/powerpoint/2010/main" val="1995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5658-CA3F-4716-AFC8-0AD2400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Facetting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5CF6-BF73-4321-B50F-9BBEA61D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There are two types of </a:t>
            </a:r>
            <a:r>
              <a:rPr lang="en-ZA" dirty="0" err="1"/>
              <a:t>facetting</a:t>
            </a:r>
            <a:r>
              <a:rPr lang="en-ZA" dirty="0"/>
              <a:t>: grid and wrapped. 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Wrapped is the most common one</a:t>
            </a:r>
          </a:p>
          <a:p>
            <a:r>
              <a:rPr lang="en-ZA" dirty="0"/>
              <a:t>To facet a plot you simply add a </a:t>
            </a:r>
            <a:r>
              <a:rPr lang="en-ZA" dirty="0" err="1"/>
              <a:t>facetting</a:t>
            </a:r>
            <a:r>
              <a:rPr lang="en-ZA" dirty="0"/>
              <a:t> specification with facet_ wrap(), which takes the name of a variable </a:t>
            </a:r>
            <a:r>
              <a:rPr lang="en-ZA" dirty="0" err="1"/>
              <a:t>preceeded</a:t>
            </a:r>
            <a:r>
              <a:rPr lang="en-ZA" dirty="0"/>
              <a:t> by ~.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</a:t>
            </a:r>
          </a:p>
          <a:p>
            <a:pPr marL="0" indent="0">
              <a:buNone/>
            </a:pPr>
            <a:r>
              <a:rPr lang="en-ZA" dirty="0" err="1"/>
              <a:t>geom_point</a:t>
            </a:r>
            <a:r>
              <a:rPr lang="en-ZA" dirty="0"/>
              <a:t>() +</a:t>
            </a:r>
          </a:p>
          <a:p>
            <a:pPr marL="0" indent="0">
              <a:buNone/>
            </a:pPr>
            <a:r>
              <a:rPr lang="en-ZA" dirty="0" err="1"/>
              <a:t>facet_wrap</a:t>
            </a:r>
            <a:r>
              <a:rPr lang="en-ZA" dirty="0"/>
              <a:t>(~class)</a:t>
            </a:r>
          </a:p>
        </p:txBody>
      </p:sp>
    </p:spTree>
    <p:extLst>
      <p:ext uri="{BB962C8B-B14F-4D97-AF65-F5344CB8AC3E}">
        <p14:creationId xmlns:p14="http://schemas.microsoft.com/office/powerpoint/2010/main" val="113227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986B-3964-4AAA-A370-EBB74F69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Geoms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656D-A9F2-45D4-8331-C7362AEB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ZA" dirty="0"/>
              <a:t>There are other important </a:t>
            </a:r>
            <a:r>
              <a:rPr lang="en-ZA" dirty="0" err="1"/>
              <a:t>geoms</a:t>
            </a:r>
            <a:r>
              <a:rPr lang="en-ZA" dirty="0"/>
              <a:t> provided in ggplot2. </a:t>
            </a:r>
          </a:p>
          <a:p>
            <a:pPr marL="0" indent="0">
              <a:buNone/>
            </a:pPr>
            <a:r>
              <a:rPr lang="en-ZA" dirty="0"/>
              <a:t>The most commonly used </a:t>
            </a:r>
            <a:r>
              <a:rPr lang="en-ZA" dirty="0" err="1"/>
              <a:t>geoms</a:t>
            </a:r>
            <a:r>
              <a:rPr lang="en-ZA" dirty="0"/>
              <a:t> are:</a:t>
            </a:r>
          </a:p>
          <a:p>
            <a:pPr marL="0" indent="0">
              <a:buNone/>
            </a:pPr>
            <a:r>
              <a:rPr lang="en-ZA" dirty="0"/>
              <a:t>• </a:t>
            </a:r>
            <a:r>
              <a:rPr lang="en-ZA" dirty="0" err="1"/>
              <a:t>geom</a:t>
            </a:r>
            <a:r>
              <a:rPr lang="en-ZA" dirty="0"/>
              <a:t>_ smooth() fits a smoother to the data and displays the smooth and its standard error.</a:t>
            </a:r>
          </a:p>
          <a:p>
            <a:pPr marL="0" indent="0">
              <a:buNone/>
            </a:pPr>
            <a:r>
              <a:rPr lang="en-ZA" dirty="0"/>
              <a:t>• </a:t>
            </a:r>
            <a:r>
              <a:rPr lang="en-ZA" dirty="0" err="1"/>
              <a:t>geom_boxplot</a:t>
            </a:r>
            <a:r>
              <a:rPr lang="en-ZA" dirty="0"/>
              <a:t>() produces a box-and-whisker plot to summarise the distribution of a set of points.</a:t>
            </a:r>
          </a:p>
          <a:p>
            <a:pPr marL="0" indent="0">
              <a:buNone/>
            </a:pPr>
            <a:r>
              <a:rPr lang="en-ZA" dirty="0"/>
              <a:t>• </a:t>
            </a:r>
            <a:r>
              <a:rPr lang="en-ZA" dirty="0" err="1"/>
              <a:t>geom_histogram</a:t>
            </a:r>
            <a:r>
              <a:rPr lang="en-ZA" dirty="0"/>
              <a:t>() and </a:t>
            </a:r>
            <a:r>
              <a:rPr lang="en-ZA" dirty="0" err="1"/>
              <a:t>geom_freqpoly</a:t>
            </a:r>
            <a:r>
              <a:rPr lang="en-ZA" dirty="0"/>
              <a:t>() show the distribution of continuous variables.</a:t>
            </a:r>
          </a:p>
          <a:p>
            <a:pPr marL="0" indent="0">
              <a:buNone/>
            </a:pPr>
            <a:r>
              <a:rPr lang="en-ZA" dirty="0"/>
              <a:t>• </a:t>
            </a:r>
            <a:r>
              <a:rPr lang="en-ZA" dirty="0" err="1"/>
              <a:t>geom_bar</a:t>
            </a:r>
            <a:r>
              <a:rPr lang="en-ZA" dirty="0"/>
              <a:t>() shows the distribution of categorical variables.</a:t>
            </a:r>
          </a:p>
          <a:p>
            <a:pPr marL="0" indent="0">
              <a:buNone/>
            </a:pPr>
            <a:r>
              <a:rPr lang="en-ZA" dirty="0"/>
              <a:t>• </a:t>
            </a:r>
            <a:r>
              <a:rPr lang="en-ZA" dirty="0" err="1"/>
              <a:t>geom_path</a:t>
            </a:r>
            <a:r>
              <a:rPr lang="en-ZA" dirty="0"/>
              <a:t>() and </a:t>
            </a:r>
            <a:r>
              <a:rPr lang="en-ZA" dirty="0" err="1"/>
              <a:t>geom_line</a:t>
            </a:r>
            <a:r>
              <a:rPr lang="en-ZA" dirty="0"/>
              <a:t>() draw lines between the data points. A line plot</a:t>
            </a:r>
          </a:p>
          <a:p>
            <a:pPr marL="0" indent="0">
              <a:buNone/>
            </a:pPr>
            <a:r>
              <a:rPr lang="en-ZA" dirty="0"/>
              <a:t>is constrained to produce lines that travel from left to right, while paths</a:t>
            </a:r>
          </a:p>
          <a:p>
            <a:pPr marL="0" indent="0">
              <a:buNone/>
            </a:pPr>
            <a:r>
              <a:rPr lang="en-ZA" dirty="0"/>
              <a:t>can go in any direction. Lines are typically used to explore how things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41076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6126-71A8-4907-BFE1-0D570CEF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Boxplots and Jittered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2BEE-6AE6-4F21-9EB3-5CC67C09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Plotting a continuous  variable and a categorical variable</a:t>
            </a:r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drv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</a:t>
            </a:r>
          </a:p>
          <a:p>
            <a:pPr marL="0" indent="0">
              <a:buNone/>
            </a:pPr>
            <a:r>
              <a:rPr lang="en-ZA" dirty="0" err="1"/>
              <a:t>geom_point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Sometimes some points are plotted in the same location, and it’s difficult</a:t>
            </a:r>
          </a:p>
          <a:p>
            <a:pPr marL="0" indent="0">
              <a:buNone/>
            </a:pPr>
            <a:r>
              <a:rPr lang="en-ZA" dirty="0"/>
              <a:t>   to see the distribution. 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There are three useful techniques that help alleviate the problem:</a:t>
            </a:r>
          </a:p>
          <a:p>
            <a:r>
              <a:rPr lang="en-ZA" dirty="0"/>
              <a:t> Jittering, </a:t>
            </a:r>
            <a:r>
              <a:rPr lang="en-ZA" dirty="0" err="1"/>
              <a:t>geom</a:t>
            </a:r>
            <a:r>
              <a:rPr lang="en-ZA" dirty="0"/>
              <a:t> jitter(), adds a little random noise to the data which can help avoid </a:t>
            </a:r>
            <a:r>
              <a:rPr lang="en-ZA" dirty="0" err="1"/>
              <a:t>overplotting</a:t>
            </a:r>
            <a:r>
              <a:rPr lang="en-ZA" dirty="0"/>
              <a:t>.</a:t>
            </a:r>
          </a:p>
          <a:p>
            <a:r>
              <a:rPr lang="en-ZA" dirty="0"/>
              <a:t> Boxplots, </a:t>
            </a:r>
            <a:r>
              <a:rPr lang="en-ZA" dirty="0" err="1"/>
              <a:t>geom</a:t>
            </a:r>
            <a:r>
              <a:rPr lang="en-ZA" dirty="0"/>
              <a:t> boxplot(), summarise the shape of the distribution with a handful of summary statistics.</a:t>
            </a:r>
          </a:p>
          <a:p>
            <a:r>
              <a:rPr lang="en-ZA" dirty="0"/>
              <a:t> Violin plots, </a:t>
            </a:r>
            <a:r>
              <a:rPr lang="en-ZA" dirty="0" err="1"/>
              <a:t>geom</a:t>
            </a:r>
            <a:r>
              <a:rPr lang="en-ZA" dirty="0"/>
              <a:t> violin(), show a compact representation of the “density” of the distribution, highlighting the areas where more points are found.</a:t>
            </a:r>
          </a:p>
        </p:txBody>
      </p:sp>
    </p:spTree>
    <p:extLst>
      <p:ext uri="{BB962C8B-B14F-4D97-AF65-F5344CB8AC3E}">
        <p14:creationId xmlns:p14="http://schemas.microsoft.com/office/powerpoint/2010/main" val="260702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3B53-E129-4727-886D-0ED69F63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Boxplots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B1E4-BB6A-4B18-BFBD-159F5E11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drv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 </a:t>
            </a:r>
            <a:r>
              <a:rPr lang="en-ZA" dirty="0" err="1"/>
              <a:t>geom_jitter</a:t>
            </a:r>
            <a:r>
              <a:rPr lang="en-ZA" dirty="0"/>
              <a:t>()</a:t>
            </a:r>
          </a:p>
          <a:p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drv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 </a:t>
            </a:r>
            <a:r>
              <a:rPr lang="en-ZA" dirty="0" err="1"/>
              <a:t>geom_boxplot</a:t>
            </a:r>
            <a:r>
              <a:rPr lang="en-ZA" dirty="0"/>
              <a:t>()</a:t>
            </a:r>
          </a:p>
          <a:p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drv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 </a:t>
            </a:r>
            <a:r>
              <a:rPr lang="en-ZA" dirty="0" err="1"/>
              <a:t>geom_violin</a:t>
            </a:r>
            <a:r>
              <a:rPr lang="en-Z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545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9372-13D5-4DE1-A314-8ECCD071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Histograms and Frequency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7137-688D-4B33-BA81-FE8D3BD4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hwy</a:t>
            </a:r>
            <a:r>
              <a:rPr lang="en-ZA" dirty="0"/>
              <a:t>)) + </a:t>
            </a:r>
            <a:r>
              <a:rPr lang="en-ZA" dirty="0" err="1"/>
              <a:t>geom_histogram</a:t>
            </a:r>
            <a:r>
              <a:rPr lang="en-ZA" dirty="0"/>
              <a:t>()</a:t>
            </a:r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hwy</a:t>
            </a:r>
            <a:r>
              <a:rPr lang="en-ZA" dirty="0"/>
              <a:t>)) + </a:t>
            </a:r>
            <a:r>
              <a:rPr lang="en-ZA" dirty="0" err="1"/>
              <a:t>geom_freqpoly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Control the width of the bins with the </a:t>
            </a:r>
            <a:r>
              <a:rPr lang="en-ZA" dirty="0" err="1"/>
              <a:t>binwidth</a:t>
            </a:r>
            <a:r>
              <a:rPr lang="en-ZA" dirty="0"/>
              <a:t> argument</a:t>
            </a:r>
          </a:p>
          <a:p>
            <a:r>
              <a:rPr lang="en-ZA" dirty="0"/>
              <a:t>The default just splits your data into 30 bins, which is unlikely to be the best choice. </a:t>
            </a:r>
          </a:p>
          <a:p>
            <a:r>
              <a:rPr lang="en-ZA" dirty="0"/>
              <a:t>You should always try many bin widths, and you may find you need multiple bin widths to tell the full story of your data.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hwy</a:t>
            </a:r>
            <a:r>
              <a:rPr lang="en-ZA" dirty="0"/>
              <a:t>)) +</a:t>
            </a:r>
          </a:p>
          <a:p>
            <a:pPr marL="0" indent="0">
              <a:buNone/>
            </a:pPr>
            <a:r>
              <a:rPr lang="en-ZA" dirty="0" err="1"/>
              <a:t>geom_freqpoly</a:t>
            </a:r>
            <a:r>
              <a:rPr lang="en-ZA" dirty="0"/>
              <a:t>(</a:t>
            </a:r>
            <a:r>
              <a:rPr lang="en-ZA" dirty="0" err="1"/>
              <a:t>binwidth</a:t>
            </a:r>
            <a:r>
              <a:rPr lang="en-ZA" dirty="0"/>
              <a:t> = 2.5)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hwy</a:t>
            </a:r>
            <a:r>
              <a:rPr lang="en-ZA" dirty="0"/>
              <a:t>)) +</a:t>
            </a:r>
          </a:p>
          <a:p>
            <a:pPr marL="0" indent="0">
              <a:buNone/>
            </a:pPr>
            <a:r>
              <a:rPr lang="en-ZA" dirty="0" err="1"/>
              <a:t>geom_freqpoly</a:t>
            </a:r>
            <a:r>
              <a:rPr lang="en-ZA" dirty="0"/>
              <a:t>(</a:t>
            </a:r>
            <a:r>
              <a:rPr lang="en-ZA" dirty="0" err="1"/>
              <a:t>binwidth</a:t>
            </a:r>
            <a:r>
              <a:rPr lang="en-ZA" dirty="0"/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87252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CDE-13A4-4DD3-BBD4-EBA24226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Histograms and </a:t>
            </a:r>
            <a:r>
              <a:rPr lang="en-ZA" dirty="0" err="1"/>
              <a:t>freq</a:t>
            </a:r>
            <a:r>
              <a:rPr lang="en-ZA" dirty="0"/>
              <a:t> polygons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158B-8CD5-4B87-9772-93577E09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To compare the distributions of different subgroups, you can map</a:t>
            </a:r>
          </a:p>
          <a:p>
            <a:pPr marL="0" indent="0">
              <a:buNone/>
            </a:pPr>
            <a:r>
              <a:rPr lang="en-ZA" dirty="0"/>
              <a:t>a categorical variable to either fill (for </a:t>
            </a:r>
            <a:r>
              <a:rPr lang="en-ZA" dirty="0" err="1"/>
              <a:t>geom_histogram</a:t>
            </a:r>
            <a:r>
              <a:rPr lang="en-ZA" dirty="0"/>
              <a:t>()) or colour (for</a:t>
            </a:r>
          </a:p>
          <a:p>
            <a:pPr marL="0" indent="0">
              <a:buNone/>
            </a:pPr>
            <a:r>
              <a:rPr lang="en-ZA" dirty="0" err="1"/>
              <a:t>geom_freqpoly</a:t>
            </a:r>
            <a:r>
              <a:rPr lang="en-ZA" dirty="0"/>
              <a:t>()).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colour = </a:t>
            </a:r>
            <a:r>
              <a:rPr lang="en-ZA" dirty="0" err="1"/>
              <a:t>drv</a:t>
            </a:r>
            <a:r>
              <a:rPr lang="en-ZA" dirty="0"/>
              <a:t>)) +</a:t>
            </a:r>
          </a:p>
          <a:p>
            <a:pPr marL="0" indent="0">
              <a:buNone/>
            </a:pPr>
            <a:r>
              <a:rPr lang="en-ZA" dirty="0" err="1"/>
              <a:t>geom_freqpoly</a:t>
            </a:r>
            <a:r>
              <a:rPr lang="en-ZA" dirty="0"/>
              <a:t>(</a:t>
            </a:r>
            <a:r>
              <a:rPr lang="en-ZA" dirty="0" err="1"/>
              <a:t>binwidth</a:t>
            </a:r>
            <a:r>
              <a:rPr lang="en-ZA" dirty="0"/>
              <a:t> = 0.5)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sv-SE" dirty="0"/>
              <a:t>ggplot(mpg, aes(displ, fill = drv)) +</a:t>
            </a:r>
          </a:p>
          <a:p>
            <a:pPr marL="0" indent="0">
              <a:buNone/>
            </a:pPr>
            <a:r>
              <a:rPr lang="en-ZA" dirty="0" err="1"/>
              <a:t>geom_histogram</a:t>
            </a:r>
            <a:r>
              <a:rPr lang="en-ZA" dirty="0"/>
              <a:t>(</a:t>
            </a:r>
            <a:r>
              <a:rPr lang="en-ZA" dirty="0" err="1"/>
              <a:t>binwidth</a:t>
            </a:r>
            <a:r>
              <a:rPr lang="en-ZA" dirty="0"/>
              <a:t> = 0.5) +</a:t>
            </a:r>
          </a:p>
          <a:p>
            <a:pPr marL="0" indent="0">
              <a:buNone/>
            </a:pPr>
            <a:r>
              <a:rPr lang="en-ZA" dirty="0" err="1"/>
              <a:t>facet_wrap</a:t>
            </a:r>
            <a:r>
              <a:rPr lang="en-ZA" dirty="0"/>
              <a:t>(˜</a:t>
            </a:r>
            <a:r>
              <a:rPr lang="en-ZA" dirty="0" err="1"/>
              <a:t>drv</a:t>
            </a:r>
            <a:r>
              <a:rPr lang="en-ZA" dirty="0"/>
              <a:t>, </a:t>
            </a:r>
            <a:r>
              <a:rPr lang="en-ZA" dirty="0" err="1"/>
              <a:t>ncol</a:t>
            </a:r>
            <a:r>
              <a:rPr lang="en-ZA" dirty="0"/>
              <a:t> = 1)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977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8E32-09E2-46B4-9D2E-C6988842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8F2C-20CC-4BBF-A3CD-837E9104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discrete analogue of the histogram is the bar chart, </a:t>
            </a:r>
            <a:r>
              <a:rPr lang="en-ZA" dirty="0" err="1"/>
              <a:t>geom</a:t>
            </a:r>
            <a:r>
              <a:rPr lang="en-ZA" dirty="0"/>
              <a:t> bar(). 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(manufacturer)) +</a:t>
            </a:r>
          </a:p>
          <a:p>
            <a:pPr marL="0" indent="0">
              <a:buNone/>
            </a:pPr>
            <a:r>
              <a:rPr lang="en-ZA" dirty="0" err="1"/>
              <a:t>geom_bar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668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E7DE-6A68-463C-B8BE-DA5B79C0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 Series with Line and Path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7A7C-9BFE-4EC9-9450-DA492759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Line and path plots are typically used for time series data.</a:t>
            </a:r>
          </a:p>
          <a:p>
            <a:r>
              <a:rPr lang="en-ZA" dirty="0"/>
              <a:t>Line plots usually have time on the x-axis, showing how a single variable has changed over time. </a:t>
            </a:r>
          </a:p>
          <a:p>
            <a:r>
              <a:rPr lang="en-ZA" dirty="0"/>
              <a:t>Path plots show how two variables have simultaneously changed over time, with time encoded in the way that observations are connected.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(economics, </a:t>
            </a:r>
            <a:r>
              <a:rPr lang="en-ZA" dirty="0" err="1"/>
              <a:t>aes</a:t>
            </a:r>
            <a:r>
              <a:rPr lang="en-ZA" dirty="0"/>
              <a:t>(date, </a:t>
            </a:r>
            <a:r>
              <a:rPr lang="en-ZA" dirty="0" err="1"/>
              <a:t>unemploy</a:t>
            </a:r>
            <a:r>
              <a:rPr lang="en-ZA" dirty="0"/>
              <a:t> / pop)) +</a:t>
            </a:r>
          </a:p>
          <a:p>
            <a:pPr marL="0" indent="0">
              <a:buNone/>
            </a:pPr>
            <a:r>
              <a:rPr lang="en-ZA" dirty="0" err="1"/>
              <a:t>geom_line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754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0C38-A8E4-431E-999A-E2641810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2880-0D06-4D20-9FFE-867F1BA7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r>
              <a:rPr lang="en-ZA" dirty="0"/>
              <a:t>Is part of </a:t>
            </a:r>
            <a:r>
              <a:rPr lang="en-ZA" dirty="0" err="1"/>
              <a:t>tidyverse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6A402-0581-4493-8D06-1B21FCF6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8" y="2236780"/>
            <a:ext cx="9649201" cy="45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87E8-BFE6-42EC-AD48-E60240FA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A5A600-5FF1-43A7-BDF5-4E09FB32D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8" y="1393794"/>
            <a:ext cx="10333607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D464-3734-47E3-B660-D2E5EBD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ggplot2 not base R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C8A0-E60A-473D-970E-12175A47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pPr marL="0" indent="0">
              <a:buNone/>
            </a:pPr>
            <a:r>
              <a:rPr lang="en-ZA" dirty="0"/>
              <a:t>•Function call is unified = </a:t>
            </a:r>
            <a:r>
              <a:rPr lang="en-ZA" i="1" dirty="0" err="1"/>
              <a:t>ggplot</a:t>
            </a:r>
            <a:endParaRPr lang="en-ZA" dirty="0"/>
          </a:p>
          <a:p>
            <a:pPr marL="0" indent="0">
              <a:buNone/>
            </a:pPr>
            <a:r>
              <a:rPr lang="es-ES" dirty="0"/>
              <a:t>•</a:t>
            </a:r>
            <a:r>
              <a:rPr lang="es-ES" i="1" dirty="0" err="1"/>
              <a:t>ggplot</a:t>
            </a:r>
            <a:r>
              <a:rPr lang="es-ES" i="1" dirty="0"/>
              <a:t>(data=data , aes(x=x, y=y)) + </a:t>
            </a:r>
            <a:r>
              <a:rPr lang="es-ES" i="1" dirty="0" err="1"/>
              <a:t>geom</a:t>
            </a:r>
            <a:r>
              <a:rPr lang="es-ES" i="1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ZA" dirty="0"/>
              <a:t>Base R plot:</a:t>
            </a:r>
          </a:p>
          <a:p>
            <a:pPr marL="0" indent="0">
              <a:buNone/>
            </a:pPr>
            <a:r>
              <a:rPr lang="en-ZA" dirty="0"/>
              <a:t>•Function calls not unified</a:t>
            </a:r>
          </a:p>
          <a:p>
            <a:pPr marL="0" indent="0">
              <a:buNone/>
            </a:pPr>
            <a:r>
              <a:rPr lang="en-ZA" dirty="0"/>
              <a:t>•Plot is an image (vs </a:t>
            </a:r>
            <a:r>
              <a:rPr lang="en-ZA" i="1" dirty="0" err="1"/>
              <a:t>ggplot</a:t>
            </a:r>
            <a:r>
              <a:rPr lang="en-ZA" i="1" dirty="0"/>
              <a:t> </a:t>
            </a:r>
            <a:r>
              <a:rPr lang="en-ZA" dirty="0"/>
              <a:t>object)</a:t>
            </a:r>
          </a:p>
          <a:p>
            <a:pPr marL="0" indent="0">
              <a:buNone/>
            </a:pPr>
            <a:r>
              <a:rPr lang="en-ZA" dirty="0"/>
              <a:t>•Must add legend yourself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954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8885-197C-44B5-9565-CC35BFE5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Ggplot</a:t>
            </a:r>
            <a:r>
              <a:rPr lang="en-ZA" dirty="0"/>
              <a:t> is all about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39535B-ACC8-4C85-B28D-ACEE7243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9" y="1825624"/>
            <a:ext cx="10734260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4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D012-F8CD-4846-A8D6-7768494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ggplot2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B3D0-8FCF-4416-845E-348A809C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Every ggplot2 plot has three key components:</a:t>
            </a:r>
          </a:p>
          <a:p>
            <a:pPr marL="0" indent="0">
              <a:buNone/>
            </a:pPr>
            <a:r>
              <a:rPr lang="en-ZA" dirty="0"/>
              <a:t>1. </a:t>
            </a:r>
            <a:r>
              <a:rPr lang="en-ZA" b="1" dirty="0"/>
              <a:t>data</a:t>
            </a:r>
            <a:r>
              <a:rPr lang="en-ZA" dirty="0"/>
              <a:t>,</a:t>
            </a:r>
          </a:p>
          <a:p>
            <a:pPr marL="0" indent="0">
              <a:buNone/>
            </a:pPr>
            <a:r>
              <a:rPr lang="en-ZA" dirty="0"/>
              <a:t>2. A set of </a:t>
            </a:r>
            <a:r>
              <a:rPr lang="en-ZA" b="1" dirty="0"/>
              <a:t>aesthetic mappings </a:t>
            </a:r>
            <a:r>
              <a:rPr lang="en-ZA" dirty="0"/>
              <a:t>between variables in the data and visual properties, and</a:t>
            </a:r>
          </a:p>
          <a:p>
            <a:pPr marL="0" indent="0">
              <a:buNone/>
            </a:pPr>
            <a:r>
              <a:rPr lang="en-ZA" dirty="0"/>
              <a:t>3. At least one layer which describes how to render each observation. Layers are usually created with a </a:t>
            </a:r>
            <a:r>
              <a:rPr lang="en-ZA" b="1" dirty="0" err="1"/>
              <a:t>geom</a:t>
            </a:r>
            <a:r>
              <a:rPr lang="en-ZA" b="1" dirty="0"/>
              <a:t> </a:t>
            </a:r>
            <a:r>
              <a:rPr lang="en-ZA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12977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BCE9-4F40-4755-99DD-B8A1B199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8EB6-1C40-488F-B2A3-9BB874DE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will mostly use  data sets that’s bundled with ggplot2:</a:t>
            </a:r>
          </a:p>
          <a:p>
            <a:pPr marL="0" indent="0">
              <a:buNone/>
            </a:pPr>
            <a:r>
              <a:rPr lang="en-ZA" i="1" dirty="0"/>
              <a:t>Mpg( and later economics)</a:t>
            </a:r>
          </a:p>
          <a:p>
            <a:r>
              <a:rPr lang="en-ZA" dirty="0"/>
              <a:t>Mpg includes information about the fuel economy of popular car models in 1999 and 2008, collected by the US Environmental Protection Agency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618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09B1-E242-44AC-8D06-CE959B87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Mpg 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4F5D-C579-4DE4-AD99-0AAB9804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ZA" dirty="0"/>
              <a:t>The variables are:</a:t>
            </a:r>
          </a:p>
          <a:p>
            <a:r>
              <a:rPr lang="en-ZA" dirty="0" err="1"/>
              <a:t>cty</a:t>
            </a:r>
            <a:r>
              <a:rPr lang="en-ZA" dirty="0"/>
              <a:t> and </a:t>
            </a:r>
            <a:r>
              <a:rPr lang="en-ZA" dirty="0" err="1"/>
              <a:t>hwy</a:t>
            </a:r>
            <a:r>
              <a:rPr lang="en-ZA" dirty="0"/>
              <a:t> record miles per gallon (mpg) for city and highway driving.</a:t>
            </a:r>
          </a:p>
          <a:p>
            <a:r>
              <a:rPr lang="en-ZA" dirty="0" err="1"/>
              <a:t>displ</a:t>
            </a:r>
            <a:r>
              <a:rPr lang="en-ZA" dirty="0"/>
              <a:t> is the engine displacement in litres.</a:t>
            </a:r>
          </a:p>
          <a:p>
            <a:r>
              <a:rPr lang="en-ZA" dirty="0" err="1"/>
              <a:t>drv</a:t>
            </a:r>
            <a:r>
              <a:rPr lang="en-ZA" dirty="0"/>
              <a:t> is the drivetrain: front wheel (f), rear wheel (r) or four wheel (4).</a:t>
            </a:r>
          </a:p>
          <a:p>
            <a:r>
              <a:rPr lang="en-ZA" dirty="0"/>
              <a:t>model is the model of car. There are 38 models, selected because they had</a:t>
            </a:r>
          </a:p>
          <a:p>
            <a:pPr marL="0" indent="0">
              <a:buNone/>
            </a:pPr>
            <a:r>
              <a:rPr lang="en-ZA" dirty="0"/>
              <a:t>a new edition every year between 1999 and 2008.</a:t>
            </a:r>
          </a:p>
          <a:p>
            <a:r>
              <a:rPr lang="en-ZA" dirty="0"/>
              <a:t> class , is a categorical variable describing the “type” of car:</a:t>
            </a:r>
          </a:p>
          <a:p>
            <a:pPr marL="0" indent="0">
              <a:buNone/>
            </a:pPr>
            <a:r>
              <a:rPr lang="en-ZA" dirty="0"/>
              <a:t>two seater, SUV, compact, etc</a:t>
            </a:r>
          </a:p>
        </p:txBody>
      </p:sp>
    </p:spTree>
    <p:extLst>
      <p:ext uri="{BB962C8B-B14F-4D97-AF65-F5344CB8AC3E}">
        <p14:creationId xmlns:p14="http://schemas.microsoft.com/office/powerpoint/2010/main" val="386599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6761-8DC6-49BD-A1CF-D6B0B1BA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Getting started with </a:t>
            </a:r>
            <a:r>
              <a:rPr lang="en-ZA" dirty="0" err="1"/>
              <a:t>ggplot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3EF9-FFC7-459C-AF9F-8C9C2859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ggplot</a:t>
            </a:r>
            <a:r>
              <a:rPr lang="es-ES" dirty="0"/>
              <a:t>(</a:t>
            </a:r>
            <a:r>
              <a:rPr lang="es-ES" dirty="0" err="1"/>
              <a:t>mpg</a:t>
            </a:r>
            <a:r>
              <a:rPr lang="es-ES" dirty="0"/>
              <a:t>, aes(x = </a:t>
            </a:r>
            <a:r>
              <a:rPr lang="es-ES" dirty="0" err="1"/>
              <a:t>displ</a:t>
            </a:r>
            <a:r>
              <a:rPr lang="es-ES" dirty="0"/>
              <a:t>, y = </a:t>
            </a:r>
            <a:r>
              <a:rPr lang="es-ES" dirty="0" err="1"/>
              <a:t>hwy</a:t>
            </a:r>
            <a:r>
              <a:rPr lang="es-ES" dirty="0"/>
              <a:t>)) +</a:t>
            </a:r>
          </a:p>
          <a:p>
            <a:pPr marL="0" indent="0">
              <a:buNone/>
            </a:pPr>
            <a:r>
              <a:rPr lang="en-ZA" dirty="0" err="1"/>
              <a:t>geom_point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This produces a scatterplot defined by:</a:t>
            </a:r>
          </a:p>
          <a:p>
            <a:pPr marL="0" indent="0">
              <a:buNone/>
            </a:pPr>
            <a:r>
              <a:rPr lang="en-ZA" dirty="0"/>
              <a:t>1. Data: mpg.</a:t>
            </a:r>
          </a:p>
          <a:p>
            <a:pPr marL="0" indent="0">
              <a:buNone/>
            </a:pPr>
            <a:r>
              <a:rPr lang="en-ZA" dirty="0"/>
              <a:t>2. Aesthetic mapping: engine size mapped to x position, fuel economy to y position.</a:t>
            </a:r>
          </a:p>
          <a:p>
            <a:pPr marL="0" indent="0">
              <a:buNone/>
            </a:pPr>
            <a:r>
              <a:rPr lang="en-ZA" dirty="0"/>
              <a:t>3. Layer: points.</a:t>
            </a:r>
          </a:p>
        </p:txBody>
      </p:sp>
    </p:spTree>
    <p:extLst>
      <p:ext uri="{BB962C8B-B14F-4D97-AF65-F5344CB8AC3E}">
        <p14:creationId xmlns:p14="http://schemas.microsoft.com/office/powerpoint/2010/main" val="2751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EB3E-4972-49E0-A75F-8684650B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Structure of </a:t>
            </a:r>
            <a:r>
              <a:rPr lang="en-ZA" dirty="0" err="1"/>
              <a:t>ggplot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9736-775D-4714-A353-A490B8A8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Structure of this function call: data and aesthetic</a:t>
            </a:r>
          </a:p>
          <a:p>
            <a:pPr marL="0" indent="0">
              <a:buNone/>
            </a:pPr>
            <a:r>
              <a:rPr lang="en-ZA" dirty="0"/>
              <a:t>mappings are supplied in </a:t>
            </a:r>
            <a:r>
              <a:rPr lang="en-ZA" dirty="0" err="1"/>
              <a:t>ggplot</a:t>
            </a:r>
            <a:r>
              <a:rPr lang="en-ZA" dirty="0"/>
              <a:t>(), then layers are added on with +.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You can add more components to the structure but this is basic pattern.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Almost every plot maps a variable to x and y, so naming these aesthetics</a:t>
            </a:r>
          </a:p>
          <a:p>
            <a:pPr marL="0" indent="0">
              <a:buNone/>
            </a:pPr>
            <a:r>
              <a:rPr lang="en-ZA" dirty="0"/>
              <a:t>is tedious, so the first two unnamed arguments to </a:t>
            </a:r>
            <a:r>
              <a:rPr lang="en-ZA" dirty="0" err="1"/>
              <a:t>aes</a:t>
            </a:r>
            <a:r>
              <a:rPr lang="en-ZA" dirty="0"/>
              <a:t>() will be mapped to x</a:t>
            </a:r>
          </a:p>
          <a:p>
            <a:pPr marL="0" indent="0">
              <a:buNone/>
            </a:pPr>
            <a:r>
              <a:rPr lang="en-ZA" dirty="0"/>
              <a:t>and y. This means that the following code is identical to the example above: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err="1"/>
              <a:t>ggplot</a:t>
            </a:r>
            <a:r>
              <a:rPr lang="en-ZA" dirty="0"/>
              <a:t>(mpg, </a:t>
            </a:r>
            <a:r>
              <a:rPr lang="en-ZA" dirty="0" err="1"/>
              <a:t>aes</a:t>
            </a:r>
            <a:r>
              <a:rPr lang="en-ZA" dirty="0"/>
              <a:t>(</a:t>
            </a:r>
            <a:r>
              <a:rPr lang="en-ZA" dirty="0" err="1"/>
              <a:t>displ</a:t>
            </a:r>
            <a:r>
              <a:rPr lang="en-ZA" dirty="0"/>
              <a:t>, </a:t>
            </a:r>
            <a:r>
              <a:rPr lang="en-ZA" dirty="0" err="1"/>
              <a:t>hwy</a:t>
            </a:r>
            <a:r>
              <a:rPr lang="en-ZA" dirty="0"/>
              <a:t>)) +</a:t>
            </a:r>
          </a:p>
          <a:p>
            <a:pPr marL="0" indent="0">
              <a:buNone/>
            </a:pPr>
            <a:r>
              <a:rPr lang="en-ZA" dirty="0" err="1"/>
              <a:t>geom_point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669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9677</TotalTime>
  <Words>1389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 ggplot2</vt:lpstr>
      <vt:lpstr>Ggplot2</vt:lpstr>
      <vt:lpstr>Why ggplot2 not base R plotting</vt:lpstr>
      <vt:lpstr>Ggplot is all about structure</vt:lpstr>
      <vt:lpstr>Key ggplot2 components</vt:lpstr>
      <vt:lpstr>Data used</vt:lpstr>
      <vt:lpstr>Mpg dataset variables</vt:lpstr>
      <vt:lpstr>Getting started with ggplot</vt:lpstr>
      <vt:lpstr>Structure of ggplot</vt:lpstr>
      <vt:lpstr>Colour, Size, Shape and Other Aesthetic Attributes</vt:lpstr>
      <vt:lpstr>Aes attributes continued:</vt:lpstr>
      <vt:lpstr>Facetting</vt:lpstr>
      <vt:lpstr>Geoms</vt:lpstr>
      <vt:lpstr>Boxplots and Jittered Points</vt:lpstr>
      <vt:lpstr>Boxplots continued….</vt:lpstr>
      <vt:lpstr>Histograms and Frequency Polygons</vt:lpstr>
      <vt:lpstr>Histograms and freq polygons continued…</vt:lpstr>
      <vt:lpstr>Bar chart</vt:lpstr>
      <vt:lpstr>Time Series with Line and Path Plots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ggplot2</dc:title>
  <dc:creator>Olina Ngwenya</dc:creator>
  <cp:lastModifiedBy>Olina Ngwenya</cp:lastModifiedBy>
  <cp:revision>34</cp:revision>
  <dcterms:created xsi:type="dcterms:W3CDTF">2019-10-24T09:13:56Z</dcterms:created>
  <dcterms:modified xsi:type="dcterms:W3CDTF">2019-11-10T19:11:38Z</dcterms:modified>
</cp:coreProperties>
</file>