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72" r:id="rId5"/>
    <p:sldId id="257" r:id="rId6"/>
    <p:sldId id="284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79" r:id="rId15"/>
    <p:sldId id="268" r:id="rId16"/>
    <p:sldId id="273" r:id="rId17"/>
    <p:sldId id="269" r:id="rId18"/>
    <p:sldId id="276" r:id="rId19"/>
    <p:sldId id="270" r:id="rId20"/>
    <p:sldId id="275" r:id="rId21"/>
    <p:sldId id="271" r:id="rId22"/>
    <p:sldId id="274" r:id="rId23"/>
    <p:sldId id="280" r:id="rId24"/>
    <p:sldId id="278" r:id="rId25"/>
    <p:sldId id="285" r:id="rId26"/>
    <p:sldId id="265" r:id="rId27"/>
    <p:sldId id="267" r:id="rId28"/>
    <p:sldId id="277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13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5BFC-F157-4ED2-8ED8-0AE3A20AB39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D625-0BDD-4D1F-A466-BEB9C0C4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phosphatidylinositol [PI], </a:t>
            </a:r>
            <a:r>
              <a:rPr lang="en-US" dirty="0" err="1" smtClean="0"/>
              <a:t>phosphatidylglycerol</a:t>
            </a:r>
            <a:r>
              <a:rPr lang="en-US" dirty="0" smtClean="0"/>
              <a:t>, </a:t>
            </a:r>
            <a:r>
              <a:rPr lang="en-US" dirty="0" err="1" smtClean="0"/>
              <a:t>phosphatidylserine</a:t>
            </a:r>
            <a:r>
              <a:rPr lang="en-US" dirty="0" smtClean="0"/>
              <a:t> [PS], </a:t>
            </a:r>
            <a:r>
              <a:rPr lang="en-US" dirty="0" err="1" smtClean="0"/>
              <a:t>phosphatidylethanolamine</a:t>
            </a:r>
            <a:r>
              <a:rPr lang="en-US" dirty="0" smtClean="0"/>
              <a:t> [PE], </a:t>
            </a:r>
            <a:r>
              <a:rPr lang="en-US" dirty="0" err="1" smtClean="0"/>
              <a:t>cardiolipin</a:t>
            </a:r>
            <a:r>
              <a:rPr lang="en-US" dirty="0" smtClean="0"/>
              <a:t> [CL]), and </a:t>
            </a:r>
            <a:r>
              <a:rPr lang="en-US" dirty="0" err="1" smtClean="0"/>
              <a:t>mannosylated</a:t>
            </a:r>
            <a:r>
              <a:rPr lang="en-US" dirty="0" smtClean="0"/>
              <a:t> forms of PI are </a:t>
            </a:r>
            <a:r>
              <a:rPr lang="en-US" dirty="0" err="1" smtClean="0"/>
              <a:t>te</a:t>
            </a:r>
            <a:r>
              <a:rPr lang="en-US" dirty="0" smtClean="0"/>
              <a:t> major lipid constituents of the plasma membrane of </a:t>
            </a:r>
            <a:r>
              <a:rPr lang="en-US" i="1" dirty="0" err="1" smtClean="0"/>
              <a:t>Mtb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9D625-0BDD-4D1F-A466-BEB9C0C4D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26A9-7BB4-42FC-913A-199EC15F67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researchgate.net/figure/General-workflow-for-LC-MS-based-global-proteomics-Proteins-in-complex-biological_fig1_511838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610600" cy="2362200"/>
          </a:xfrm>
        </p:spPr>
        <p:txBody>
          <a:bodyPr>
            <a:noAutofit/>
          </a:bodyPr>
          <a:lstStyle/>
          <a:p>
            <a:r>
              <a:rPr lang="en-GB" sz="2400" dirty="0"/>
              <a:t>Identification of non-peptide Molecules and non-human peptides in Human </a:t>
            </a:r>
            <a:r>
              <a:rPr lang="en-GB" sz="2400" dirty="0" smtClean="0"/>
              <a:t>BALF reveals potential  TB biomarkers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6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/>
          <a:stretch/>
        </p:blipFill>
        <p:spPr bwMode="auto">
          <a:xfrm>
            <a:off x="4634840" y="877083"/>
            <a:ext cx="2947060" cy="279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7001" r="20419" b="20913"/>
          <a:stretch/>
        </p:blipFill>
        <p:spPr bwMode="auto">
          <a:xfrm>
            <a:off x="3276600" y="3938303"/>
            <a:ext cx="2595257" cy="26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838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34400" y="914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42317" y="4330535"/>
            <a:ext cx="3295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71857" y="373037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There was no clear separation samples. B1 has the majority putative metabolic features</a:t>
            </a:r>
          </a:p>
          <a:p>
            <a:r>
              <a:rPr lang="en-US" dirty="0" smtClean="0"/>
              <a:t>Biomarkers: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3-methyl-butanal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9-octadecenoic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" y="762000"/>
            <a:ext cx="379407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/>
          <a:stretch/>
        </p:blipFill>
        <p:spPr bwMode="auto">
          <a:xfrm>
            <a:off x="5105400" y="685800"/>
            <a:ext cx="3171894" cy="31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7001" r="20419" b="33027"/>
          <a:stretch/>
        </p:blipFill>
        <p:spPr bwMode="auto">
          <a:xfrm>
            <a:off x="3429000" y="3746762"/>
            <a:ext cx="3354779" cy="27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2200" y="685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7294" y="1295400"/>
            <a:ext cx="3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41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Metabolite features sample clustering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799"/>
            <a:ext cx="6781800" cy="522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03630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</a:t>
            </a:r>
            <a:r>
              <a:rPr lang="en-US" dirty="0" smtClean="0"/>
              <a:t>: </a:t>
            </a:r>
            <a:r>
              <a:rPr lang="en-US" dirty="0" err="1" smtClean="0"/>
              <a:t>Heatmap</a:t>
            </a:r>
            <a:r>
              <a:rPr lang="en-US" dirty="0" smtClean="0"/>
              <a:t> showing putative metabolite m/z features clustering showing an overlap between protective and susceptible TB phenotypes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6406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K-mean clustering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80" y="810399"/>
            <a:ext cx="5311239" cy="472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8621" y="5586572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4: </a:t>
            </a:r>
            <a:r>
              <a:rPr lang="en-US" dirty="0" smtClean="0"/>
              <a:t>The putative metabolite features overlap. K-mean clustering built on entire </a:t>
            </a:r>
            <a:r>
              <a:rPr lang="en-US" dirty="0"/>
              <a:t>dataset and color coded </a:t>
            </a:r>
            <a:r>
              <a:rPr lang="en-US" dirty="0" smtClean="0"/>
              <a:t>by patient challenge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410200"/>
          </a:xfrm>
        </p:spPr>
        <p:txBody>
          <a:bodyPr>
            <a:normAutofit/>
          </a:bodyPr>
          <a:lstStyle/>
          <a:p>
            <a:pPr marL="171450" indent="-171450"/>
            <a:r>
              <a:rPr lang="en-US" dirty="0"/>
              <a:t>Cell envelope lipids constitute ∼40% of the cell dry mass in </a:t>
            </a:r>
            <a:r>
              <a:rPr lang="en-US" i="1" dirty="0" err="1"/>
              <a:t>M.tb</a:t>
            </a:r>
            <a:r>
              <a:rPr lang="en-US" dirty="0"/>
              <a:t> (Jackson et al 2014</a:t>
            </a:r>
            <a:r>
              <a:rPr lang="en-US" dirty="0" smtClean="0"/>
              <a:t>)</a:t>
            </a:r>
          </a:p>
          <a:p>
            <a:pPr marL="171450" indent="-171450"/>
            <a:r>
              <a:rPr lang="en-US" dirty="0" smtClean="0"/>
              <a:t>Host-pathogen interaction-lipids</a:t>
            </a:r>
            <a:endParaRPr lang="en-US" dirty="0"/>
          </a:p>
          <a:p>
            <a:r>
              <a:rPr lang="en-US" dirty="0" smtClean="0"/>
              <a:t>Lipids</a:t>
            </a:r>
            <a:r>
              <a:rPr lang="en-US" dirty="0"/>
              <a:t> </a:t>
            </a:r>
            <a:r>
              <a:rPr lang="en-US" dirty="0" smtClean="0"/>
              <a:t>such as  </a:t>
            </a:r>
            <a:r>
              <a:rPr lang="en-US" dirty="0" err="1" smtClean="0"/>
              <a:t>lipoarabinomannan</a:t>
            </a:r>
            <a:r>
              <a:rPr lang="en-US" dirty="0" smtClean="0"/>
              <a:t>, PI produced </a:t>
            </a:r>
            <a:r>
              <a:rPr lang="en-US" dirty="0"/>
              <a:t>by </a:t>
            </a:r>
            <a:r>
              <a:rPr lang="en-US" dirty="0" smtClean="0"/>
              <a:t>mycobacterial species</a:t>
            </a:r>
          </a:p>
          <a:p>
            <a:pPr marL="171450" indent="-171450"/>
            <a:r>
              <a:rPr lang="en-US" dirty="0" smtClean="0"/>
              <a:t>The </a:t>
            </a:r>
            <a:r>
              <a:rPr lang="en-US" dirty="0"/>
              <a:t>biosynthesis of some of these lipids is the site of action of anti-TB drugs such as isoniazid &amp; </a:t>
            </a:r>
            <a:r>
              <a:rPr lang="en-US" dirty="0" err="1"/>
              <a:t>ethionamide</a:t>
            </a:r>
            <a:r>
              <a:rPr lang="en-US" dirty="0"/>
              <a:t> (ETH</a:t>
            </a:r>
            <a:r>
              <a:rPr lang="en-US" dirty="0" smtClean="0"/>
              <a:t>)</a:t>
            </a:r>
          </a:p>
          <a:p>
            <a:pPr marL="171450" indent="-171450"/>
            <a:r>
              <a:rPr lang="en-US" dirty="0" smtClean="0"/>
              <a:t>Pathogenesis: </a:t>
            </a:r>
            <a:r>
              <a:rPr lang="en-US" dirty="0" err="1"/>
              <a:t>acyltrehaloses</a:t>
            </a:r>
            <a:r>
              <a:rPr lang="en-US" dirty="0"/>
              <a:t> and long-chain </a:t>
            </a:r>
            <a:r>
              <a:rPr lang="en-US" dirty="0" err="1"/>
              <a:t>diols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/>
              <a:t>XCMS: </a:t>
            </a:r>
            <a:r>
              <a:rPr lang="en-US" dirty="0" err="1" smtClean="0"/>
              <a:t>Bioconductor</a:t>
            </a:r>
            <a:r>
              <a:rPr lang="en-US" dirty="0" smtClean="0"/>
              <a:t> package used in processing of the MS1 raw files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/>
              <a:t>Perform </a:t>
            </a:r>
            <a:r>
              <a:rPr lang="en-US" dirty="0"/>
              <a:t>MS Search on the </a:t>
            </a:r>
            <a:r>
              <a:rPr lang="en-US" dirty="0" smtClean="0"/>
              <a:t>peak list </a:t>
            </a:r>
            <a:r>
              <a:rPr lang="en-US" dirty="0"/>
              <a:t>filtered by </a:t>
            </a:r>
            <a:r>
              <a:rPr lang="en-US" dirty="0" smtClean="0"/>
              <a:t>Lipid Finder; This was done against computationally </a:t>
            </a:r>
            <a:r>
              <a:rPr lang="en-US" dirty="0"/>
              <a:t>generated database composed of over 30,000 bulk (isobaric) species covering the major lipid classes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2057399"/>
            <a:ext cx="5780314" cy="40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8457" y="2685871"/>
            <a:ext cx="301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Glycerophospholipids</a:t>
            </a:r>
            <a:r>
              <a:rPr lang="en-US" i="1" dirty="0" smtClean="0"/>
              <a:t>: </a:t>
            </a:r>
            <a:r>
              <a:rPr lang="en-US" dirty="0"/>
              <a:t>are the major lipid constituents of the plasma membrane of </a:t>
            </a:r>
            <a:r>
              <a:rPr lang="en-US" i="1" dirty="0" err="1" smtClean="0"/>
              <a:t>Mtb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Extractable lipids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88"/>
            <a:ext cx="9067799" cy="582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7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762000"/>
            <a:ext cx="786639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2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1" y="381000"/>
            <a:ext cx="8136609" cy="57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4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9" y="838200"/>
            <a:ext cx="8235125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9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399"/>
            <a:ext cx="8229600" cy="679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0292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Shotgun proteomics</a:t>
            </a:r>
            <a:r>
              <a:rPr lang="en-US" sz="2400" dirty="0"/>
              <a:t> </a:t>
            </a:r>
            <a:r>
              <a:rPr lang="en-GB" sz="2400" dirty="0" smtClean="0"/>
              <a:t>widely </a:t>
            </a:r>
            <a:r>
              <a:rPr lang="en-GB" sz="2400" dirty="0"/>
              <a:t>used approach in the study of proteins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&gt; 75% of acquired MS/MS spectra remain unidentified (Tabb </a:t>
            </a:r>
            <a:r>
              <a:rPr lang="en-GB" sz="2400" i="1" dirty="0" smtClean="0"/>
              <a:t>et al </a:t>
            </a:r>
            <a:r>
              <a:rPr lang="en-GB" sz="2400" dirty="0" smtClean="0"/>
              <a:t>2007)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/>
              <a:t>U</a:t>
            </a:r>
            <a:r>
              <a:rPr lang="en-GB" sz="2400" dirty="0" smtClean="0"/>
              <a:t>nidentified </a:t>
            </a:r>
            <a:r>
              <a:rPr lang="en-GB" sz="2400" dirty="0"/>
              <a:t>spectra were of high quality and originated from the MS1 </a:t>
            </a:r>
            <a:r>
              <a:rPr lang="en-GB" sz="2400" dirty="0" smtClean="0"/>
              <a:t>features (</a:t>
            </a:r>
            <a:r>
              <a:rPr lang="en-GB" sz="2400" dirty="0" err="1" smtClean="0"/>
              <a:t>Griss</a:t>
            </a:r>
            <a:r>
              <a:rPr lang="en-GB" sz="2400" dirty="0" smtClean="0"/>
              <a:t> </a:t>
            </a:r>
            <a:r>
              <a:rPr lang="en-GB" sz="2400" i="1" dirty="0" smtClean="0"/>
              <a:t>et al </a:t>
            </a:r>
            <a:r>
              <a:rPr lang="en-GB" sz="2400" dirty="0" smtClean="0"/>
              <a:t>2016)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/>
              <a:t>Non-</a:t>
            </a:r>
            <a:r>
              <a:rPr lang="en-GB" sz="2400" dirty="0" err="1"/>
              <a:t>tryptic</a:t>
            </a:r>
            <a:r>
              <a:rPr lang="en-GB" sz="2400" dirty="0"/>
              <a:t> peptides, single amino acid variants, PTMs, and low-quality spectra has been linked to the low peptide ID rate</a:t>
            </a:r>
          </a:p>
          <a:p>
            <a:endParaRPr lang="en-GB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81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8" y="533400"/>
            <a:ext cx="8745232" cy="560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9" y="762001"/>
            <a:ext cx="862308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1421"/>
            <a:ext cx="796680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838200"/>
            <a:ext cx="86223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6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avan\Downloads\chartProduc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20311" r="16857" b="12676"/>
          <a:stretch/>
        </p:blipFill>
        <p:spPr bwMode="auto">
          <a:xfrm>
            <a:off x="304800" y="1828800"/>
            <a:ext cx="2541321" cy="25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Picture 41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1" name="Picture 43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4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7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53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7" name="Picture 59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"/>
          <a:stretch/>
        </p:blipFill>
        <p:spPr bwMode="auto">
          <a:xfrm>
            <a:off x="3930732" y="1833748"/>
            <a:ext cx="4419600" cy="422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PLS-DA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7315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PTMs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2906"/>
            <a:ext cx="8444450" cy="53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566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3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General workflow for LC-MS-based global proteomics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838200"/>
            <a:ext cx="8096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563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Xie</a:t>
            </a:r>
            <a:r>
              <a:rPr lang="en-US" b="1" dirty="0" smtClean="0"/>
              <a:t> et al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6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Omics</a:t>
            </a:r>
            <a:r>
              <a:rPr lang="en-US" dirty="0"/>
              <a:t>: Consists of genomics, </a:t>
            </a:r>
            <a:r>
              <a:rPr lang="en-US" dirty="0" err="1"/>
              <a:t>Tx</a:t>
            </a:r>
            <a:r>
              <a:rPr lang="en-US" dirty="0"/>
              <a:t>, </a:t>
            </a:r>
            <a:r>
              <a:rPr lang="en-US" dirty="0" err="1" smtClean="0"/>
              <a:t>Px,metabolomics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may contain hundreds or even thousands of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GB" dirty="0" smtClean="0"/>
              <a:t> What are the other content of ~75% unidentified spectra? 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>
                <a:solidFill>
                  <a:srgbClr val="00B050"/>
                </a:solidFill>
              </a:rPr>
              <a:t>Lipids? , Metabolites?, non-human proteins?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Remove non-informative spectra- </a:t>
            </a:r>
            <a:r>
              <a:rPr lang="en-US" dirty="0" err="1" smtClean="0"/>
              <a:t>pClean</a:t>
            </a:r>
            <a:r>
              <a:rPr lang="en-US" dirty="0" smtClean="0"/>
              <a:t> package</a:t>
            </a:r>
          </a:p>
          <a:p>
            <a:r>
              <a:rPr lang="en-US" dirty="0"/>
              <a:t>Filtering </a:t>
            </a:r>
            <a:r>
              <a:rPr lang="en-US" dirty="0" smtClean="0"/>
              <a:t>unidentified spectra – Spectra package</a:t>
            </a:r>
          </a:p>
          <a:p>
            <a:r>
              <a:rPr lang="en-US" dirty="0" smtClean="0"/>
              <a:t>Identify human protein – MQ run </a:t>
            </a:r>
            <a:r>
              <a:rPr lang="en-US" dirty="0" err="1"/>
              <a:t>U</a:t>
            </a:r>
            <a:r>
              <a:rPr lang="en-US" dirty="0" err="1" smtClean="0"/>
              <a:t>niprot</a:t>
            </a:r>
            <a:r>
              <a:rPr lang="en-US" dirty="0" smtClean="0"/>
              <a:t> DB</a:t>
            </a:r>
          </a:p>
          <a:p>
            <a:r>
              <a:rPr lang="en-US" dirty="0" smtClean="0"/>
              <a:t>Identify non-human Proteins- </a:t>
            </a:r>
            <a:r>
              <a:rPr lang="en-US" dirty="0" err="1" smtClean="0"/>
              <a:t>MetaNovo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Metabolite &amp; lipid identification- XCMS-CAMERA &amp; XCMS</a:t>
            </a:r>
          </a:p>
          <a:p>
            <a:r>
              <a:rPr lang="en-US" dirty="0" err="1" smtClean="0"/>
              <a:t>MetaboSearch</a:t>
            </a:r>
            <a:r>
              <a:rPr lang="en-US" dirty="0" smtClean="0"/>
              <a:t> v 1.2 – putative metabolite ID</a:t>
            </a:r>
          </a:p>
          <a:p>
            <a:r>
              <a:rPr lang="en-US" dirty="0" err="1" smtClean="0"/>
              <a:t>LipidFinder</a:t>
            </a:r>
            <a:r>
              <a:rPr lang="en-US" dirty="0" smtClean="0"/>
              <a:t> – putative lipid 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3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&amp; non-human proteins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6" y="762000"/>
            <a:ext cx="37433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1044706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1 A: A Venn diagram showing the protein identification overlap between </a:t>
            </a:r>
            <a:r>
              <a:rPr lang="en-US" dirty="0" err="1" smtClean="0"/>
              <a:t>MetaNovo</a:t>
            </a:r>
            <a:r>
              <a:rPr lang="en-US" dirty="0" smtClean="0"/>
              <a:t> generated database and the </a:t>
            </a:r>
            <a:r>
              <a:rPr lang="en-US" dirty="0" err="1" smtClean="0"/>
              <a:t>Uniprot</a:t>
            </a:r>
            <a:r>
              <a:rPr lang="en-US" dirty="0" smtClean="0"/>
              <a:t> database. Unique proteins identified from the </a:t>
            </a:r>
            <a:r>
              <a:rPr lang="en-US" dirty="0" err="1" smtClean="0"/>
              <a:t>MetaNovo</a:t>
            </a:r>
            <a:r>
              <a:rPr lang="en-US" dirty="0" smtClean="0"/>
              <a:t> database were 4486 (68.46%) and 1284 (19.65%) from the </a:t>
            </a:r>
            <a:r>
              <a:rPr lang="en-US" dirty="0" err="1" smtClean="0"/>
              <a:t>Uniprot</a:t>
            </a:r>
            <a:r>
              <a:rPr lang="en-US" dirty="0" smtClean="0"/>
              <a:t> protein sequence database. There were 766 (11.72%) overlap proteins.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5975"/>
            <a:ext cx="367333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2381" y="47715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5253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41713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 B: # </a:t>
            </a:r>
            <a:r>
              <a:rPr lang="en-US" dirty="0" smtClean="0"/>
              <a:t>of protein IDs from </a:t>
            </a:r>
            <a:r>
              <a:rPr lang="en-US" dirty="0" err="1" smtClean="0"/>
              <a:t>Uniprot</a:t>
            </a:r>
            <a:r>
              <a:rPr lang="en-US" dirty="0" smtClean="0"/>
              <a:t> and </a:t>
            </a:r>
            <a:r>
              <a:rPr lang="en-US" dirty="0" err="1" smtClean="0"/>
              <a:t>MetaNovo</a:t>
            </a:r>
            <a:r>
              <a:rPr lang="en-US" dirty="0" smtClean="0"/>
              <a:t> constructed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81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&amp; non-human peptides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7797" y="928255"/>
            <a:ext cx="57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A</a:t>
            </a:r>
            <a:r>
              <a:rPr lang="en-US" dirty="0"/>
              <a:t>: A Venn diagram showing the </a:t>
            </a:r>
            <a:r>
              <a:rPr lang="en-US" dirty="0" smtClean="0"/>
              <a:t>peptide identification </a:t>
            </a:r>
            <a:r>
              <a:rPr lang="en-US" dirty="0"/>
              <a:t>overlap between </a:t>
            </a:r>
            <a:r>
              <a:rPr lang="en-US" dirty="0" err="1"/>
              <a:t>MetaNovo</a:t>
            </a:r>
            <a:r>
              <a:rPr lang="en-US" dirty="0"/>
              <a:t> generated database and the </a:t>
            </a:r>
            <a:r>
              <a:rPr lang="en-US" dirty="0" smtClean="0"/>
              <a:t>human </a:t>
            </a:r>
            <a:r>
              <a:rPr lang="en-US" dirty="0" err="1" smtClean="0"/>
              <a:t>Uniprot</a:t>
            </a:r>
            <a:r>
              <a:rPr lang="en-US" dirty="0" smtClean="0"/>
              <a:t> </a:t>
            </a:r>
            <a:r>
              <a:rPr lang="en-US" dirty="0"/>
              <a:t>database. Unique </a:t>
            </a:r>
            <a:r>
              <a:rPr lang="en-US" dirty="0" smtClean="0"/>
              <a:t>peptides identified </a:t>
            </a:r>
            <a:r>
              <a:rPr lang="en-US" dirty="0"/>
              <a:t>from the </a:t>
            </a:r>
            <a:r>
              <a:rPr lang="en-US" dirty="0" err="1"/>
              <a:t>MetaNovo</a:t>
            </a:r>
            <a:r>
              <a:rPr lang="en-US" dirty="0"/>
              <a:t> database were </a:t>
            </a:r>
            <a:r>
              <a:rPr lang="en-US" dirty="0" smtClean="0"/>
              <a:t>5922 (24.03%) </a:t>
            </a:r>
            <a:r>
              <a:rPr lang="en-US" dirty="0"/>
              <a:t>and </a:t>
            </a:r>
            <a:r>
              <a:rPr lang="en-US" dirty="0" smtClean="0"/>
              <a:t>1175(4.77%) </a:t>
            </a:r>
            <a:r>
              <a:rPr lang="en-US" dirty="0"/>
              <a:t>from the </a:t>
            </a:r>
            <a:r>
              <a:rPr lang="en-US" dirty="0" err="1"/>
              <a:t>Uniprot</a:t>
            </a:r>
            <a:r>
              <a:rPr lang="en-US" dirty="0"/>
              <a:t> protein sequence database. There were </a:t>
            </a:r>
            <a:r>
              <a:rPr lang="en-US" dirty="0" smtClean="0"/>
              <a:t>17544 (71.2 %) </a:t>
            </a:r>
            <a:r>
              <a:rPr lang="en-US" dirty="0"/>
              <a:t>overlap </a:t>
            </a:r>
            <a:r>
              <a:rPr lang="en-US" dirty="0" smtClean="0"/>
              <a:t>peptides.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14478" r="7369" b="2019"/>
          <a:stretch/>
        </p:blipFill>
        <p:spPr bwMode="auto">
          <a:xfrm>
            <a:off x="762000" y="3886200"/>
            <a:ext cx="3722003" cy="22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14940" r="9735" b="2026"/>
          <a:stretch/>
        </p:blipFill>
        <p:spPr bwMode="auto">
          <a:xfrm>
            <a:off x="76200" y="928255"/>
            <a:ext cx="2669809" cy="27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3689268"/>
            <a:ext cx="4324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B: # </a:t>
            </a:r>
            <a:r>
              <a:rPr lang="en-US" dirty="0"/>
              <a:t>of </a:t>
            </a:r>
            <a:r>
              <a:rPr lang="en-US" dirty="0" smtClean="0"/>
              <a:t>peptide IDs </a:t>
            </a:r>
            <a:r>
              <a:rPr lang="en-US" dirty="0"/>
              <a:t>from </a:t>
            </a:r>
            <a:r>
              <a:rPr lang="en-US" dirty="0" err="1"/>
              <a:t>Uniprot</a:t>
            </a:r>
            <a:r>
              <a:rPr lang="en-US" dirty="0"/>
              <a:t> and </a:t>
            </a:r>
            <a:r>
              <a:rPr lang="en-US" dirty="0" err="1"/>
              <a:t>MetaNovo</a:t>
            </a:r>
            <a:r>
              <a:rPr lang="en-US" dirty="0"/>
              <a:t> constructed </a:t>
            </a:r>
            <a:r>
              <a:rPr lang="en-US" dirty="0" smtClean="0"/>
              <a:t>DB. There was no significant difference between human </a:t>
            </a:r>
            <a:r>
              <a:rPr lang="en-US" dirty="0" err="1" smtClean="0"/>
              <a:t>Uniprot</a:t>
            </a:r>
            <a:r>
              <a:rPr lang="en-US" dirty="0" smtClean="0"/>
              <a:t> IDs and </a:t>
            </a:r>
            <a:r>
              <a:rPr lang="en-US" dirty="0" err="1" smtClean="0"/>
              <a:t>MetaNovo</a:t>
            </a:r>
            <a:r>
              <a:rPr lang="en-US" dirty="0" smtClean="0"/>
              <a:t> </a:t>
            </a:r>
            <a:r>
              <a:rPr lang="en-US" dirty="0" err="1" smtClean="0"/>
              <a:t>protenot</a:t>
            </a:r>
            <a:r>
              <a:rPr lang="en-US" dirty="0" smtClean="0"/>
              <a:t> </a:t>
            </a:r>
            <a:r>
              <a:rPr lang="en-US" dirty="0"/>
              <a:t>statistical significance p-value = 0.07133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930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18720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6170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23467</a:t>
            </a:r>
          </a:p>
        </p:txBody>
      </p:sp>
    </p:spTree>
    <p:extLst>
      <p:ext uri="{BB962C8B-B14F-4D97-AF65-F5344CB8AC3E}">
        <p14:creationId xmlns:p14="http://schemas.microsoft.com/office/powerpoint/2010/main" val="38254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Non-human protein class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"/>
          <a:stretch/>
        </p:blipFill>
        <p:spPr bwMode="auto">
          <a:xfrm>
            <a:off x="37531" y="1066801"/>
            <a:ext cx="432806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9" name="Picture 1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91" y="1066801"/>
            <a:ext cx="4626009" cy="44747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Figure 2</a:t>
            </a:r>
            <a:r>
              <a:rPr lang="en-GB" dirty="0" smtClean="0"/>
              <a:t>: Bar graph showing the protein class of non-human proteins identified from the human BALF. 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447800" y="3124200"/>
            <a:ext cx="2286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clustering analysis: LTB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" r="4743"/>
          <a:stretch/>
        </p:blipFill>
        <p:spPr bwMode="auto">
          <a:xfrm>
            <a:off x="5105400" y="895597"/>
            <a:ext cx="3200400" cy="305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41546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18263" r="21887" b="26465"/>
          <a:stretch/>
        </p:blipFill>
        <p:spPr bwMode="auto">
          <a:xfrm>
            <a:off x="3276600" y="4095998"/>
            <a:ext cx="2885705" cy="260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0534" y="3994910"/>
            <a:ext cx="2905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5: </a:t>
            </a:r>
            <a:r>
              <a:rPr lang="en-US" dirty="0" smtClean="0"/>
              <a:t>LTB patient cohorts cluster distinctly following BCG and PPD challenge</a:t>
            </a:r>
          </a:p>
          <a:p>
            <a:r>
              <a:rPr lang="en-US" dirty="0" smtClean="0"/>
              <a:t>Biomarker: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Glycerol (B1 &amp; PPD)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Cadaverine</a:t>
            </a:r>
            <a:r>
              <a:rPr lang="en-US" b="1" dirty="0" smtClean="0"/>
              <a:t> (BCG)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hexacosanoic</a:t>
            </a:r>
            <a:r>
              <a:rPr lang="en-US" dirty="0"/>
              <a:t> </a:t>
            </a:r>
            <a:r>
              <a:rPr lang="en-US" dirty="0" smtClean="0"/>
              <a:t>acid (B1)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(5Z,8Z,11Z,13E,17Z)-</a:t>
            </a:r>
            <a:r>
              <a:rPr lang="en-US" dirty="0" err="1"/>
              <a:t>icosapentaenoic</a:t>
            </a:r>
            <a:r>
              <a:rPr lang="en-US" dirty="0"/>
              <a:t> </a:t>
            </a:r>
            <a:r>
              <a:rPr lang="en-US" dirty="0" smtClean="0"/>
              <a:t>acid (PPD)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7109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1080263"/>
            <a:ext cx="304800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42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PTB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384298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/>
          <a:stretch/>
        </p:blipFill>
        <p:spPr bwMode="auto">
          <a:xfrm>
            <a:off x="4495800" y="838200"/>
            <a:ext cx="3505200" cy="333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17506" r="19442" b="31766"/>
          <a:stretch/>
        </p:blipFill>
        <p:spPr bwMode="auto">
          <a:xfrm>
            <a:off x="3124200" y="4292423"/>
            <a:ext cx="3040083" cy="23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838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1219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362203"/>
            <a:ext cx="2968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9801" y="49530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6: </a:t>
            </a:r>
            <a:r>
              <a:rPr lang="en-US" dirty="0" smtClean="0"/>
              <a:t>putative metabolic feature    PPD &amp; BCG cohort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BCG challenge have more unique putative metabolites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819406" y="5299916"/>
            <a:ext cx="114300" cy="2097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641</Words>
  <Application>Microsoft Office PowerPoint</Application>
  <PresentationFormat>On-screen Show (4:3)</PresentationFormat>
  <Paragraphs>89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Identification of non-peptide Molecules and non-human peptides in Human BALF reveals potential  TB biomarkers </vt:lpstr>
      <vt:lpstr>Introduction</vt:lpstr>
      <vt:lpstr>Motivation</vt:lpstr>
      <vt:lpstr>Methodology</vt:lpstr>
      <vt:lpstr>Human &amp; non-human proteins</vt:lpstr>
      <vt:lpstr>Human &amp; non-human peptides</vt:lpstr>
      <vt:lpstr>Non-human protein class</vt:lpstr>
      <vt:lpstr>Sample clustering analysis: LTB</vt:lpstr>
      <vt:lpstr>PTB</vt:lpstr>
      <vt:lpstr>RTB</vt:lpstr>
      <vt:lpstr>SIM</vt:lpstr>
      <vt:lpstr>Metabolite features sample clustering</vt:lpstr>
      <vt:lpstr>PowerPoint Presentation</vt:lpstr>
      <vt:lpstr>Lipids</vt:lpstr>
      <vt:lpstr>Lipids</vt:lpstr>
      <vt:lpstr>PowerPoint Presentation</vt:lpstr>
      <vt:lpstr>SIM</vt:lpstr>
      <vt:lpstr>PowerPoint Presentation</vt:lpstr>
      <vt:lpstr>RTB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  <vt:lpstr>PLS-DA</vt:lpstr>
      <vt:lpstr>PTMs</vt:lpstr>
      <vt:lpstr>PowerPoint Presentation</vt:lpstr>
      <vt:lpstr>  General workflow for LC-MS-based global proteomics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Javan</dc:creator>
  <cp:lastModifiedBy>Javan</cp:lastModifiedBy>
  <cp:revision>89</cp:revision>
  <dcterms:created xsi:type="dcterms:W3CDTF">2021-04-19T12:14:20Z</dcterms:created>
  <dcterms:modified xsi:type="dcterms:W3CDTF">2021-05-11T06:24:06Z</dcterms:modified>
</cp:coreProperties>
</file>