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1" r:id="rId3"/>
    <p:sldId id="282" r:id="rId4"/>
    <p:sldId id="272" r:id="rId5"/>
    <p:sldId id="257" r:id="rId6"/>
    <p:sldId id="284" r:id="rId7"/>
    <p:sldId id="266" r:id="rId8"/>
    <p:sldId id="259" r:id="rId9"/>
    <p:sldId id="260" r:id="rId10"/>
    <p:sldId id="261" r:id="rId11"/>
    <p:sldId id="262" r:id="rId12"/>
    <p:sldId id="263" r:id="rId13"/>
    <p:sldId id="264" r:id="rId14"/>
    <p:sldId id="279" r:id="rId15"/>
    <p:sldId id="268" r:id="rId16"/>
    <p:sldId id="286" r:id="rId17"/>
    <p:sldId id="273" r:id="rId18"/>
    <p:sldId id="269" r:id="rId19"/>
    <p:sldId id="276" r:id="rId20"/>
    <p:sldId id="270" r:id="rId21"/>
    <p:sldId id="275" r:id="rId22"/>
    <p:sldId id="271" r:id="rId23"/>
    <p:sldId id="274" r:id="rId24"/>
    <p:sldId id="280" r:id="rId25"/>
    <p:sldId id="287" r:id="rId26"/>
    <p:sldId id="278" r:id="rId27"/>
    <p:sldId id="285" r:id="rId28"/>
    <p:sldId id="265" r:id="rId29"/>
    <p:sldId id="267" r:id="rId30"/>
    <p:sldId id="277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13" autoAdjust="0"/>
  </p:normalViewPr>
  <p:slideViewPr>
    <p:cSldViewPr>
      <p:cViewPr>
        <p:scale>
          <a:sx n="70" d="100"/>
          <a:sy n="70" d="100"/>
        </p:scale>
        <p:origin x="-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95BFC-F157-4ED2-8ED8-0AE3A20AB39B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9D625-0BDD-4D1F-A466-BEB9C0C4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phosphatidylinositol [PI], </a:t>
            </a:r>
            <a:r>
              <a:rPr lang="en-US" dirty="0" err="1" smtClean="0"/>
              <a:t>phosphatidylglycerol</a:t>
            </a:r>
            <a:r>
              <a:rPr lang="en-US" dirty="0" smtClean="0"/>
              <a:t>, </a:t>
            </a:r>
            <a:r>
              <a:rPr lang="en-US" dirty="0" err="1" smtClean="0"/>
              <a:t>phosphatidylserine</a:t>
            </a:r>
            <a:r>
              <a:rPr lang="en-US" dirty="0" smtClean="0"/>
              <a:t> [PS], </a:t>
            </a:r>
            <a:r>
              <a:rPr lang="en-US" dirty="0" err="1" smtClean="0"/>
              <a:t>phosphatidylethanolamine</a:t>
            </a:r>
            <a:r>
              <a:rPr lang="en-US" dirty="0" smtClean="0"/>
              <a:t> [PE], </a:t>
            </a:r>
            <a:r>
              <a:rPr lang="en-US" dirty="0" err="1" smtClean="0"/>
              <a:t>cardiolipin</a:t>
            </a:r>
            <a:r>
              <a:rPr lang="en-US" dirty="0" smtClean="0"/>
              <a:t> [CL]), and </a:t>
            </a:r>
            <a:r>
              <a:rPr lang="en-US" dirty="0" err="1" smtClean="0"/>
              <a:t>mannosylated</a:t>
            </a:r>
            <a:r>
              <a:rPr lang="en-US" dirty="0" smtClean="0"/>
              <a:t> forms of PI are </a:t>
            </a:r>
            <a:r>
              <a:rPr lang="en-US" dirty="0" err="1" smtClean="0"/>
              <a:t>te</a:t>
            </a:r>
            <a:r>
              <a:rPr lang="en-US" dirty="0" smtClean="0"/>
              <a:t> major lipid constituents of the plasma membrane of </a:t>
            </a:r>
            <a:r>
              <a:rPr lang="en-US" i="1" dirty="0" err="1" smtClean="0"/>
              <a:t>Mtb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9D625-0BDD-4D1F-A466-BEB9C0C4DE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6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4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7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9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8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0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2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4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6A9-7BB4-42FC-913A-199EC15F67D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0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26A9-7BB4-42FC-913A-199EC15F67D8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EAD6-7FD9-47F9-BE13-47B20700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4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researchgate.net/figure/General-workflow-for-LC-MS-based-global-proteomics-Proteins-in-complex-biological_fig1_5118383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8610600" cy="2362200"/>
          </a:xfrm>
        </p:spPr>
        <p:txBody>
          <a:bodyPr>
            <a:noAutofit/>
          </a:bodyPr>
          <a:lstStyle/>
          <a:p>
            <a:r>
              <a:rPr lang="en-GB" sz="2400" dirty="0"/>
              <a:t>Identification of non-peptide Molecules and non-human peptides in Human </a:t>
            </a:r>
            <a:r>
              <a:rPr lang="en-GB" sz="2400" dirty="0" smtClean="0"/>
              <a:t>BALF reveals potential  TB biomarkers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63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RTB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396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"/>
          <a:stretch/>
        </p:blipFill>
        <p:spPr bwMode="auto">
          <a:xfrm>
            <a:off x="4634840" y="877083"/>
            <a:ext cx="2947060" cy="279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7" t="17001" r="20419" b="20913"/>
          <a:stretch/>
        </p:blipFill>
        <p:spPr bwMode="auto">
          <a:xfrm>
            <a:off x="3276600" y="3938303"/>
            <a:ext cx="2595257" cy="261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7000" y="838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534400" y="914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42317" y="4330535"/>
            <a:ext cx="3295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71857" y="3730370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7: There was no clear separation samples. B1 has the majority putative metabolic features</a:t>
            </a:r>
          </a:p>
          <a:p>
            <a:r>
              <a:rPr lang="en-US" dirty="0" smtClean="0"/>
              <a:t>Biomarkers: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3-methyl-butanal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9-octadecenoic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" y="762000"/>
            <a:ext cx="379407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7"/>
          <a:stretch/>
        </p:blipFill>
        <p:spPr bwMode="auto">
          <a:xfrm>
            <a:off x="5105400" y="685800"/>
            <a:ext cx="3171894" cy="31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7" t="17001" r="20419" b="33027"/>
          <a:stretch/>
        </p:blipFill>
        <p:spPr bwMode="auto">
          <a:xfrm>
            <a:off x="3429000" y="3746762"/>
            <a:ext cx="3354779" cy="27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62200" y="685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7294" y="1295400"/>
            <a:ext cx="33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484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41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Metabolite features sample clustering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799"/>
            <a:ext cx="6781800" cy="522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6036304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3</a:t>
            </a:r>
            <a:r>
              <a:rPr lang="en-US" dirty="0" smtClean="0"/>
              <a:t>: </a:t>
            </a:r>
            <a:r>
              <a:rPr lang="en-US" dirty="0" err="1" smtClean="0"/>
              <a:t>Heatmap</a:t>
            </a:r>
            <a:r>
              <a:rPr lang="en-US" dirty="0" smtClean="0"/>
              <a:t> showing putative metabolite m/z features clustering showing an overlap between protective and susceptible TB phenotypes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164068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K-mean clustering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80" y="810399"/>
            <a:ext cx="5311239" cy="472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88621" y="5586572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4: </a:t>
            </a:r>
            <a:r>
              <a:rPr lang="en-US" dirty="0" smtClean="0"/>
              <a:t>The putative metabolite features overlap. K-mean clustering built on entire </a:t>
            </a:r>
            <a:r>
              <a:rPr lang="en-US" dirty="0"/>
              <a:t>dataset and color coded </a:t>
            </a:r>
            <a:r>
              <a:rPr lang="en-US" dirty="0" smtClean="0"/>
              <a:t>by patient challenge groups.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Lipids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410200"/>
          </a:xfrm>
        </p:spPr>
        <p:txBody>
          <a:bodyPr>
            <a:normAutofit/>
          </a:bodyPr>
          <a:lstStyle/>
          <a:p>
            <a:pPr marL="171450" indent="-171450"/>
            <a:r>
              <a:rPr lang="en-US" dirty="0"/>
              <a:t>Cell envelope lipids constitute ∼40% of the cell dry mass in </a:t>
            </a:r>
            <a:r>
              <a:rPr lang="en-US" i="1" dirty="0" err="1"/>
              <a:t>M.tb</a:t>
            </a:r>
            <a:r>
              <a:rPr lang="en-US" dirty="0"/>
              <a:t> (Jackson et al 2014</a:t>
            </a:r>
            <a:r>
              <a:rPr lang="en-US" dirty="0" smtClean="0"/>
              <a:t>)</a:t>
            </a:r>
          </a:p>
          <a:p>
            <a:pPr marL="171450" indent="-171450"/>
            <a:r>
              <a:rPr lang="en-US" dirty="0" smtClean="0"/>
              <a:t>Host-pathogen interaction-lipids</a:t>
            </a:r>
            <a:endParaRPr lang="en-US" dirty="0"/>
          </a:p>
          <a:p>
            <a:r>
              <a:rPr lang="en-US" dirty="0" smtClean="0"/>
              <a:t>Lipids</a:t>
            </a:r>
            <a:r>
              <a:rPr lang="en-US" dirty="0"/>
              <a:t> </a:t>
            </a:r>
            <a:r>
              <a:rPr lang="en-US" dirty="0" smtClean="0"/>
              <a:t>such as  </a:t>
            </a:r>
            <a:r>
              <a:rPr lang="en-US" dirty="0" err="1" smtClean="0"/>
              <a:t>lipoarabinomannan</a:t>
            </a:r>
            <a:r>
              <a:rPr lang="en-US" dirty="0" smtClean="0"/>
              <a:t>, PI produced </a:t>
            </a:r>
            <a:r>
              <a:rPr lang="en-US" dirty="0"/>
              <a:t>by </a:t>
            </a:r>
            <a:r>
              <a:rPr lang="en-US" dirty="0" smtClean="0"/>
              <a:t>mycobacterial species</a:t>
            </a:r>
          </a:p>
          <a:p>
            <a:pPr marL="171450" indent="-171450"/>
            <a:r>
              <a:rPr lang="en-US" dirty="0" smtClean="0"/>
              <a:t>The </a:t>
            </a:r>
            <a:r>
              <a:rPr lang="en-US" dirty="0"/>
              <a:t>biosynthesis of some of these lipids is the site of action of anti-TB drugs such as isoniazid &amp; </a:t>
            </a:r>
            <a:r>
              <a:rPr lang="en-US" dirty="0" err="1"/>
              <a:t>ethionamide</a:t>
            </a:r>
            <a:r>
              <a:rPr lang="en-US" dirty="0"/>
              <a:t> (ETH</a:t>
            </a:r>
            <a:r>
              <a:rPr lang="en-US" dirty="0" smtClean="0"/>
              <a:t>)</a:t>
            </a:r>
          </a:p>
          <a:p>
            <a:pPr marL="171450" indent="-171450"/>
            <a:r>
              <a:rPr lang="en-US" dirty="0" smtClean="0"/>
              <a:t>Pathogenesis: </a:t>
            </a:r>
            <a:r>
              <a:rPr lang="en-US" dirty="0" err="1"/>
              <a:t>acyltrehaloses</a:t>
            </a:r>
            <a:r>
              <a:rPr lang="en-US" dirty="0"/>
              <a:t> and long-chain </a:t>
            </a:r>
            <a:r>
              <a:rPr lang="en-US" dirty="0" err="1"/>
              <a:t>diols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Lipids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914400"/>
            <a:ext cx="891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US" dirty="0" smtClean="0"/>
              <a:t>XCMS: </a:t>
            </a:r>
            <a:r>
              <a:rPr lang="en-US" dirty="0" err="1" smtClean="0"/>
              <a:t>Bioconductor</a:t>
            </a:r>
            <a:r>
              <a:rPr lang="en-US" dirty="0" smtClean="0"/>
              <a:t> package used in processing of the MS1 raw files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 smtClean="0"/>
              <a:t>Perform </a:t>
            </a:r>
            <a:r>
              <a:rPr lang="en-US" dirty="0"/>
              <a:t>MS Search on the </a:t>
            </a:r>
            <a:r>
              <a:rPr lang="en-US" dirty="0" smtClean="0"/>
              <a:t>peak list </a:t>
            </a:r>
            <a:r>
              <a:rPr lang="en-US" dirty="0"/>
              <a:t>filtered by </a:t>
            </a:r>
            <a:r>
              <a:rPr lang="en-US" dirty="0" smtClean="0"/>
              <a:t>Lipid Finder; This was done against computationally </a:t>
            </a:r>
            <a:r>
              <a:rPr lang="en-US" dirty="0"/>
              <a:t>generated database composed of over 30,000 bulk (isobaric) species covering the major lipid classes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6" y="2057399"/>
            <a:ext cx="5780314" cy="407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78457" y="2685871"/>
            <a:ext cx="3012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i="1" dirty="0" err="1" smtClean="0"/>
              <a:t>Glycerophospholipids</a:t>
            </a:r>
            <a:r>
              <a:rPr lang="en-US" i="1" dirty="0" smtClean="0"/>
              <a:t>: </a:t>
            </a:r>
            <a:r>
              <a:rPr lang="en-US" dirty="0"/>
              <a:t>are the major lipid constituents of the plasma membrane of </a:t>
            </a:r>
            <a:r>
              <a:rPr lang="en-US" i="1" dirty="0" err="1" smtClean="0"/>
              <a:t>Mtb</a:t>
            </a:r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Extractable lipids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" t="19734" r="7253" b="19408"/>
          <a:stretch/>
        </p:blipFill>
        <p:spPr bwMode="auto">
          <a:xfrm>
            <a:off x="1097305" y="460826"/>
            <a:ext cx="6244542" cy="294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" t="19073" r="6849" b="19320"/>
          <a:stretch/>
        </p:blipFill>
        <p:spPr bwMode="auto">
          <a:xfrm>
            <a:off x="1087069" y="3657600"/>
            <a:ext cx="7253371" cy="306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67600" y="8382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34068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149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88"/>
            <a:ext cx="9067799" cy="582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7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6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" y="762000"/>
            <a:ext cx="786639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2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91" y="381000"/>
            <a:ext cx="8136609" cy="57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4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399"/>
            <a:ext cx="8229600" cy="6793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0292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Shotgun proteomics</a:t>
            </a:r>
            <a:r>
              <a:rPr lang="en-US" sz="2400" dirty="0"/>
              <a:t> </a:t>
            </a:r>
            <a:r>
              <a:rPr lang="en-GB" sz="2400" dirty="0" smtClean="0"/>
              <a:t>widely </a:t>
            </a:r>
            <a:r>
              <a:rPr lang="en-GB" sz="2400" dirty="0"/>
              <a:t>used approach in the study of proteins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&gt; 75% of acquired MS/MS spectra remain unidentified (Tabb </a:t>
            </a:r>
            <a:r>
              <a:rPr lang="en-GB" sz="2400" i="1" dirty="0" smtClean="0"/>
              <a:t>et al </a:t>
            </a:r>
            <a:r>
              <a:rPr lang="en-GB" sz="2400" dirty="0" smtClean="0"/>
              <a:t>2007)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/>
              <a:t>U</a:t>
            </a:r>
            <a:r>
              <a:rPr lang="en-GB" sz="2400" dirty="0" smtClean="0"/>
              <a:t>nidentified </a:t>
            </a:r>
            <a:r>
              <a:rPr lang="en-GB" sz="2400" dirty="0"/>
              <a:t>spectra were of high quality and originated from the MS1 </a:t>
            </a:r>
            <a:r>
              <a:rPr lang="en-GB" sz="2400" dirty="0" smtClean="0"/>
              <a:t>features (</a:t>
            </a:r>
            <a:r>
              <a:rPr lang="en-GB" sz="2400" dirty="0" err="1" smtClean="0"/>
              <a:t>Griss</a:t>
            </a:r>
            <a:r>
              <a:rPr lang="en-GB" sz="2400" dirty="0" smtClean="0"/>
              <a:t> </a:t>
            </a:r>
            <a:r>
              <a:rPr lang="en-GB" sz="2400" i="1" dirty="0" smtClean="0"/>
              <a:t>et al </a:t>
            </a:r>
            <a:r>
              <a:rPr lang="en-GB" sz="2400" dirty="0" smtClean="0"/>
              <a:t>2016)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/>
              <a:t>Non-</a:t>
            </a:r>
            <a:r>
              <a:rPr lang="en-GB" sz="2400" dirty="0" err="1"/>
              <a:t>tryptic</a:t>
            </a:r>
            <a:r>
              <a:rPr lang="en-GB" sz="2400" dirty="0"/>
              <a:t> peptides, single amino acid variants, PTMs, and low-quality spectra has been linked to the low peptide ID rate</a:t>
            </a:r>
          </a:p>
          <a:p>
            <a:endParaRPr lang="en-GB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981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" t="19672" r="6321" b="18845"/>
          <a:stretch/>
        </p:blipFill>
        <p:spPr bwMode="auto">
          <a:xfrm>
            <a:off x="1037230" y="278642"/>
            <a:ext cx="7069540" cy="3138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t="20188" r="11398" b="24518"/>
          <a:stretch/>
        </p:blipFill>
        <p:spPr bwMode="auto">
          <a:xfrm>
            <a:off x="696034" y="3733800"/>
            <a:ext cx="7410736" cy="269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91400" y="381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72400" y="3733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79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8" y="533400"/>
            <a:ext cx="8745232" cy="560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9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79" y="762001"/>
            <a:ext cx="862308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8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1421"/>
            <a:ext cx="796680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9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7" y="838200"/>
            <a:ext cx="8622351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6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3" descr="Description: C:\Users\Javan\Downloads\PCA-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4956412" cy="49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87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smtClean="0">
                <a:ln>
                  <a:noFill/>
                </a:ln>
                <a:solidFill>
                  <a:srgbClr val="44546A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Figure 12:Non-Human peptide clustering analysis.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457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Non-human peptides PCA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87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Javan\Downloads\chartProduc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1" t="20311" r="16857" b="12676"/>
          <a:stretch/>
        </p:blipFill>
        <p:spPr bwMode="auto">
          <a:xfrm>
            <a:off x="304800" y="1828800"/>
            <a:ext cx="2541321" cy="255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1" name="Picture 33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3" name="Picture 35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7" name="Picture 39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" name="Picture 41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1" name="Picture 43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3" name="Picture 45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5" name="Picture 47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49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51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52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1" name="Picture 53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54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3" name="Picture 55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5" name="Picture 57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6" name="Picture 58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7" name="Picture 59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8" name="Picture 60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9" name="Picture 61" descr="http://www.pantherdb.org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0" name="Picture 62" descr="expl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60020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1" name="Picture 6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"/>
          <a:stretch/>
        </p:blipFill>
        <p:spPr bwMode="auto">
          <a:xfrm>
            <a:off x="3930732" y="1833748"/>
            <a:ext cx="4419600" cy="422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1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PLS-DA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"/>
            <a:ext cx="73152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1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PTMs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2906"/>
            <a:ext cx="8444450" cy="534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6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Omics</a:t>
            </a:r>
            <a:r>
              <a:rPr lang="en-US" dirty="0"/>
              <a:t>: Consists of genomics, </a:t>
            </a:r>
            <a:r>
              <a:rPr lang="en-US" dirty="0" err="1"/>
              <a:t>Tx</a:t>
            </a:r>
            <a:r>
              <a:rPr lang="en-US" dirty="0"/>
              <a:t>, </a:t>
            </a:r>
            <a:r>
              <a:rPr lang="en-US" dirty="0" err="1" smtClean="0"/>
              <a:t>Px,metabolomics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may contain hundreds or even thousands of </a:t>
            </a:r>
            <a:r>
              <a:rPr lang="en-US" dirty="0" smtClean="0"/>
              <a:t>variables</a:t>
            </a:r>
          </a:p>
          <a:p>
            <a:endParaRPr lang="en-US" dirty="0"/>
          </a:p>
          <a:p>
            <a:r>
              <a:rPr lang="en-GB" dirty="0" smtClean="0"/>
              <a:t> What are the other content of ~75% unidentified spectra? 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 smtClean="0">
                <a:solidFill>
                  <a:srgbClr val="00B050"/>
                </a:solidFill>
              </a:rPr>
              <a:t>Lipids? , Metabolites?, non-human proteins?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756601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3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3100" dirty="0" smtClean="0"/>
              <a:t>General workflow for LC-MS-based global proteomics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4" y="838200"/>
            <a:ext cx="80962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86600" y="5638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Xie</a:t>
            </a:r>
            <a:r>
              <a:rPr lang="en-US" b="1" dirty="0" smtClean="0"/>
              <a:t> et al 2011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260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6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Remove non-informative spectra- </a:t>
            </a:r>
            <a:r>
              <a:rPr lang="en-US" dirty="0" err="1" smtClean="0"/>
              <a:t>pClean</a:t>
            </a:r>
            <a:r>
              <a:rPr lang="en-US" dirty="0" smtClean="0"/>
              <a:t> package</a:t>
            </a:r>
          </a:p>
          <a:p>
            <a:r>
              <a:rPr lang="en-US" dirty="0"/>
              <a:t>Filtering </a:t>
            </a:r>
            <a:r>
              <a:rPr lang="en-US" dirty="0" smtClean="0"/>
              <a:t>unidentified spectra – Spectra package</a:t>
            </a:r>
          </a:p>
          <a:p>
            <a:r>
              <a:rPr lang="en-US" dirty="0" smtClean="0"/>
              <a:t>Identify human protein – MQ run </a:t>
            </a:r>
            <a:r>
              <a:rPr lang="en-US" dirty="0" err="1"/>
              <a:t>U</a:t>
            </a:r>
            <a:r>
              <a:rPr lang="en-US" dirty="0" err="1" smtClean="0"/>
              <a:t>niprot</a:t>
            </a:r>
            <a:r>
              <a:rPr lang="en-US" dirty="0" smtClean="0"/>
              <a:t> DB</a:t>
            </a:r>
          </a:p>
          <a:p>
            <a:r>
              <a:rPr lang="en-US" dirty="0" smtClean="0"/>
              <a:t>Identify non-human Proteins- </a:t>
            </a:r>
            <a:r>
              <a:rPr lang="en-US" dirty="0" err="1" smtClean="0"/>
              <a:t>MetaNovo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Metabolite &amp; lipid identification- XCMS-CAMERA &amp; XCMS</a:t>
            </a:r>
          </a:p>
          <a:p>
            <a:r>
              <a:rPr lang="en-US" dirty="0" err="1" smtClean="0"/>
              <a:t>MetaboSearch</a:t>
            </a:r>
            <a:r>
              <a:rPr lang="en-US" dirty="0" smtClean="0"/>
              <a:t> v 1.2 – putative metabolite ID</a:t>
            </a:r>
          </a:p>
          <a:p>
            <a:r>
              <a:rPr lang="en-US" dirty="0" err="1" smtClean="0"/>
              <a:t>LipidFinder</a:t>
            </a:r>
            <a:r>
              <a:rPr lang="en-US" dirty="0" smtClean="0"/>
              <a:t> – putative lipid ID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73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&amp; non-human proteins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6" y="762000"/>
            <a:ext cx="3743325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1400" y="1044706"/>
            <a:ext cx="5257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 1 A: A Venn diagram showing the protein identification overlap between </a:t>
            </a:r>
            <a:r>
              <a:rPr lang="en-US" dirty="0" err="1" smtClean="0"/>
              <a:t>MetaNovo</a:t>
            </a:r>
            <a:r>
              <a:rPr lang="en-US" dirty="0" smtClean="0"/>
              <a:t> generated database and the </a:t>
            </a:r>
            <a:r>
              <a:rPr lang="en-US" dirty="0" err="1" smtClean="0"/>
              <a:t>Uniprot</a:t>
            </a:r>
            <a:r>
              <a:rPr lang="en-US" dirty="0" smtClean="0"/>
              <a:t> database. Unique proteins identified from the </a:t>
            </a:r>
            <a:r>
              <a:rPr lang="en-US" dirty="0" err="1" smtClean="0"/>
              <a:t>MetaNovo</a:t>
            </a:r>
            <a:r>
              <a:rPr lang="en-US" dirty="0" smtClean="0"/>
              <a:t> database were 4486 (68.46%) and 1284 (19.65%) from the </a:t>
            </a:r>
            <a:r>
              <a:rPr lang="en-US" dirty="0" err="1" smtClean="0"/>
              <a:t>Uniprot</a:t>
            </a:r>
            <a:r>
              <a:rPr lang="en-US" dirty="0" smtClean="0"/>
              <a:t> protein sequence database. There were 766 (11.72%) overlap proteins.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55975"/>
            <a:ext cx="3673334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02381" y="477150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2051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5253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4171344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 B: # </a:t>
            </a:r>
            <a:r>
              <a:rPr lang="en-US" dirty="0" smtClean="0"/>
              <a:t>of protein IDs from </a:t>
            </a:r>
            <a:r>
              <a:rPr lang="en-US" dirty="0" err="1" smtClean="0"/>
              <a:t>Uniprot</a:t>
            </a:r>
            <a:r>
              <a:rPr lang="en-US" dirty="0" smtClean="0"/>
              <a:t> and </a:t>
            </a:r>
            <a:r>
              <a:rPr lang="en-US" dirty="0" err="1" smtClean="0"/>
              <a:t>MetaNovo</a:t>
            </a:r>
            <a:r>
              <a:rPr lang="en-US" dirty="0" smtClean="0"/>
              <a:t> constructed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81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&amp; non-human peptides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57797" y="928255"/>
            <a:ext cx="5715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1 A</a:t>
            </a:r>
            <a:r>
              <a:rPr lang="en-US" dirty="0"/>
              <a:t>: A Venn diagram showing the </a:t>
            </a:r>
            <a:r>
              <a:rPr lang="en-US" dirty="0" smtClean="0"/>
              <a:t>peptide identification </a:t>
            </a:r>
            <a:r>
              <a:rPr lang="en-US" dirty="0"/>
              <a:t>overlap between </a:t>
            </a:r>
            <a:r>
              <a:rPr lang="en-US" dirty="0" err="1"/>
              <a:t>MetaNovo</a:t>
            </a:r>
            <a:r>
              <a:rPr lang="en-US" dirty="0"/>
              <a:t> generated database and the </a:t>
            </a:r>
            <a:r>
              <a:rPr lang="en-US" dirty="0" smtClean="0"/>
              <a:t>human </a:t>
            </a:r>
            <a:r>
              <a:rPr lang="en-US" dirty="0" err="1" smtClean="0"/>
              <a:t>Uniprot</a:t>
            </a:r>
            <a:r>
              <a:rPr lang="en-US" dirty="0" smtClean="0"/>
              <a:t> </a:t>
            </a:r>
            <a:r>
              <a:rPr lang="en-US" dirty="0"/>
              <a:t>database. Unique </a:t>
            </a:r>
            <a:r>
              <a:rPr lang="en-US" dirty="0" smtClean="0"/>
              <a:t>peptides identified </a:t>
            </a:r>
            <a:r>
              <a:rPr lang="en-US" dirty="0"/>
              <a:t>from the </a:t>
            </a:r>
            <a:r>
              <a:rPr lang="en-US" dirty="0" err="1"/>
              <a:t>MetaNovo</a:t>
            </a:r>
            <a:r>
              <a:rPr lang="en-US" dirty="0"/>
              <a:t> database were </a:t>
            </a:r>
            <a:r>
              <a:rPr lang="en-US" dirty="0" smtClean="0"/>
              <a:t>5922 (24.03%) </a:t>
            </a:r>
            <a:r>
              <a:rPr lang="en-US" dirty="0"/>
              <a:t>and </a:t>
            </a:r>
            <a:r>
              <a:rPr lang="en-US" dirty="0" smtClean="0"/>
              <a:t>1175(4.77%) </a:t>
            </a:r>
            <a:r>
              <a:rPr lang="en-US" dirty="0"/>
              <a:t>from the </a:t>
            </a:r>
            <a:r>
              <a:rPr lang="en-US" dirty="0" err="1"/>
              <a:t>Uniprot</a:t>
            </a:r>
            <a:r>
              <a:rPr lang="en-US" dirty="0"/>
              <a:t> protein sequence database. There were </a:t>
            </a:r>
            <a:r>
              <a:rPr lang="en-US" dirty="0" smtClean="0"/>
              <a:t>17544 (71.2 %) </a:t>
            </a:r>
            <a:r>
              <a:rPr lang="en-US" dirty="0"/>
              <a:t>overlap </a:t>
            </a:r>
            <a:r>
              <a:rPr lang="en-US" dirty="0" smtClean="0"/>
              <a:t>peptides.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t="14478" r="7369" b="2019"/>
          <a:stretch/>
        </p:blipFill>
        <p:spPr bwMode="auto">
          <a:xfrm>
            <a:off x="762000" y="3886200"/>
            <a:ext cx="3722003" cy="221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4" t="14940" r="9735" b="2026"/>
          <a:stretch/>
        </p:blipFill>
        <p:spPr bwMode="auto">
          <a:xfrm>
            <a:off x="76200" y="928255"/>
            <a:ext cx="2669809" cy="276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48200" y="3689268"/>
            <a:ext cx="43245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1 B: # </a:t>
            </a:r>
            <a:r>
              <a:rPr lang="en-US" dirty="0"/>
              <a:t>of </a:t>
            </a:r>
            <a:r>
              <a:rPr lang="en-US" dirty="0" smtClean="0"/>
              <a:t>peptide IDs </a:t>
            </a:r>
            <a:r>
              <a:rPr lang="en-US" dirty="0"/>
              <a:t>from </a:t>
            </a:r>
            <a:r>
              <a:rPr lang="en-US" dirty="0" err="1"/>
              <a:t>Uniprot</a:t>
            </a:r>
            <a:r>
              <a:rPr lang="en-US" dirty="0"/>
              <a:t> and </a:t>
            </a:r>
            <a:r>
              <a:rPr lang="en-US" dirty="0" err="1"/>
              <a:t>MetaNovo</a:t>
            </a:r>
            <a:r>
              <a:rPr lang="en-US" dirty="0"/>
              <a:t> constructed </a:t>
            </a:r>
            <a:r>
              <a:rPr lang="en-US" dirty="0" smtClean="0"/>
              <a:t>DB. There was no significant difference between human </a:t>
            </a:r>
            <a:r>
              <a:rPr lang="en-US" dirty="0" err="1" smtClean="0"/>
              <a:t>Uniprot</a:t>
            </a:r>
            <a:r>
              <a:rPr lang="en-US" dirty="0" smtClean="0"/>
              <a:t> IDs and </a:t>
            </a:r>
            <a:r>
              <a:rPr lang="en-US" dirty="0" err="1" smtClean="0"/>
              <a:t>MetaNovo</a:t>
            </a:r>
            <a:r>
              <a:rPr lang="en-US" dirty="0" smtClean="0"/>
              <a:t> </a:t>
            </a:r>
            <a:r>
              <a:rPr lang="en-US" dirty="0" err="1" smtClean="0"/>
              <a:t>protenot</a:t>
            </a:r>
            <a:r>
              <a:rPr lang="en-US" dirty="0" smtClean="0"/>
              <a:t> </a:t>
            </a:r>
            <a:r>
              <a:rPr lang="en-US" dirty="0"/>
              <a:t>statistical significance p-value = 0.07133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39309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18720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36170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23467</a:t>
            </a:r>
          </a:p>
        </p:txBody>
      </p:sp>
    </p:spTree>
    <p:extLst>
      <p:ext uri="{BB962C8B-B14F-4D97-AF65-F5344CB8AC3E}">
        <p14:creationId xmlns:p14="http://schemas.microsoft.com/office/powerpoint/2010/main" val="38254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96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Non-human protein class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2"/>
          <a:stretch/>
        </p:blipFill>
        <p:spPr bwMode="auto">
          <a:xfrm>
            <a:off x="37531" y="1066801"/>
            <a:ext cx="432806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1" name="Picture 11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3" name="Picture 13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5" name="Picture 15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7" name="Picture 17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9" name="Picture 19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0" name="Picture 20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1" name="Picture 21" descr="Select your own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362075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2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91" y="1066801"/>
            <a:ext cx="4626009" cy="447470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57912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Figure 2</a:t>
            </a:r>
            <a:r>
              <a:rPr lang="en-GB" dirty="0" smtClean="0"/>
              <a:t>: Bar graph showing the protein class of non-human proteins identified from the human BALF. 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1447800" y="3124200"/>
            <a:ext cx="228600" cy="914400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9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45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clustering analysis: LTB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2" r="4743"/>
          <a:stretch/>
        </p:blipFill>
        <p:spPr bwMode="auto">
          <a:xfrm>
            <a:off x="5105400" y="895597"/>
            <a:ext cx="3200400" cy="305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415460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9" t="18263" r="21887" b="26465"/>
          <a:stretch/>
        </p:blipFill>
        <p:spPr bwMode="auto">
          <a:xfrm>
            <a:off x="3276600" y="4095998"/>
            <a:ext cx="2885705" cy="260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40534" y="3994910"/>
            <a:ext cx="29054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5: </a:t>
            </a:r>
            <a:r>
              <a:rPr lang="en-US" dirty="0" smtClean="0"/>
              <a:t>LTB patient cohorts cluster distinctly following BCG and PPD challenge</a:t>
            </a:r>
          </a:p>
          <a:p>
            <a:r>
              <a:rPr lang="en-US" dirty="0" smtClean="0"/>
              <a:t>Biomarker: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Glycerol (B1 &amp; PPD)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/>
              <a:t>Cadaverine</a:t>
            </a:r>
            <a:r>
              <a:rPr lang="en-US" b="1" dirty="0" smtClean="0"/>
              <a:t> (BCG)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hexacosanoic</a:t>
            </a:r>
            <a:r>
              <a:rPr lang="en-US" dirty="0"/>
              <a:t> </a:t>
            </a:r>
            <a:r>
              <a:rPr lang="en-US" dirty="0" smtClean="0"/>
              <a:t>acid (B1)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 (5Z,8Z,11Z,13E,17Z)-</a:t>
            </a:r>
            <a:r>
              <a:rPr lang="en-US" dirty="0" err="1"/>
              <a:t>icosapentaenoic</a:t>
            </a:r>
            <a:r>
              <a:rPr lang="en-US" dirty="0"/>
              <a:t> </a:t>
            </a:r>
            <a:r>
              <a:rPr lang="en-US" dirty="0" smtClean="0"/>
              <a:t>acid (PPD)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71093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05800" y="1080263"/>
            <a:ext cx="304800" cy="36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4191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424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PTB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3842982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0"/>
          <a:stretch/>
        </p:blipFill>
        <p:spPr bwMode="auto">
          <a:xfrm>
            <a:off x="4495800" y="838200"/>
            <a:ext cx="3505200" cy="3334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6" t="17506" r="19442" b="31766"/>
          <a:stretch/>
        </p:blipFill>
        <p:spPr bwMode="auto">
          <a:xfrm>
            <a:off x="3124200" y="4292423"/>
            <a:ext cx="3040083" cy="238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43200" y="838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12192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4362203"/>
            <a:ext cx="29688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19801" y="4953000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6: </a:t>
            </a:r>
            <a:r>
              <a:rPr lang="en-US" dirty="0" smtClean="0"/>
              <a:t>putative metabolic feature    PPD &amp; BCG cohort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BCG challenge have more unique putative metabolites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Up Arrow 7"/>
          <p:cNvSpPr/>
          <p:nvPr/>
        </p:nvSpPr>
        <p:spPr>
          <a:xfrm>
            <a:off x="6819406" y="5299916"/>
            <a:ext cx="114300" cy="2097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653</Words>
  <Application>Microsoft Office PowerPoint</Application>
  <PresentationFormat>On-screen Show (4:3)</PresentationFormat>
  <Paragraphs>94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Identification of non-peptide Molecules and non-human peptides in Human BALF reveals potential  TB biomarkers </vt:lpstr>
      <vt:lpstr>Introduction</vt:lpstr>
      <vt:lpstr>Motivation</vt:lpstr>
      <vt:lpstr>Methodology</vt:lpstr>
      <vt:lpstr>Human &amp; non-human proteins</vt:lpstr>
      <vt:lpstr>Human &amp; non-human peptides</vt:lpstr>
      <vt:lpstr>Non-human protein class</vt:lpstr>
      <vt:lpstr>Sample clustering analysis: LTB</vt:lpstr>
      <vt:lpstr>PTB</vt:lpstr>
      <vt:lpstr>RTB</vt:lpstr>
      <vt:lpstr>SIM</vt:lpstr>
      <vt:lpstr>Metabolite features sample clustering</vt:lpstr>
      <vt:lpstr>PowerPoint Presentation</vt:lpstr>
      <vt:lpstr>Lipids</vt:lpstr>
      <vt:lpstr>Lipids</vt:lpstr>
      <vt:lpstr>PowerPoint Presentation</vt:lpstr>
      <vt:lpstr>PowerPoint Presentation</vt:lpstr>
      <vt:lpstr>SIM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  <vt:lpstr>PowerPoint Presentation</vt:lpstr>
      <vt:lpstr>PLS-DA</vt:lpstr>
      <vt:lpstr>PTMs</vt:lpstr>
      <vt:lpstr>PowerPoint Presentation</vt:lpstr>
      <vt:lpstr>  General workflow for LC-MS-based global proteomics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Javan</dc:creator>
  <cp:lastModifiedBy>Javan</cp:lastModifiedBy>
  <cp:revision>92</cp:revision>
  <dcterms:created xsi:type="dcterms:W3CDTF">2021-04-19T12:14:20Z</dcterms:created>
  <dcterms:modified xsi:type="dcterms:W3CDTF">2021-05-12T17:07:07Z</dcterms:modified>
</cp:coreProperties>
</file>