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6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6C7-7C15-4334-AC75-7B07EACB3F70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D285-DAC2-4474-B46D-248CAF522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5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6C7-7C15-4334-AC75-7B07EACB3F70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D285-DAC2-4474-B46D-248CAF522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4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6C7-7C15-4334-AC75-7B07EACB3F70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D285-DAC2-4474-B46D-248CAF522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40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6C7-7C15-4334-AC75-7B07EACB3F70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D285-DAC2-4474-B46D-248CAF522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40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6C7-7C15-4334-AC75-7B07EACB3F70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D285-DAC2-4474-B46D-248CAF522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20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6C7-7C15-4334-AC75-7B07EACB3F70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D285-DAC2-4474-B46D-248CAF522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14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6C7-7C15-4334-AC75-7B07EACB3F70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D285-DAC2-4474-B46D-248CAF522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39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6C7-7C15-4334-AC75-7B07EACB3F70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D285-DAC2-4474-B46D-248CAF522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94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6C7-7C15-4334-AC75-7B07EACB3F70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D285-DAC2-4474-B46D-248CAF522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81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6C7-7C15-4334-AC75-7B07EACB3F70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D285-DAC2-4474-B46D-248CAF522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91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6C7-7C15-4334-AC75-7B07EACB3F70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D285-DAC2-4474-B46D-248CAF522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07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126C7-7C15-4334-AC75-7B07EACB3F70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BD285-DAC2-4474-B46D-248CAF522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49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ijs/qiankun" TargetMode="External"/><Relationship Id="rId2" Type="http://schemas.openxmlformats.org/officeDocument/2006/relationships/hyperlink" Target="https://zhuanlan.zhihu.com/p/20077533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mijs.org/plugins/plugin-qiankun" TargetMode="External"/><Relationship Id="rId4" Type="http://schemas.openxmlformats.org/officeDocument/2006/relationships/hyperlink" Target="https://github.com/umijs/qiankun/tree/master/example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qiankun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微前端框架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Chen Xi</a:t>
            </a:r>
          </a:p>
          <a:p>
            <a:pPr algn="r"/>
            <a:r>
              <a:rPr lang="en-US" altLang="zh-CN" dirty="0" smtClean="0"/>
              <a:t> 2021-02-28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9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 Entry </a:t>
            </a:r>
            <a:r>
              <a:rPr lang="zh-CN" altLang="en-US" dirty="0" smtClean="0"/>
              <a:t>抉择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48506" y="2527666"/>
            <a:ext cx="1868630" cy="717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组合时机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51382" y="4053425"/>
            <a:ext cx="1107831" cy="597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JS 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48506" y="3993051"/>
            <a:ext cx="1868630" cy="717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应用入口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88169" y="4053425"/>
            <a:ext cx="1107831" cy="597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HTML 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51382" y="2587704"/>
            <a:ext cx="1107831" cy="597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构建时</a:t>
            </a:r>
            <a:r>
              <a:rPr lang="en-US" altLang="zh-CN" dirty="0" smtClean="0">
                <a:solidFill>
                  <a:schemeClr val="tx1"/>
                </a:solidFill>
              </a:rPr>
              <a:t> 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88168" y="2587704"/>
            <a:ext cx="1107831" cy="597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运行时</a:t>
            </a:r>
            <a:r>
              <a:rPr lang="en-US" altLang="zh-CN" dirty="0" smtClean="0">
                <a:solidFill>
                  <a:schemeClr val="tx1"/>
                </a:solidFill>
              </a:rPr>
              <a:t> ?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9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组合时机选择：运行时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156981"/>
              </p:ext>
            </p:extLst>
          </p:nvPr>
        </p:nvGraphicFramePr>
        <p:xfrm>
          <a:off x="838200" y="1825625"/>
          <a:ext cx="10621108" cy="3936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380">
                  <a:extLst>
                    <a:ext uri="{9D8B030D-6E8A-4147-A177-3AD203B41FA5}">
                      <a16:colId xmlns:a16="http://schemas.microsoft.com/office/drawing/2014/main" val="2298381922"/>
                    </a:ext>
                  </a:extLst>
                </a:gridCol>
                <a:gridCol w="4298174">
                  <a:extLst>
                    <a:ext uri="{9D8B030D-6E8A-4147-A177-3AD203B41FA5}">
                      <a16:colId xmlns:a16="http://schemas.microsoft.com/office/drawing/2014/main" val="2409204470"/>
                    </a:ext>
                  </a:extLst>
                </a:gridCol>
                <a:gridCol w="2655277">
                  <a:extLst>
                    <a:ext uri="{9D8B030D-6E8A-4147-A177-3AD203B41FA5}">
                      <a16:colId xmlns:a16="http://schemas.microsoft.com/office/drawing/2014/main" val="1831386558"/>
                    </a:ext>
                  </a:extLst>
                </a:gridCol>
                <a:gridCol w="2655277">
                  <a:extLst>
                    <a:ext uri="{9D8B030D-6E8A-4147-A177-3AD203B41FA5}">
                      <a16:colId xmlns:a16="http://schemas.microsoft.com/office/drawing/2014/main" val="3864920713"/>
                    </a:ext>
                  </a:extLst>
                </a:gridCol>
              </a:tblGrid>
              <a:tr h="66362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优点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缺点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307194"/>
                  </a:ext>
                </a:extLst>
              </a:tr>
              <a:tr h="16363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/>
                        <a:t>构建时</a:t>
                      </a:r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/>
                        <a:t>子应用与主应用一起打包发布</a:t>
                      </a:r>
                      <a:endParaRPr lang="en-US" altLang="zh-CN" sz="1600" b="0" dirty="0" smtClean="0"/>
                    </a:p>
                    <a:p>
                      <a:pPr algn="ctr"/>
                      <a:endParaRPr lang="en-US" altLang="zh-CN" sz="1600" b="0" dirty="0" smtClean="0"/>
                    </a:p>
                    <a:p>
                      <a:pPr algn="ctr"/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/>
                        <a:t>构建时容易做公共依赖提取等优化</a:t>
                      </a:r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/>
                        <a:t>主子应用构建方案，工具耦合</a:t>
                      </a:r>
                      <a:endParaRPr lang="en-US" altLang="zh-CN" sz="1600" b="0" dirty="0" smtClean="0"/>
                    </a:p>
                    <a:p>
                      <a:pPr algn="ctr"/>
                      <a:r>
                        <a:rPr lang="zh-CN" altLang="en-US" sz="1600" b="0" dirty="0" smtClean="0"/>
                        <a:t>主子应用必须一起发布</a:t>
                      </a:r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046793"/>
                  </a:ext>
                </a:extLst>
              </a:tr>
              <a:tr h="163632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运行时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子应用独立构建</a:t>
                      </a:r>
                      <a:endParaRPr lang="en-US" altLang="zh-CN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运行时动态加载</a:t>
                      </a:r>
                      <a:endParaRPr lang="en-US" altLang="zh-CN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/>
                        <a:t>主子应用完全解耦</a:t>
                      </a:r>
                      <a:endParaRPr lang="en-US" altLang="zh-CN" sz="1600" b="0" dirty="0" smtClean="0"/>
                    </a:p>
                    <a:p>
                      <a:pPr algn="ctr"/>
                      <a:r>
                        <a:rPr lang="zh-CN" altLang="en-US" sz="1600" b="0" dirty="0" smtClean="0"/>
                        <a:t>技术栈无关</a:t>
                      </a:r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/>
                        <a:t>有运行时损耗</a:t>
                      </a:r>
                      <a:endParaRPr lang="zh-CN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522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7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应用入口选择：</a:t>
            </a:r>
            <a:r>
              <a:rPr lang="en-US" altLang="zh-CN" dirty="0" smtClean="0"/>
              <a:t>HTML Entry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167201"/>
              </p:ext>
            </p:extLst>
          </p:nvPr>
        </p:nvGraphicFramePr>
        <p:xfrm>
          <a:off x="838200" y="1825625"/>
          <a:ext cx="10621108" cy="3936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380">
                  <a:extLst>
                    <a:ext uri="{9D8B030D-6E8A-4147-A177-3AD203B41FA5}">
                      <a16:colId xmlns:a16="http://schemas.microsoft.com/office/drawing/2014/main" val="2298381922"/>
                    </a:ext>
                  </a:extLst>
                </a:gridCol>
                <a:gridCol w="4298174">
                  <a:extLst>
                    <a:ext uri="{9D8B030D-6E8A-4147-A177-3AD203B41FA5}">
                      <a16:colId xmlns:a16="http://schemas.microsoft.com/office/drawing/2014/main" val="2409204470"/>
                    </a:ext>
                  </a:extLst>
                </a:gridCol>
                <a:gridCol w="2655277">
                  <a:extLst>
                    <a:ext uri="{9D8B030D-6E8A-4147-A177-3AD203B41FA5}">
                      <a16:colId xmlns:a16="http://schemas.microsoft.com/office/drawing/2014/main" val="1831386558"/>
                    </a:ext>
                  </a:extLst>
                </a:gridCol>
                <a:gridCol w="2655277">
                  <a:extLst>
                    <a:ext uri="{9D8B030D-6E8A-4147-A177-3AD203B41FA5}">
                      <a16:colId xmlns:a16="http://schemas.microsoft.com/office/drawing/2014/main" val="3864920713"/>
                    </a:ext>
                  </a:extLst>
                </a:gridCol>
              </a:tblGrid>
              <a:tr h="66362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优点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缺点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307194"/>
                  </a:ext>
                </a:extLst>
              </a:tr>
              <a:tr h="1636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HTML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子应用与主应用一起打包发布</a:t>
                      </a:r>
                      <a:endParaRPr lang="en-US" altLang="zh-CN" sz="1400" b="0" dirty="0" smtClean="0"/>
                    </a:p>
                    <a:p>
                      <a:pPr algn="ctr"/>
                      <a:endParaRPr lang="en-US" altLang="zh-CN" sz="1400" b="0" dirty="0" smtClean="0"/>
                    </a:p>
                    <a:p>
                      <a:pPr algn="ctr"/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构建时容易做公共依赖提取等优化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主子应用构建方案，工具耦合</a:t>
                      </a:r>
                      <a:endParaRPr lang="en-US" altLang="zh-CN" sz="1400" b="0" dirty="0" smtClean="0"/>
                    </a:p>
                    <a:p>
                      <a:pPr algn="ctr"/>
                      <a:r>
                        <a:rPr lang="zh-CN" altLang="en-US" sz="1400" b="0" dirty="0" smtClean="0"/>
                        <a:t>主子应用必须一起发布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046793"/>
                  </a:ext>
                </a:extLst>
              </a:tr>
              <a:tr h="163632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子应用独立构建</a:t>
                      </a:r>
                      <a:endParaRPr lang="en-US" altLang="zh-CN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运行时动态加载</a:t>
                      </a:r>
                      <a:endParaRPr lang="en-US" altLang="zh-CN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主子应用完全解耦</a:t>
                      </a:r>
                      <a:endParaRPr lang="en-US" altLang="zh-CN" sz="1400" b="0" dirty="0" smtClean="0"/>
                    </a:p>
                    <a:p>
                      <a:pPr algn="ctr"/>
                      <a:r>
                        <a:rPr lang="zh-CN" altLang="en-US" sz="1400" b="0" dirty="0" smtClean="0"/>
                        <a:t>技术栈无关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有运行时损耗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522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104293" y="3286614"/>
            <a:ext cx="4683369" cy="2317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500554" y="1933335"/>
            <a:ext cx="6816969" cy="38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827584" y="2103806"/>
            <a:ext cx="1377461" cy="656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bootstrap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27584" y="3517458"/>
            <a:ext cx="1377461" cy="656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mount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27584" y="4700266"/>
            <a:ext cx="1377461" cy="656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unmount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右箭头 21"/>
          <p:cNvSpPr/>
          <p:nvPr/>
        </p:nvSpPr>
        <p:spPr>
          <a:xfrm rot="5400000">
            <a:off x="4310488" y="2941948"/>
            <a:ext cx="411650" cy="2018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5400000">
            <a:off x="4310487" y="4336135"/>
            <a:ext cx="411650" cy="2018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弧形箭头 23"/>
          <p:cNvSpPr/>
          <p:nvPr/>
        </p:nvSpPr>
        <p:spPr>
          <a:xfrm rot="16200000">
            <a:off x="5064425" y="4126747"/>
            <a:ext cx="1019908" cy="480646"/>
          </a:xfrm>
          <a:prstGeom prst="curved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应用隔离：</a:t>
            </a:r>
            <a:r>
              <a:rPr lang="en-US" altLang="zh-CN" dirty="0" smtClean="0"/>
              <a:t>JS</a:t>
            </a:r>
            <a:r>
              <a:rPr lang="zh-CN" altLang="en-US" dirty="0" smtClean="0"/>
              <a:t>沙箱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14702" y="2963128"/>
            <a:ext cx="2033954" cy="565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Render </a:t>
            </a:r>
            <a:r>
              <a:rPr lang="en-US" altLang="zh-CN" dirty="0" err="1" smtClean="0">
                <a:solidFill>
                  <a:schemeClr val="tx1"/>
                </a:solidFill>
              </a:rPr>
              <a:t>Env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4702" y="1690688"/>
            <a:ext cx="2033954" cy="565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Global </a:t>
            </a:r>
            <a:r>
              <a:rPr lang="en-US" altLang="zh-CN" dirty="0" err="1" smtClean="0">
                <a:solidFill>
                  <a:schemeClr val="tx1"/>
                </a:solidFill>
              </a:rPr>
              <a:t>Env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965887" y="1690688"/>
            <a:ext cx="2033954" cy="565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外部全局环境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965887" y="2963128"/>
            <a:ext cx="2033954" cy="565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内部沙箱环境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83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720862" y="1936424"/>
            <a:ext cx="5632938" cy="38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678615" y="2106895"/>
            <a:ext cx="1377461" cy="656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bootstrap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78615" y="3520547"/>
            <a:ext cx="1377461" cy="656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mount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78615" y="4703355"/>
            <a:ext cx="1377461" cy="656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unmount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右箭头 21"/>
          <p:cNvSpPr/>
          <p:nvPr/>
        </p:nvSpPr>
        <p:spPr>
          <a:xfrm rot="5400000">
            <a:off x="8161519" y="2945037"/>
            <a:ext cx="411650" cy="2018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5400000">
            <a:off x="8161518" y="4339224"/>
            <a:ext cx="411650" cy="2018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弧形箭头 23"/>
          <p:cNvSpPr/>
          <p:nvPr/>
        </p:nvSpPr>
        <p:spPr>
          <a:xfrm rot="16200000">
            <a:off x="8915456" y="4129836"/>
            <a:ext cx="1019908" cy="480646"/>
          </a:xfrm>
          <a:prstGeom prst="curved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沙箱实现：快照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850980" y="3171174"/>
            <a:ext cx="2033954" cy="565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恢复</a:t>
            </a:r>
            <a:r>
              <a:rPr lang="en-US" altLang="zh-CN" dirty="0" smtClean="0">
                <a:solidFill>
                  <a:schemeClr val="tx1"/>
                </a:solidFill>
              </a:rPr>
              <a:t>Render </a:t>
            </a:r>
            <a:r>
              <a:rPr lang="en-US" altLang="zh-CN" dirty="0" err="1" smtClean="0">
                <a:solidFill>
                  <a:schemeClr val="tx1"/>
                </a:solidFill>
              </a:rPr>
              <a:t>Env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85087" y="1690688"/>
            <a:ext cx="2033954" cy="565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Global </a:t>
            </a:r>
            <a:r>
              <a:rPr lang="en-US" altLang="zh-CN" dirty="0" err="1" smtClean="0">
                <a:solidFill>
                  <a:schemeClr val="tx1"/>
                </a:solidFill>
              </a:rPr>
              <a:t>Env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49757" y="3171174"/>
            <a:ext cx="2033954" cy="565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进入</a:t>
            </a:r>
            <a:r>
              <a:rPr lang="en-US" altLang="zh-CN" dirty="0" smtClean="0">
                <a:solidFill>
                  <a:schemeClr val="tx1"/>
                </a:solidFill>
              </a:rPr>
              <a:t>Render </a:t>
            </a:r>
            <a:r>
              <a:rPr lang="en-US" altLang="zh-CN" dirty="0" err="1" smtClean="0">
                <a:solidFill>
                  <a:schemeClr val="tx1"/>
                </a:solidFill>
              </a:rPr>
              <a:t>Env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850980" y="5122760"/>
            <a:ext cx="2033954" cy="565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恢复</a:t>
            </a:r>
            <a:r>
              <a:rPr lang="en-US" altLang="zh-CN" dirty="0" smtClean="0">
                <a:solidFill>
                  <a:schemeClr val="tx1"/>
                </a:solidFill>
              </a:rPr>
              <a:t>Global </a:t>
            </a:r>
            <a:r>
              <a:rPr lang="en-US" altLang="zh-CN" dirty="0" err="1" smtClean="0">
                <a:solidFill>
                  <a:schemeClr val="tx1"/>
                </a:solidFill>
              </a:rPr>
              <a:t>Env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06235" y="2794630"/>
            <a:ext cx="3822610" cy="879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Snapshot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06234" y="3824124"/>
            <a:ext cx="3822611" cy="1937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在应用沙箱挂载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卸载时记录快照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在应用切换时依据快照恢复环境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无法支持多实例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55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720861" y="3323491"/>
            <a:ext cx="5439507" cy="11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940061" y="3654198"/>
            <a:ext cx="1377461" cy="656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沙箱实现：</a:t>
            </a:r>
            <a:r>
              <a:rPr lang="zh-CN" altLang="en-US" dirty="0"/>
              <a:t>代理</a:t>
            </a:r>
          </a:p>
        </p:txBody>
      </p:sp>
      <p:sp>
        <p:nvSpPr>
          <p:cNvPr id="6" name="矩形 5"/>
          <p:cNvSpPr/>
          <p:nvPr/>
        </p:nvSpPr>
        <p:spPr>
          <a:xfrm>
            <a:off x="7423637" y="2423696"/>
            <a:ext cx="2033954" cy="565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Global </a:t>
            </a:r>
            <a:r>
              <a:rPr lang="en-US" altLang="zh-CN" dirty="0" err="1" smtClean="0">
                <a:solidFill>
                  <a:schemeClr val="tx1"/>
                </a:solidFill>
              </a:rPr>
              <a:t>Env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78795" y="3521253"/>
            <a:ext cx="1242588" cy="4365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Env</a:t>
            </a:r>
            <a:r>
              <a:rPr lang="en-US" altLang="zh-CN" dirty="0" smtClean="0">
                <a:solidFill>
                  <a:schemeClr val="tx1"/>
                </a:solidFill>
              </a:rPr>
              <a:t> 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83143" y="2794630"/>
            <a:ext cx="4197747" cy="879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Proxy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83143" y="3824124"/>
            <a:ext cx="4197748" cy="1937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代理沙箱内部操作，不影响</a:t>
            </a:r>
            <a:r>
              <a:rPr lang="en-US" altLang="zh-CN" dirty="0" smtClean="0">
                <a:solidFill>
                  <a:schemeClr val="tx1"/>
                </a:solidFill>
              </a:rPr>
              <a:t>Global </a:t>
            </a:r>
            <a:r>
              <a:rPr lang="en-US" altLang="zh-CN" dirty="0" err="1" smtClean="0">
                <a:solidFill>
                  <a:schemeClr val="tx1"/>
                </a:solidFill>
              </a:rPr>
              <a:t>Env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将副作用局限在</a:t>
            </a:r>
            <a:r>
              <a:rPr lang="en-US" altLang="zh-CN" dirty="0" smtClean="0">
                <a:solidFill>
                  <a:schemeClr val="tx1"/>
                </a:solidFill>
              </a:rPr>
              <a:t>Render </a:t>
            </a:r>
            <a:r>
              <a:rPr lang="en-US" altLang="zh-CN" dirty="0" err="1" smtClean="0">
                <a:solidFill>
                  <a:schemeClr val="tx1"/>
                </a:solidFill>
              </a:rPr>
              <a:t>Env</a:t>
            </a:r>
            <a:r>
              <a:rPr lang="zh-CN" altLang="en-US" dirty="0" smtClean="0">
                <a:solidFill>
                  <a:schemeClr val="tx1"/>
                </a:solidFill>
              </a:rPr>
              <a:t>内部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36721" y="3654198"/>
            <a:ext cx="1377461" cy="656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575455" y="3521253"/>
            <a:ext cx="1242588" cy="4365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Env</a:t>
            </a:r>
            <a:r>
              <a:rPr lang="en-US" altLang="zh-CN" dirty="0" smtClean="0">
                <a:solidFill>
                  <a:schemeClr val="tx1"/>
                </a:solidFill>
              </a:rPr>
              <a:t> B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97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应用隔离：样式隔离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471246" y="3477235"/>
            <a:ext cx="3229708" cy="1288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&lt;style&gt;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/* </a:t>
            </a:r>
            <a:r>
              <a:rPr lang="zh-CN" altLang="en-US" dirty="0" smtClean="0">
                <a:solidFill>
                  <a:schemeClr val="tx1"/>
                </a:solidFill>
              </a:rPr>
              <a:t>子应用样式 </a:t>
            </a:r>
            <a:r>
              <a:rPr lang="en-US" altLang="zh-CN" dirty="0" smtClean="0">
                <a:solidFill>
                  <a:schemeClr val="tx1"/>
                </a:solidFill>
              </a:rPr>
              <a:t>*/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&lt;/style&gt;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84032" y="1957754"/>
            <a:ext cx="4108938" cy="3042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&lt;style&gt;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/* </a:t>
            </a:r>
            <a:r>
              <a:rPr lang="zh-CN" altLang="en-US" dirty="0">
                <a:solidFill>
                  <a:schemeClr val="tx1"/>
                </a:solidFill>
              </a:rPr>
              <a:t>主</a:t>
            </a:r>
            <a:r>
              <a:rPr lang="zh-CN" altLang="en-US" dirty="0" smtClean="0">
                <a:solidFill>
                  <a:schemeClr val="tx1"/>
                </a:solidFill>
              </a:rPr>
              <a:t>应用样式 </a:t>
            </a:r>
            <a:r>
              <a:rPr lang="en-US" altLang="zh-CN" dirty="0" smtClean="0">
                <a:solidFill>
                  <a:schemeClr val="tx1"/>
                </a:solidFill>
              </a:rPr>
              <a:t>*/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&lt;/style&gt;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72554" y="3477235"/>
            <a:ext cx="3229708" cy="1288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&lt;style&gt;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/* </a:t>
            </a:r>
            <a:r>
              <a:rPr lang="zh-CN" altLang="en-US" dirty="0" smtClean="0">
                <a:solidFill>
                  <a:schemeClr val="tx1"/>
                </a:solidFill>
              </a:rPr>
              <a:t>子应用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</a:rPr>
              <a:t>样式 </a:t>
            </a:r>
            <a:r>
              <a:rPr lang="en-US" altLang="zh-CN" dirty="0" smtClean="0">
                <a:solidFill>
                  <a:schemeClr val="tx1"/>
                </a:solidFill>
              </a:rPr>
              <a:t>*/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&lt;/style&gt;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85340" y="1957754"/>
            <a:ext cx="4108938" cy="3042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72554" y="2073397"/>
            <a:ext cx="3229708" cy="1288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&lt;style&gt;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/* </a:t>
            </a:r>
            <a:r>
              <a:rPr lang="zh-CN" altLang="en-US" dirty="0" smtClean="0">
                <a:solidFill>
                  <a:schemeClr val="tx1"/>
                </a:solidFill>
              </a:rPr>
              <a:t>子应用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样式 </a:t>
            </a:r>
            <a:r>
              <a:rPr lang="en-US" altLang="zh-CN" dirty="0" smtClean="0">
                <a:solidFill>
                  <a:schemeClr val="tx1"/>
                </a:solidFill>
              </a:rPr>
              <a:t>*/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&lt;/style&gt;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3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样式隔离：</a:t>
            </a:r>
            <a:r>
              <a:rPr lang="en-US" altLang="zh-CN" dirty="0" smtClean="0"/>
              <a:t>Dynamic Stylesheet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471246" y="3477235"/>
            <a:ext cx="3229708" cy="1288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&lt;style&gt;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/* </a:t>
            </a:r>
            <a:r>
              <a:rPr lang="zh-CN" altLang="en-US" dirty="0" smtClean="0">
                <a:solidFill>
                  <a:schemeClr val="tx1"/>
                </a:solidFill>
              </a:rPr>
              <a:t>子应用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样式 </a:t>
            </a:r>
            <a:r>
              <a:rPr lang="en-US" altLang="zh-CN" dirty="0" smtClean="0">
                <a:solidFill>
                  <a:schemeClr val="tx1"/>
                </a:solidFill>
              </a:rPr>
              <a:t>*/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&lt;/style&gt;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84032" y="1957754"/>
            <a:ext cx="4108938" cy="3042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&lt;style&gt;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/* </a:t>
            </a:r>
            <a:r>
              <a:rPr lang="zh-CN" altLang="en-US" dirty="0">
                <a:solidFill>
                  <a:schemeClr val="tx1"/>
                </a:solidFill>
              </a:rPr>
              <a:t>主</a:t>
            </a:r>
            <a:r>
              <a:rPr lang="zh-CN" altLang="en-US" dirty="0" smtClean="0">
                <a:solidFill>
                  <a:schemeClr val="tx1"/>
                </a:solidFill>
              </a:rPr>
              <a:t>应用样式 </a:t>
            </a:r>
            <a:r>
              <a:rPr lang="en-US" altLang="zh-CN" dirty="0" smtClean="0">
                <a:solidFill>
                  <a:schemeClr val="tx1"/>
                </a:solidFill>
              </a:rPr>
              <a:t>*/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&lt;/style&gt;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21773" y="3477235"/>
            <a:ext cx="3229708" cy="1288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&lt;style&gt;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/* </a:t>
            </a:r>
            <a:r>
              <a:rPr lang="zh-CN" altLang="en-US" dirty="0" smtClean="0">
                <a:solidFill>
                  <a:schemeClr val="tx1"/>
                </a:solidFill>
              </a:rPr>
              <a:t>子应用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</a:rPr>
              <a:t>样式 </a:t>
            </a:r>
            <a:r>
              <a:rPr lang="en-US" altLang="zh-CN" dirty="0" smtClean="0">
                <a:solidFill>
                  <a:schemeClr val="tx1"/>
                </a:solidFill>
              </a:rPr>
              <a:t>*/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&lt;/style&gt;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34559" y="1957754"/>
            <a:ext cx="4108938" cy="3042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&lt;style&gt;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/* </a:t>
            </a:r>
            <a:r>
              <a:rPr lang="zh-CN" altLang="en-US" dirty="0">
                <a:solidFill>
                  <a:schemeClr val="tx1"/>
                </a:solidFill>
              </a:rPr>
              <a:t>主</a:t>
            </a:r>
            <a:r>
              <a:rPr lang="zh-CN" altLang="en-US" dirty="0" smtClean="0">
                <a:solidFill>
                  <a:schemeClr val="tx1"/>
                </a:solidFill>
              </a:rPr>
              <a:t>应用样式 </a:t>
            </a:r>
            <a:r>
              <a:rPr lang="en-US" altLang="zh-CN" dirty="0" smtClean="0">
                <a:solidFill>
                  <a:schemeClr val="tx1"/>
                </a:solidFill>
              </a:rPr>
              <a:t>*/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&lt;/style&gt;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23647" y="5130189"/>
            <a:ext cx="3077307" cy="63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子</a:t>
            </a:r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激活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50374" y="5130189"/>
            <a:ext cx="3077307" cy="63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子</a:t>
            </a:r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</a:rPr>
              <a:t>激活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87462" y="5130189"/>
            <a:ext cx="1219200" cy="63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切换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4988168" y="2861103"/>
            <a:ext cx="1729155" cy="12602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7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样式隔离：工程化手段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691921"/>
              </p:ext>
            </p:extLst>
          </p:nvPr>
        </p:nvGraphicFramePr>
        <p:xfrm>
          <a:off x="1245576" y="1746739"/>
          <a:ext cx="9700847" cy="4449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663">
                  <a:extLst>
                    <a:ext uri="{9D8B030D-6E8A-4147-A177-3AD203B41FA5}">
                      <a16:colId xmlns:a16="http://schemas.microsoft.com/office/drawing/2014/main" val="2298381922"/>
                    </a:ext>
                  </a:extLst>
                </a:gridCol>
                <a:gridCol w="3925760">
                  <a:extLst>
                    <a:ext uri="{9D8B030D-6E8A-4147-A177-3AD203B41FA5}">
                      <a16:colId xmlns:a16="http://schemas.microsoft.com/office/drawing/2014/main" val="2409204470"/>
                    </a:ext>
                  </a:extLst>
                </a:gridCol>
                <a:gridCol w="2425212">
                  <a:extLst>
                    <a:ext uri="{9D8B030D-6E8A-4147-A177-3AD203B41FA5}">
                      <a16:colId xmlns:a16="http://schemas.microsoft.com/office/drawing/2014/main" val="1831386558"/>
                    </a:ext>
                  </a:extLst>
                </a:gridCol>
                <a:gridCol w="2425212">
                  <a:extLst>
                    <a:ext uri="{9D8B030D-6E8A-4147-A177-3AD203B41FA5}">
                      <a16:colId xmlns:a16="http://schemas.microsoft.com/office/drawing/2014/main" val="3864920713"/>
                    </a:ext>
                  </a:extLst>
                </a:gridCol>
              </a:tblGrid>
              <a:tr h="52991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优点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缺点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307194"/>
                  </a:ext>
                </a:extLst>
              </a:tr>
              <a:tr h="1306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BEM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不同项目用不同的前缀</a:t>
                      </a:r>
                      <a:r>
                        <a:rPr lang="en-US" altLang="zh-CN" sz="1400" b="0" dirty="0" smtClean="0"/>
                        <a:t>/</a:t>
                      </a:r>
                      <a:r>
                        <a:rPr lang="zh-CN" altLang="en-US" sz="1400" b="0" dirty="0" smtClean="0"/>
                        <a:t>命名规则避开冲突</a:t>
                      </a:r>
                      <a:endParaRPr lang="en-US" altLang="zh-CN" sz="1400" b="0" dirty="0" smtClean="0"/>
                    </a:p>
                    <a:p>
                      <a:pPr algn="ctr"/>
                      <a:endParaRPr lang="en-US" altLang="zh-CN" sz="1400" b="0" dirty="0" smtClean="0"/>
                    </a:p>
                    <a:p>
                      <a:pPr algn="ctr"/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简单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依赖约定，容易出纰漏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046793"/>
                  </a:ext>
                </a:extLst>
              </a:tr>
              <a:tr h="13066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endParaRPr lang="en-US" altLang="zh-CN" sz="1400" b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Modules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通过编译生产不冲突的选择器名称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可靠易用，避免人工冲突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只能在构建期使用</a:t>
                      </a:r>
                      <a:endParaRPr lang="en-US" altLang="zh-CN" sz="1400" b="0" dirty="0" smtClean="0"/>
                    </a:p>
                    <a:p>
                      <a:pPr algn="ctr"/>
                      <a:r>
                        <a:rPr lang="zh-CN" altLang="en-US" sz="1400" b="0" dirty="0" smtClean="0"/>
                        <a:t>依赖预处理器与打包工具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522424"/>
                  </a:ext>
                </a:extLst>
              </a:tr>
              <a:tr h="13066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CSS in JS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编码在一起，最终生成不冲突的选择器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基本彻底避免冲突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运行时开销</a:t>
                      </a:r>
                      <a:endParaRPr lang="en-US" altLang="zh-CN" sz="1400" b="0" dirty="0" smtClean="0"/>
                    </a:p>
                    <a:p>
                      <a:pPr algn="ctr"/>
                      <a:r>
                        <a:rPr lang="zh-CN" altLang="en-US" sz="1400" b="0" dirty="0" smtClean="0"/>
                        <a:t>略缺失完整</a:t>
                      </a:r>
                      <a:r>
                        <a:rPr lang="en-US" altLang="zh-CN" sz="1400" b="0" dirty="0" smtClean="0"/>
                        <a:t>CSS</a:t>
                      </a:r>
                      <a:r>
                        <a:rPr lang="zh-CN" altLang="en-US" sz="1400" b="0" dirty="0" smtClean="0"/>
                        <a:t>能力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68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0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样式隔离：</a:t>
            </a:r>
            <a:r>
              <a:rPr lang="en-US" altLang="zh-CN" dirty="0" smtClean="0"/>
              <a:t>Shadow DOM</a:t>
            </a:r>
            <a:endParaRPr lang="zh-CN" altLang="en-US" dirty="0"/>
          </a:p>
        </p:txBody>
      </p:sp>
      <p:pic>
        <p:nvPicPr>
          <p:cNvPr id="1026" name="Picture 2" descr="https://mdn.mozillademos.org/files/15788/shadow-do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11" y="1825625"/>
            <a:ext cx="911937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95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什么是微前端？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微前端（</a:t>
            </a:r>
            <a:r>
              <a:rPr lang="en-US" altLang="zh-CN" dirty="0" smtClean="0"/>
              <a:t>Micro-Frontends</a:t>
            </a:r>
            <a:r>
              <a:rPr lang="zh-CN" altLang="en-US" dirty="0" smtClean="0"/>
              <a:t>）是一种类似于微服务的架构，它将微服务的理念应用于浏览器端，即将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应用由单一的单体应用转变为多个小型前端应用聚合为一的应用。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各个前端应用还可以独立运行、独立开发、独立部署。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6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295400" y="1947699"/>
            <a:ext cx="8276492" cy="656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.main { ... 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95400" y="3118235"/>
            <a:ext cx="8276492" cy="656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div[data-qiankun-app1] .main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95400" y="4301043"/>
            <a:ext cx="8276492" cy="656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div[data-</a:t>
            </a:r>
            <a:r>
              <a:rPr lang="en-US" altLang="zh-CN" dirty="0" err="1" smtClean="0">
                <a:solidFill>
                  <a:schemeClr val="tx1"/>
                </a:solidFill>
              </a:rPr>
              <a:t>qiankun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应用名</a:t>
            </a:r>
            <a:r>
              <a:rPr lang="en-US" altLang="zh-CN" dirty="0" smtClean="0">
                <a:solidFill>
                  <a:schemeClr val="tx1"/>
                </a:solidFill>
              </a:rPr>
              <a:t>] </a:t>
            </a:r>
            <a:r>
              <a:rPr lang="zh-CN" altLang="en-US" dirty="0" smtClean="0">
                <a:solidFill>
                  <a:schemeClr val="tx1"/>
                </a:solidFill>
              </a:rPr>
              <a:t>子应用</a:t>
            </a:r>
            <a:r>
              <a:rPr lang="en-US" altLang="zh-CN" dirty="0" smtClean="0">
                <a:solidFill>
                  <a:schemeClr val="tx1"/>
                </a:solidFill>
              </a:rPr>
              <a:t>CSS</a:t>
            </a:r>
            <a:r>
              <a:rPr lang="zh-CN" altLang="en-US" dirty="0" smtClean="0">
                <a:solidFill>
                  <a:schemeClr val="tx1"/>
                </a:solidFill>
              </a:rPr>
              <a:t>选择器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右箭头 21"/>
          <p:cNvSpPr/>
          <p:nvPr/>
        </p:nvSpPr>
        <p:spPr>
          <a:xfrm rot="5400000">
            <a:off x="1778304" y="2760240"/>
            <a:ext cx="411650" cy="2018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5400000">
            <a:off x="1778303" y="3936912"/>
            <a:ext cx="411650" cy="2018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样式隔离：</a:t>
            </a:r>
            <a:r>
              <a:rPr lang="en-US" altLang="zh-CN" dirty="0" smtClean="0"/>
              <a:t>runtime 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transformer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应用通信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754986"/>
              </p:ext>
            </p:extLst>
          </p:nvPr>
        </p:nvGraphicFramePr>
        <p:xfrm>
          <a:off x="1280746" y="1690688"/>
          <a:ext cx="8871439" cy="474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854">
                  <a:extLst>
                    <a:ext uri="{9D8B030D-6E8A-4147-A177-3AD203B41FA5}">
                      <a16:colId xmlns:a16="http://schemas.microsoft.com/office/drawing/2014/main" val="2298381922"/>
                    </a:ext>
                  </a:extLst>
                </a:gridCol>
                <a:gridCol w="3493477">
                  <a:extLst>
                    <a:ext uri="{9D8B030D-6E8A-4147-A177-3AD203B41FA5}">
                      <a16:colId xmlns:a16="http://schemas.microsoft.com/office/drawing/2014/main" val="1831386558"/>
                    </a:ext>
                  </a:extLst>
                </a:gridCol>
                <a:gridCol w="3382108">
                  <a:extLst>
                    <a:ext uri="{9D8B030D-6E8A-4147-A177-3AD203B41FA5}">
                      <a16:colId xmlns:a16="http://schemas.microsoft.com/office/drawing/2014/main" val="3864920713"/>
                    </a:ext>
                  </a:extLst>
                </a:gridCol>
              </a:tblGrid>
              <a:tr h="43646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优点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缺点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307194"/>
                  </a:ext>
                </a:extLst>
              </a:tr>
              <a:tr h="10762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基于</a:t>
                      </a:r>
                      <a:r>
                        <a:rPr lang="en-US" altLang="zh-CN" sz="1400" b="0" dirty="0" smtClean="0"/>
                        <a:t>URL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完全解耦，应用间独立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传递消息能力弱</a:t>
                      </a:r>
                      <a:endParaRPr lang="en-US" altLang="zh-CN" sz="1400" b="0" dirty="0" smtClean="0"/>
                    </a:p>
                    <a:p>
                      <a:pPr algn="ctr"/>
                      <a:r>
                        <a:rPr lang="zh-CN" altLang="en-US" sz="1400" b="0" dirty="0" smtClean="0"/>
                        <a:t>符合</a:t>
                      </a:r>
                      <a:r>
                        <a:rPr lang="en-US" altLang="zh-CN" sz="1400" b="0" dirty="0" smtClean="0"/>
                        <a:t>URL</a:t>
                      </a:r>
                      <a:r>
                        <a:rPr lang="zh-CN" altLang="en-US" sz="1400" b="0" dirty="0" smtClean="0"/>
                        <a:t>中心设计的应用少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046793"/>
                  </a:ext>
                </a:extLst>
              </a:tr>
              <a:tr h="107621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基于</a:t>
                      </a:r>
                      <a:r>
                        <a:rPr lang="en-US" altLang="zh-CN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CustomEvent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弱耦合</a:t>
                      </a:r>
                      <a:endParaRPr lang="en-US" altLang="zh-CN" sz="1400" b="0" dirty="0" smtClean="0"/>
                    </a:p>
                    <a:p>
                      <a:pPr algn="ctr"/>
                      <a:r>
                        <a:rPr lang="zh-CN" altLang="en-US" sz="1400" b="0" dirty="0" smtClean="0"/>
                        <a:t>浏览器原生支持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全局命名冲突，缺乏管控</a:t>
                      </a:r>
                      <a:endParaRPr lang="en-US" altLang="zh-CN" sz="1400" b="0" dirty="0" smtClean="0"/>
                    </a:p>
                    <a:p>
                      <a:pPr algn="ctr"/>
                      <a:r>
                        <a:rPr lang="zh-CN" altLang="en-US" sz="1400" b="0" dirty="0" smtClean="0"/>
                        <a:t>复杂情况下通信零碎、散乱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522424"/>
                  </a:ext>
                </a:extLst>
              </a:tr>
              <a:tr h="107621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基于</a:t>
                      </a: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props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通信能力完全自定义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主子应用耦合较强</a:t>
                      </a:r>
                      <a:endParaRPr lang="en-US" altLang="zh-CN" sz="1400" b="0" dirty="0" smtClean="0"/>
                    </a:p>
                    <a:p>
                      <a:pPr algn="ctr"/>
                      <a:r>
                        <a:rPr lang="zh-CN" altLang="en-US" sz="1400" b="0" dirty="0" smtClean="0"/>
                        <a:t>新</a:t>
                      </a:r>
                      <a:r>
                        <a:rPr lang="en-US" altLang="zh-CN" sz="1400" b="0" dirty="0" smtClean="0"/>
                        <a:t>API</a:t>
                      </a:r>
                      <a:r>
                        <a:rPr lang="zh-CN" altLang="en-US" sz="1400" b="0" dirty="0" smtClean="0"/>
                        <a:t>的学习使用成本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686331"/>
                  </a:ext>
                </a:extLst>
              </a:tr>
              <a:tr h="107621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全局变量</a:t>
                      </a:r>
                      <a:endParaRPr lang="en-US" altLang="zh-CN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共用</a:t>
                      </a:r>
                      <a:r>
                        <a:rPr lang="en-US" altLang="zh-CN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Redux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-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/>
                        <a:t>强耦合</a:t>
                      </a:r>
                      <a:endParaRPr lang="zh-CN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982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7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微前端的两种形态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256" y="2189043"/>
            <a:ext cx="5559932" cy="556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单实例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256" y="2831247"/>
            <a:ext cx="1315353" cy="271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19910" y="2831247"/>
            <a:ext cx="4179278" cy="271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73716" y="3036280"/>
            <a:ext cx="862909" cy="40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菜单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3715" y="3621640"/>
            <a:ext cx="862909" cy="40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菜单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73714" y="4209137"/>
            <a:ext cx="862909" cy="40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菜单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07476" y="3036280"/>
            <a:ext cx="3806128" cy="2327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应用主体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7856" y="4794497"/>
            <a:ext cx="862909" cy="40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27788" y="2189043"/>
            <a:ext cx="5559932" cy="556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多</a:t>
            </a:r>
            <a:r>
              <a:rPr lang="zh-CN" altLang="en-US" dirty="0" smtClean="0">
                <a:solidFill>
                  <a:schemeClr val="tx1"/>
                </a:solidFill>
              </a:rPr>
              <a:t>实例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27788" y="2831247"/>
            <a:ext cx="1315353" cy="271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708442" y="2831247"/>
            <a:ext cx="4179278" cy="271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424246" y="3036280"/>
            <a:ext cx="1098612" cy="40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菜单应用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896008" y="3036280"/>
            <a:ext cx="1798977" cy="1055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36158" y="3645759"/>
            <a:ext cx="1098612" cy="40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424246" y="4255238"/>
            <a:ext cx="1098612" cy="40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424246" y="4864717"/>
            <a:ext cx="1098612" cy="40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818592" y="3036280"/>
            <a:ext cx="1904484" cy="1055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896008" y="4226601"/>
            <a:ext cx="1798977" cy="1166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810625" y="4226600"/>
            <a:ext cx="1912451" cy="1166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38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组合型应用的支持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98676" y="2857258"/>
            <a:ext cx="2690452" cy="970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基于路由的微前端框架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10194" y="2857258"/>
            <a:ext cx="2690452" cy="970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微应用加载器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3982912" y="2907996"/>
            <a:ext cx="1318848" cy="8726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663348" y="1637755"/>
            <a:ext cx="2690452" cy="970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组件化加载能力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663348" y="2857258"/>
            <a:ext cx="2690452" cy="970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更复杂的应用编排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663348" y="4076761"/>
            <a:ext cx="2690452" cy="970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支持更多微前端场景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28538" y="3874477"/>
            <a:ext cx="3827596" cy="970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从单实例场景跨越到多实例场景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4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原文：</a:t>
            </a:r>
            <a:r>
              <a:rPr lang="en-US" altLang="zh-CN" dirty="0" smtClean="0">
                <a:hlinkClick r:id="rId2"/>
              </a:rPr>
              <a:t>https://zhuanlan.zhihu.com/p/200775337</a:t>
            </a:r>
            <a:endParaRPr lang="en-US" altLang="zh-CN" dirty="0" smtClean="0"/>
          </a:p>
          <a:p>
            <a:r>
              <a:rPr lang="en-US" altLang="zh-CN" dirty="0" err="1" smtClean="0"/>
              <a:t>qiankun</a:t>
            </a:r>
            <a:r>
              <a:rPr lang="zh-CN" altLang="en-US" dirty="0" smtClean="0"/>
              <a:t>源码：</a:t>
            </a:r>
            <a:r>
              <a:rPr lang="en-US" altLang="zh-CN" dirty="0" smtClean="0">
                <a:hlinkClick r:id="rId3"/>
              </a:rPr>
              <a:t>https://github.com/umijs/qiankun</a:t>
            </a:r>
            <a:endParaRPr lang="en-US" altLang="zh-CN" dirty="0" smtClean="0"/>
          </a:p>
          <a:p>
            <a:r>
              <a:rPr lang="en-US" altLang="zh-CN" dirty="0" err="1" smtClean="0"/>
              <a:t>qiankun</a:t>
            </a:r>
            <a:r>
              <a:rPr lang="zh-CN" altLang="en-US" dirty="0" smtClean="0"/>
              <a:t>官方示例：</a:t>
            </a:r>
            <a:r>
              <a:rPr lang="en-US" altLang="zh-CN" dirty="0" smtClean="0">
                <a:hlinkClick r:id="rId4"/>
              </a:rPr>
              <a:t>https://github.com/umijs/qiankun/tree/master/examples</a:t>
            </a:r>
            <a:endParaRPr lang="en-US" altLang="zh-CN" dirty="0" smtClean="0"/>
          </a:p>
          <a:p>
            <a:r>
              <a:rPr lang="en-US" altLang="zh-CN" dirty="0" err="1" smtClean="0"/>
              <a:t>qiankun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umi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）：</a:t>
            </a:r>
            <a:r>
              <a:rPr lang="en-US" altLang="zh-CN" dirty="0" smtClean="0">
                <a:hlinkClick r:id="rId5"/>
              </a:rPr>
              <a:t>https://umijs.org/plugins/plugin-qiankun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75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75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为什么会有微前端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大型单页面应用（</a:t>
            </a:r>
            <a:r>
              <a:rPr lang="en-US" altLang="zh-CN" dirty="0" smtClean="0"/>
              <a:t>SPA</a:t>
            </a:r>
            <a:r>
              <a:rPr lang="zh-CN" altLang="en-US" dirty="0" smtClean="0"/>
              <a:t>）开发效率低，构建速度慢。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整合历史系统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多团队独立开发，独立部署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6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一个典型的应用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66092" y="1819764"/>
            <a:ext cx="6986954" cy="556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66092" y="2461968"/>
            <a:ext cx="1652954" cy="3709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01107" y="2461968"/>
            <a:ext cx="5251939" cy="3709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41723" y="1905001"/>
            <a:ext cx="723901" cy="40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用户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59410" y="1905001"/>
            <a:ext cx="723901" cy="40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语言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00552" y="2667001"/>
            <a:ext cx="1084385" cy="40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主页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00551" y="3252361"/>
            <a:ext cx="1084385" cy="40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菜单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82959" y="1905001"/>
            <a:ext cx="723901" cy="40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登出</a:t>
            </a:r>
          </a:p>
        </p:txBody>
      </p:sp>
      <p:sp>
        <p:nvSpPr>
          <p:cNvPr id="14" name="矩形 13"/>
          <p:cNvSpPr/>
          <p:nvPr/>
        </p:nvSpPr>
        <p:spPr>
          <a:xfrm>
            <a:off x="1500550" y="3839858"/>
            <a:ext cx="1084385" cy="40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41431" y="2667001"/>
            <a:ext cx="4783016" cy="3300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应用主体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00550" y="1898590"/>
            <a:ext cx="1084385" cy="40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LOGO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8112369" y="3528647"/>
            <a:ext cx="1729155" cy="12602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917723" y="2854571"/>
            <a:ext cx="1137137" cy="702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17722" y="3807924"/>
            <a:ext cx="1137137" cy="702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17722" y="4761278"/>
            <a:ext cx="1137137" cy="702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r>
              <a:rPr lang="en-US" altLang="zh-CN" dirty="0" smtClean="0">
                <a:solidFill>
                  <a:schemeClr val="tx1"/>
                </a:solidFill>
              </a:rPr>
              <a:t>...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5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“友好”的微前端方案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03584" y="2532184"/>
            <a:ext cx="3270738" cy="879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技术</a:t>
            </a:r>
            <a:r>
              <a:rPr lang="zh-CN" altLang="en-US" dirty="0" smtClean="0">
                <a:solidFill>
                  <a:schemeClr val="tx1"/>
                </a:solidFill>
              </a:rPr>
              <a:t>栈无关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0" y="2532184"/>
            <a:ext cx="3270738" cy="879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接入简单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3584" y="3561678"/>
            <a:ext cx="3270738" cy="879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不限制接入应用的技术栈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应用之间没有隐性依赖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6000" y="3561678"/>
            <a:ext cx="3270738" cy="879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就</a:t>
            </a:r>
            <a:r>
              <a:rPr lang="zh-CN" altLang="en-US" dirty="0" smtClean="0">
                <a:solidFill>
                  <a:schemeClr val="tx1"/>
                </a:solidFill>
              </a:rPr>
              <a:t>像</a:t>
            </a:r>
            <a:r>
              <a:rPr lang="en-US" altLang="zh-CN" dirty="0" smtClean="0">
                <a:solidFill>
                  <a:schemeClr val="tx1"/>
                </a:solidFill>
              </a:rPr>
              <a:t>iframe</a:t>
            </a:r>
            <a:r>
              <a:rPr lang="zh-CN" altLang="en-US" dirty="0" smtClean="0">
                <a:solidFill>
                  <a:schemeClr val="tx1"/>
                </a:solidFill>
              </a:rPr>
              <a:t>一样简单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尽可能避免旧应用改造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33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“技术栈无关”为什么重要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20461" y="2157046"/>
            <a:ext cx="7092464" cy="489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统一的门户入口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0460" y="2868979"/>
            <a:ext cx="2250833" cy="2939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项目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一个月前，积极迭代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react@16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webpack@5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less 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41276" y="2868979"/>
            <a:ext cx="2250833" cy="2939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项目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一</a:t>
            </a:r>
            <a:r>
              <a:rPr lang="zh-CN" altLang="en-US" dirty="0">
                <a:solidFill>
                  <a:schemeClr val="tx1"/>
                </a:solidFill>
              </a:rPr>
              <a:t>年</a:t>
            </a:r>
            <a:r>
              <a:rPr lang="zh-CN" altLang="en-US" dirty="0" smtClean="0">
                <a:solidFill>
                  <a:schemeClr val="tx1"/>
                </a:solidFill>
              </a:rPr>
              <a:t>前，缺乏维护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react@15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webpack@3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sass 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62092" y="2868979"/>
            <a:ext cx="2250833" cy="2939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项目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三</a:t>
            </a:r>
            <a:r>
              <a:rPr lang="zh-CN" altLang="en-US" dirty="0" smtClean="0">
                <a:solidFill>
                  <a:schemeClr val="tx1"/>
                </a:solidFill>
              </a:rPr>
              <a:t>年前，无人维护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jquery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gulp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css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08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微前端框架的共性问题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68263" y="2675731"/>
            <a:ext cx="2033954" cy="565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路由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95046" y="3477235"/>
            <a:ext cx="2033954" cy="565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应用的加载和切换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8263" y="3477235"/>
            <a:ext cx="2033954" cy="565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应用加载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68263" y="4278739"/>
            <a:ext cx="2033954" cy="565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应用入口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741882" y="2675731"/>
            <a:ext cx="2033954" cy="565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JS</a:t>
            </a:r>
            <a:r>
              <a:rPr lang="zh-CN" altLang="en-US" dirty="0" smtClean="0">
                <a:solidFill>
                  <a:schemeClr val="tx1"/>
                </a:solidFill>
              </a:rPr>
              <a:t>隔离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68665" y="3477235"/>
            <a:ext cx="2033954" cy="565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应用的隔离和通信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41882" y="3477235"/>
            <a:ext cx="2033954" cy="565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样式隔离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41882" y="4278739"/>
            <a:ext cx="2033954" cy="565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父子、兄弟应用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通信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84031" y="2508739"/>
            <a:ext cx="5005753" cy="2491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981093" y="2508739"/>
            <a:ext cx="5005753" cy="2491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应用路由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95400" y="3037619"/>
            <a:ext cx="1389184" cy="1276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主应用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84584" y="3037619"/>
            <a:ext cx="1389184" cy="1276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/a/*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/b/*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73616" y="2146665"/>
            <a:ext cx="1389184" cy="1276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62800" y="2146665"/>
            <a:ext cx="1389184" cy="1276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/a/home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/a/user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/a/user/:id</a:t>
            </a:r>
          </a:p>
        </p:txBody>
      </p:sp>
      <p:sp>
        <p:nvSpPr>
          <p:cNvPr id="23" name="矩形 22"/>
          <p:cNvSpPr/>
          <p:nvPr/>
        </p:nvSpPr>
        <p:spPr>
          <a:xfrm>
            <a:off x="5773616" y="4010634"/>
            <a:ext cx="1389184" cy="1276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62800" y="4010634"/>
            <a:ext cx="1389184" cy="1276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/b/home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/b/list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/b/list/:id</a:t>
            </a:r>
          </a:p>
        </p:txBody>
      </p:sp>
      <p:sp>
        <p:nvSpPr>
          <p:cNvPr id="25" name="右箭头 24"/>
          <p:cNvSpPr/>
          <p:nvPr/>
        </p:nvSpPr>
        <p:spPr>
          <a:xfrm>
            <a:off x="4149969" y="3178542"/>
            <a:ext cx="1477107" cy="24459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4185138" y="4010634"/>
            <a:ext cx="1477107" cy="24459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80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应用接入：协议接入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366682" y="2153750"/>
            <a:ext cx="1377461" cy="656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bootstrap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366682" y="3336558"/>
            <a:ext cx="1377461" cy="656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mount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66682" y="4519366"/>
            <a:ext cx="1377461" cy="656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unmount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59" y="1893571"/>
            <a:ext cx="8170618" cy="3680386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 rot="5400000">
            <a:off x="9849586" y="3001183"/>
            <a:ext cx="411650" cy="2018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9849585" y="4155235"/>
            <a:ext cx="411650" cy="2018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弧形箭头 4"/>
          <p:cNvSpPr/>
          <p:nvPr/>
        </p:nvSpPr>
        <p:spPr>
          <a:xfrm rot="16200000">
            <a:off x="10603523" y="3945847"/>
            <a:ext cx="1019908" cy="480646"/>
          </a:xfrm>
          <a:prstGeom prst="curved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06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897</Words>
  <Application>Microsoft Office PowerPoint</Application>
  <PresentationFormat>宽屏</PresentationFormat>
  <Paragraphs>253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qiankun-微前端框架</vt:lpstr>
      <vt:lpstr>什么是微前端？</vt:lpstr>
      <vt:lpstr>为什么会有微前端?</vt:lpstr>
      <vt:lpstr>一个典型的应用</vt:lpstr>
      <vt:lpstr>“友好”的微前端方案</vt:lpstr>
      <vt:lpstr>“技术栈无关”为什么重要</vt:lpstr>
      <vt:lpstr>微前端框架的共性问题</vt:lpstr>
      <vt:lpstr>应用路由</vt:lpstr>
      <vt:lpstr>应用接入：协议接入</vt:lpstr>
      <vt:lpstr>App Entry 抉择</vt:lpstr>
      <vt:lpstr>组合时机选择：运行时</vt:lpstr>
      <vt:lpstr>应用入口选择：HTML Entry</vt:lpstr>
      <vt:lpstr>应用隔离：JS沙箱</vt:lpstr>
      <vt:lpstr>JS沙箱实现：快照</vt:lpstr>
      <vt:lpstr>JS沙箱实现：代理</vt:lpstr>
      <vt:lpstr>应用隔离：样式隔离</vt:lpstr>
      <vt:lpstr>样式隔离：Dynamic Stylesheet</vt:lpstr>
      <vt:lpstr>样式隔离：工程化手段</vt:lpstr>
      <vt:lpstr>样式隔离：Shadow DOM</vt:lpstr>
      <vt:lpstr>样式隔离：runtime css transformer</vt:lpstr>
      <vt:lpstr>应用通信</vt:lpstr>
      <vt:lpstr>微前端的两种形态</vt:lpstr>
      <vt:lpstr>组合型应用的支持</vt:lpstr>
      <vt:lpstr>相关资料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qiankun-微前端框架</dc:title>
  <dc:creator>chenxi19840610@outlook.com</dc:creator>
  <cp:lastModifiedBy>chenxi19840610@outlook.com</cp:lastModifiedBy>
  <cp:revision>44</cp:revision>
  <dcterms:created xsi:type="dcterms:W3CDTF">2021-02-28T15:38:06Z</dcterms:created>
  <dcterms:modified xsi:type="dcterms:W3CDTF">2021-02-28T18:45:59Z</dcterms:modified>
</cp:coreProperties>
</file>