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0"/>
  </p:notesMasterIdLst>
  <p:handoutMasterIdLst>
    <p:handoutMasterId r:id="rId21"/>
  </p:handoutMasterIdLst>
  <p:sldIdLst>
    <p:sldId id="256" r:id="rId2"/>
    <p:sldId id="339" r:id="rId3"/>
    <p:sldId id="326" r:id="rId4"/>
    <p:sldId id="337" r:id="rId5"/>
    <p:sldId id="340" r:id="rId6"/>
    <p:sldId id="341" r:id="rId7"/>
    <p:sldId id="336" r:id="rId8"/>
    <p:sldId id="335" r:id="rId9"/>
    <p:sldId id="327" r:id="rId10"/>
    <p:sldId id="328" r:id="rId11"/>
    <p:sldId id="329" r:id="rId12"/>
    <p:sldId id="346" r:id="rId13"/>
    <p:sldId id="344" r:id="rId14"/>
    <p:sldId id="330" r:id="rId15"/>
    <p:sldId id="334" r:id="rId16"/>
    <p:sldId id="332" r:id="rId17"/>
    <p:sldId id="343" r:id="rId18"/>
    <p:sldId id="295"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1F8F3-F748-43FD-8712-05A498CB43F3}" v="526" dt="2022-06-29T08:57:36.535"/>
    <p1510:client id="{FA484E54-7C4C-4ADA-A1DF-EA271B5C02A7}" v="215" dt="2022-06-29T17:44:47.157"/>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73298" autoAdjust="0"/>
  </p:normalViewPr>
  <p:slideViewPr>
    <p:cSldViewPr snapToGrid="0">
      <p:cViewPr>
        <p:scale>
          <a:sx n="60" d="100"/>
          <a:sy n="60" d="100"/>
        </p:scale>
        <p:origin x="1498" y="48"/>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CAD6978-DD49-ECB4-378F-67AB87DD65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87C180C5-5B62-AC8B-95EF-F6C8554B76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0A68CF-7CA4-4712-AF50-6EB2DE53EA82}" type="datetimeFigureOut">
              <a:rPr lang="zh-TW" altLang="en-US" smtClean="0"/>
              <a:t>2023/5/21</a:t>
            </a:fld>
            <a:endParaRPr lang="zh-TW" altLang="en-US"/>
          </a:p>
        </p:txBody>
      </p:sp>
      <p:sp>
        <p:nvSpPr>
          <p:cNvPr id="4" name="頁尾版面配置區 3">
            <a:extLst>
              <a:ext uri="{FF2B5EF4-FFF2-40B4-BE49-F238E27FC236}">
                <a16:creationId xmlns:a16="http://schemas.microsoft.com/office/drawing/2014/main" id="{E07FD473-F591-1331-482F-42C65618C3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ACD7037C-A77B-07FF-04B1-99B8B6FC39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76A4BA-90DE-4DA0-A6A8-3D94AF2DD762}" type="slidenum">
              <a:rPr lang="zh-TW" altLang="en-US" smtClean="0"/>
              <a:t>‹#›</a:t>
            </a:fld>
            <a:endParaRPr lang="zh-TW" altLang="en-US"/>
          </a:p>
        </p:txBody>
      </p:sp>
    </p:spTree>
    <p:extLst>
      <p:ext uri="{BB962C8B-B14F-4D97-AF65-F5344CB8AC3E}">
        <p14:creationId xmlns:p14="http://schemas.microsoft.com/office/powerpoint/2010/main" val="407303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2B3EC-9BF4-4932-8043-C91B5A404982}" type="datetimeFigureOut">
              <a:rPr lang="zh-TW" altLang="en-US" smtClean="0"/>
              <a:t>2023/5/21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C344C-DD1C-4617-B3BD-67D79BB187B4}" type="slidenum">
              <a:rPr lang="zh-TW" altLang="en-US" smtClean="0"/>
              <a:t>‹#›</a:t>
            </a:fld>
            <a:endParaRPr lang="zh-TW" altLang="en-US"/>
          </a:p>
        </p:txBody>
      </p:sp>
    </p:spTree>
    <p:extLst>
      <p:ext uri="{BB962C8B-B14F-4D97-AF65-F5344CB8AC3E}">
        <p14:creationId xmlns:p14="http://schemas.microsoft.com/office/powerpoint/2010/main" val="238048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大家好，我今天報告的主題是關於一種新的</a:t>
            </a:r>
            <a:r>
              <a:rPr lang="en-US" altLang="zh-TW" dirty="0"/>
              <a:t>hash function</a:t>
            </a:r>
            <a:r>
              <a:rPr lang="zh-TW" altLang="en-US" dirty="0"/>
              <a:t>：</a:t>
            </a:r>
            <a:r>
              <a:rPr lang="en-US" altLang="zh-TW" dirty="0"/>
              <a:t>Reinforced Concrete</a:t>
            </a:r>
            <a:r>
              <a:rPr lang="zh-TW" altLang="en-US" dirty="0"/>
              <a:t>，主要可以應用於</a:t>
            </a:r>
            <a:r>
              <a:rPr lang="en-US" altLang="zh-TW" dirty="0"/>
              <a:t>verifiable computation</a:t>
            </a:r>
            <a:r>
              <a:rPr lang="zh-TW" altLang="en-US" dirty="0"/>
              <a:t>以及一些</a:t>
            </a:r>
            <a:r>
              <a:rPr lang="en-US" altLang="zh-TW" dirty="0"/>
              <a:t>zero knowledge proof system</a:t>
            </a:r>
            <a:endParaRPr lang="zh-TW" altLang="en-US" dirty="0"/>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1</a:t>
            </a:fld>
            <a:endParaRPr lang="zh-TW" altLang="en-US"/>
          </a:p>
        </p:txBody>
      </p:sp>
    </p:spTree>
    <p:extLst>
      <p:ext uri="{BB962C8B-B14F-4D97-AF65-F5344CB8AC3E}">
        <p14:creationId xmlns:p14="http://schemas.microsoft.com/office/powerpoint/2010/main" val="226253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接著是</a:t>
            </a:r>
            <a:r>
              <a:rPr lang="en-US" altLang="zh-TW" dirty="0"/>
              <a:t>Concrete</a:t>
            </a:r>
            <a:r>
              <a:rPr lang="zh-TW" altLang="en-US" dirty="0"/>
              <a:t>，</a:t>
            </a:r>
            <a:r>
              <a:rPr lang="en-US" altLang="zh-TW" dirty="0"/>
              <a:t>Concrete</a:t>
            </a:r>
            <a:r>
              <a:rPr lang="zh-TW" altLang="en-US" dirty="0"/>
              <a:t>會根據不同倫次而有些微的調整。整體上，</a:t>
            </a:r>
            <a:r>
              <a:rPr lang="en-US" altLang="zh-TW" dirty="0"/>
              <a:t>Concrete</a:t>
            </a:r>
            <a:r>
              <a:rPr lang="zh-TW" altLang="en-US" dirty="0"/>
              <a:t>在做的就是一個</a:t>
            </a:r>
            <a:r>
              <a:rPr lang="en-US" altLang="zh-TW" dirty="0"/>
              <a:t>Affine transform</a:t>
            </a:r>
            <a:r>
              <a:rPr lang="zh-TW" altLang="en-US" dirty="0"/>
              <a:t>但是是在一個</a:t>
            </a:r>
            <a:r>
              <a:rPr lang="en-US" altLang="zh-TW" dirty="0"/>
              <a:t>finite field</a:t>
            </a:r>
            <a:r>
              <a:rPr lang="zh-TW" altLang="en-US" dirty="0"/>
              <a:t>上執行</a:t>
            </a:r>
            <a:r>
              <a:rPr lang="en-US" altLang="zh-TW" dirty="0"/>
              <a:t>.</a:t>
            </a:r>
          </a:p>
          <a:p>
            <a:r>
              <a:rPr lang="en-US" altLang="zh-TW" dirty="0"/>
              <a:t>Concrete</a:t>
            </a:r>
            <a:r>
              <a:rPr lang="zh-TW" altLang="en-US" dirty="0"/>
              <a:t>中所使用的矩陣式一個</a:t>
            </a:r>
            <a:r>
              <a:rPr lang="en-US" altLang="zh-TW" dirty="0"/>
              <a:t>MDS(Maximum Distance Separable)</a:t>
            </a:r>
            <a:r>
              <a:rPr lang="zh-TW" altLang="en-US" dirty="0"/>
              <a:t>矩陣，它具有</a:t>
            </a:r>
            <a:r>
              <a:rPr lang="en-US" altLang="zh-TW" dirty="0"/>
              <a:t>Diffusion property</a:t>
            </a:r>
            <a:r>
              <a:rPr lang="zh-TW" altLang="en-US" dirty="0"/>
              <a:t>，如下所述：</a:t>
            </a:r>
            <a:endParaRPr lang="en-US" altLang="zh-TW" dirty="0"/>
          </a:p>
          <a:p>
            <a:endParaRPr lang="en-US" altLang="zh-TW" dirty="0"/>
          </a:p>
          <a:p>
            <a:r>
              <a:rPr lang="zh-TW" altLang="en-US" dirty="0"/>
              <a:t>這項特性能幫助對抗</a:t>
            </a:r>
            <a:r>
              <a:rPr lang="en-US" altLang="zh-TW" dirty="0"/>
              <a:t>statistical attack</a:t>
            </a:r>
            <a:endParaRPr lang="zh-TW" altLang="en-US" dirty="0"/>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10</a:t>
            </a:fld>
            <a:endParaRPr lang="zh-TW" altLang="en-US"/>
          </a:p>
        </p:txBody>
      </p:sp>
    </p:spTree>
    <p:extLst>
      <p:ext uri="{BB962C8B-B14F-4D97-AF65-F5344CB8AC3E}">
        <p14:creationId xmlns:p14="http://schemas.microsoft.com/office/powerpoint/2010/main" val="235906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Bar</a:t>
            </a:r>
            <a:r>
              <a:rPr lang="zh-TW" altLang="en-US" dirty="0"/>
              <a:t>的定義如下。他又可以再細分成三部分：</a:t>
            </a:r>
            <a:r>
              <a:rPr lang="en-US" altLang="zh-TW" dirty="0"/>
              <a:t>Comp, Decomp</a:t>
            </a:r>
            <a:r>
              <a:rPr lang="zh-TW" altLang="en-US" dirty="0"/>
              <a:t>以及</a:t>
            </a:r>
            <a:r>
              <a:rPr lang="en-US" altLang="zh-TW" dirty="0" err="1"/>
              <a:t>Sbox</a:t>
            </a:r>
            <a:endParaRPr lang="en-US" altLang="zh-TW" dirty="0"/>
          </a:p>
          <a:p>
            <a:endParaRPr lang="en-US" altLang="zh-TW" dirty="0"/>
          </a:p>
          <a:p>
            <a:r>
              <a:rPr lang="zh-TW" altLang="en-US" dirty="0"/>
              <a:t>首先我們預先找到一組基底</a:t>
            </a:r>
            <a:r>
              <a:rPr lang="en-US" altLang="zh-TW" dirty="0"/>
              <a:t>(s1, s2, … </a:t>
            </a:r>
            <a:r>
              <a:rPr lang="en-US" altLang="zh-TW" dirty="0" err="1"/>
              <a:t>sn</a:t>
            </a:r>
            <a:r>
              <a:rPr lang="en-US" altLang="zh-TW" dirty="0"/>
              <a:t>)</a:t>
            </a:r>
          </a:p>
          <a:p>
            <a:r>
              <a:rPr lang="zh-TW" altLang="en-US" dirty="0"/>
              <a:t>接著，我們將輸入對於再進行分解，將原先</a:t>
            </a:r>
            <a:r>
              <a:rPr lang="en-US" altLang="zh-TW" dirty="0"/>
              <a:t>prime field</a:t>
            </a:r>
            <a:r>
              <a:rPr lang="zh-TW" altLang="en-US" dirty="0"/>
              <a:t>中的元素分成更小的</a:t>
            </a:r>
            <a:r>
              <a:rPr lang="en-US" altLang="zh-TW" dirty="0"/>
              <a:t>ring</a:t>
            </a:r>
            <a:r>
              <a:rPr lang="zh-TW" altLang="en-US" dirty="0"/>
              <a:t>中的元素</a:t>
            </a:r>
            <a:endParaRPr lang="en-US" altLang="zh-TW" dirty="0"/>
          </a:p>
          <a:p>
            <a:r>
              <a:rPr lang="zh-TW" altLang="en-US" dirty="0"/>
              <a:t>接著我們將得到的分解結果丟入</a:t>
            </a:r>
            <a:r>
              <a:rPr lang="en-US" altLang="zh-TW" dirty="0" err="1"/>
              <a:t>Sbox</a:t>
            </a:r>
            <a:r>
              <a:rPr lang="zh-TW" altLang="en-US" dirty="0"/>
              <a:t>。</a:t>
            </a:r>
            <a:endParaRPr lang="en-US" altLang="zh-TW" dirty="0"/>
          </a:p>
          <a:p>
            <a:r>
              <a:rPr lang="zh-TW" altLang="en-US" dirty="0"/>
              <a:t>最後將</a:t>
            </a:r>
            <a:r>
              <a:rPr lang="en-US" altLang="zh-TW" dirty="0" err="1"/>
              <a:t>Sbox</a:t>
            </a:r>
            <a:r>
              <a:rPr lang="zh-TW" altLang="en-US" dirty="0"/>
              <a:t>的結果丟入</a:t>
            </a:r>
            <a:r>
              <a:rPr lang="en-US" altLang="zh-TW" dirty="0"/>
              <a:t>Comp</a:t>
            </a:r>
            <a:r>
              <a:rPr lang="zh-TW" altLang="en-US" dirty="0"/>
              <a:t>根據基底組合回來</a:t>
            </a:r>
            <a:endParaRPr lang="en-US" altLang="zh-TW" dirty="0"/>
          </a:p>
          <a:p>
            <a:endParaRPr lang="en-US" altLang="zh-TW" dirty="0"/>
          </a:p>
          <a:p>
            <a:r>
              <a:rPr lang="zh-TW" altLang="en-US" dirty="0"/>
              <a:t>我們可以證明整個</a:t>
            </a:r>
            <a:r>
              <a:rPr lang="en-US" altLang="zh-TW" dirty="0"/>
              <a:t>Bars</a:t>
            </a:r>
            <a:r>
              <a:rPr lang="zh-TW" altLang="en-US" dirty="0"/>
              <a:t>其實就是一個</a:t>
            </a:r>
            <a:r>
              <a:rPr lang="en-US" altLang="zh-TW" dirty="0"/>
              <a:t>prime field</a:t>
            </a:r>
            <a:r>
              <a:rPr lang="zh-TW" altLang="en-US" dirty="0"/>
              <a:t>上的</a:t>
            </a:r>
            <a:r>
              <a:rPr lang="en-US" altLang="zh-TW" dirty="0"/>
              <a:t>permutation</a:t>
            </a:r>
            <a:r>
              <a:rPr lang="zh-TW" altLang="en-US" dirty="0"/>
              <a:t>。</a:t>
            </a:r>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11</a:t>
            </a:fld>
            <a:endParaRPr lang="zh-TW" altLang="en-US"/>
          </a:p>
        </p:txBody>
      </p:sp>
    </p:spTree>
    <p:extLst>
      <p:ext uri="{BB962C8B-B14F-4D97-AF65-F5344CB8AC3E}">
        <p14:creationId xmlns:p14="http://schemas.microsoft.com/office/powerpoint/2010/main" val="1842219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下面是一整個</a:t>
            </a:r>
            <a:r>
              <a:rPr lang="en-US" altLang="zh-TW" dirty="0"/>
              <a:t>RC</a:t>
            </a:r>
            <a:r>
              <a:rPr lang="zh-TW" altLang="en-US" dirty="0"/>
              <a:t>系統的一些特點：</a:t>
            </a:r>
            <a:endParaRPr lang="en-US" altLang="zh-TW" dirty="0"/>
          </a:p>
          <a:p>
            <a:endParaRPr lang="en-US" altLang="zh-TW" dirty="0"/>
          </a:p>
          <a:p>
            <a:r>
              <a:rPr lang="en-US" altLang="zh-TW" dirty="0"/>
              <a:t>1.</a:t>
            </a:r>
            <a:r>
              <a:rPr lang="zh-TW" altLang="en-US" dirty="0"/>
              <a:t>他採用的</a:t>
            </a:r>
            <a:r>
              <a:rPr lang="en-US" altLang="zh-TW" dirty="0"/>
              <a:t>Sponge framework</a:t>
            </a:r>
            <a:r>
              <a:rPr lang="zh-TW" altLang="en-US" dirty="0"/>
              <a:t>具有</a:t>
            </a:r>
            <a:r>
              <a:rPr lang="en-US" altLang="zh-TW" dirty="0"/>
              <a:t>collision and preimage resistance</a:t>
            </a:r>
            <a:r>
              <a:rPr lang="zh-TW" altLang="en-US" dirty="0"/>
              <a:t>的能力，且在現今的系統中算是相當不錯的</a:t>
            </a:r>
            <a:endParaRPr lang="en-US" altLang="zh-TW" dirty="0"/>
          </a:p>
          <a:p>
            <a:r>
              <a:rPr lang="en-US" altLang="zh-TW" dirty="0"/>
              <a:t>2.Bar</a:t>
            </a:r>
            <a:r>
              <a:rPr lang="zh-TW" altLang="en-US" dirty="0"/>
              <a:t>中的</a:t>
            </a:r>
            <a:r>
              <a:rPr lang="en-US" altLang="zh-TW" dirty="0"/>
              <a:t>function</a:t>
            </a:r>
            <a:r>
              <a:rPr lang="zh-TW" altLang="en-US" dirty="0"/>
              <a:t>可以運用</a:t>
            </a:r>
            <a:r>
              <a:rPr lang="en-US" altLang="zh-TW" dirty="0"/>
              <a:t>table lookup(</a:t>
            </a:r>
            <a:r>
              <a:rPr lang="zh-TW" altLang="en-US" dirty="0"/>
              <a:t>因為我們將一個大的</a:t>
            </a:r>
            <a:r>
              <a:rPr lang="en-US" altLang="zh-TW" dirty="0"/>
              <a:t>prime</a:t>
            </a:r>
            <a:r>
              <a:rPr lang="zh-TW" altLang="en-US" dirty="0"/>
              <a:t>分解成許多小的數字來當作基底，</a:t>
            </a:r>
            <a:r>
              <a:rPr lang="en-US" altLang="zh-TW" dirty="0"/>
              <a:t>lookup table</a:t>
            </a:r>
            <a:r>
              <a:rPr lang="zh-TW" altLang="en-US" dirty="0"/>
              <a:t>變得可行</a:t>
            </a:r>
            <a:r>
              <a:rPr lang="en-US" altLang="zh-TW" dirty="0"/>
              <a:t>)</a:t>
            </a:r>
            <a:r>
              <a:rPr lang="zh-TW" altLang="en-US" dirty="0"/>
              <a:t>並搭配一些簡單的</a:t>
            </a:r>
            <a:r>
              <a:rPr lang="en-US" altLang="zh-TW" dirty="0"/>
              <a:t>field arithmetic</a:t>
            </a:r>
            <a:r>
              <a:rPr lang="zh-TW" altLang="en-US" dirty="0"/>
              <a:t>來實作，不會牽涉到複雜度高的運算</a:t>
            </a:r>
            <a:r>
              <a:rPr lang="en-US" altLang="zh-TW" dirty="0"/>
              <a:t>(</a:t>
            </a:r>
            <a:r>
              <a:rPr lang="zh-TW" altLang="en-US" dirty="0"/>
              <a:t>例如：乘法</a:t>
            </a:r>
            <a:r>
              <a:rPr lang="en-US" altLang="zh-TW" dirty="0"/>
              <a:t>)</a:t>
            </a:r>
            <a:r>
              <a:rPr lang="zh-TW" altLang="en-US" dirty="0"/>
              <a:t>，因此整體的運算效率以及電路架構都能有所提升</a:t>
            </a:r>
            <a:endParaRPr lang="en-US" altLang="zh-TW" dirty="0"/>
          </a:p>
          <a:p>
            <a:r>
              <a:rPr lang="en-US" altLang="zh-TW" dirty="0"/>
              <a:t>3.</a:t>
            </a:r>
            <a:r>
              <a:rPr lang="zh-TW" altLang="en-US" dirty="0"/>
              <a:t> 如前面所述，整個</a:t>
            </a:r>
            <a:r>
              <a:rPr lang="en-US" altLang="zh-TW" dirty="0"/>
              <a:t>RC</a:t>
            </a:r>
            <a:r>
              <a:rPr lang="zh-TW" altLang="en-US" dirty="0"/>
              <a:t>具有抵抗</a:t>
            </a:r>
            <a:r>
              <a:rPr lang="en-US" altLang="zh-TW" dirty="0"/>
              <a:t>statistical attack</a:t>
            </a:r>
            <a:r>
              <a:rPr lang="zh-TW" altLang="en-US" dirty="0"/>
              <a:t>以及</a:t>
            </a:r>
            <a:r>
              <a:rPr lang="en-US" altLang="zh-TW" dirty="0"/>
              <a:t>algebraic attack</a:t>
            </a:r>
            <a:r>
              <a:rPr lang="zh-TW" altLang="en-US" dirty="0"/>
              <a:t>的能力。</a:t>
            </a:r>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12</a:t>
            </a:fld>
            <a:endParaRPr lang="zh-TW" altLang="en-US"/>
          </a:p>
        </p:txBody>
      </p:sp>
    </p:spTree>
    <p:extLst>
      <p:ext uri="{BB962C8B-B14F-4D97-AF65-F5344CB8AC3E}">
        <p14:creationId xmlns:p14="http://schemas.microsoft.com/office/powerpoint/2010/main" val="325864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13</a:t>
            </a:fld>
            <a:endParaRPr lang="zh-TW" altLang="en-US"/>
          </a:p>
        </p:txBody>
      </p:sp>
    </p:spTree>
    <p:extLst>
      <p:ext uri="{BB962C8B-B14F-4D97-AF65-F5344CB8AC3E}">
        <p14:creationId xmlns:p14="http://schemas.microsoft.com/office/powerpoint/2010/main" val="3817455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對於不同的</a:t>
            </a:r>
            <a:r>
              <a:rPr lang="en-US" altLang="zh-TW" dirty="0"/>
              <a:t>proof system</a:t>
            </a:r>
            <a:r>
              <a:rPr lang="zh-TW" altLang="en-US" dirty="0"/>
              <a:t>，我們會有相對應的</a:t>
            </a:r>
            <a:r>
              <a:rPr lang="en-US" altLang="zh-TW" dirty="0"/>
              <a:t>hash function</a:t>
            </a:r>
            <a:r>
              <a:rPr lang="zh-TW" altLang="en-US" dirty="0"/>
              <a:t>實現方式，因此純粹比較</a:t>
            </a:r>
            <a:r>
              <a:rPr lang="en-US" altLang="zh-TW" dirty="0"/>
              <a:t>prover time</a:t>
            </a:r>
            <a:r>
              <a:rPr lang="zh-TW" altLang="en-US" dirty="0"/>
              <a:t>並不是一個好的方法，除非我們限定於同一種</a:t>
            </a:r>
            <a:r>
              <a:rPr lang="en-US" altLang="zh-TW" dirty="0"/>
              <a:t>proof system</a:t>
            </a:r>
            <a:r>
              <a:rPr lang="zh-TW" altLang="en-US" dirty="0"/>
              <a:t>。</a:t>
            </a:r>
            <a:endParaRPr lang="en-US" altLang="zh-TW" dirty="0"/>
          </a:p>
          <a:p>
            <a:r>
              <a:rPr lang="zh-TW" altLang="en-US" dirty="0"/>
              <a:t>反之，我們可以運用另外兩項指標來判斷這個</a:t>
            </a:r>
            <a:r>
              <a:rPr lang="en-US" altLang="zh-TW" dirty="0"/>
              <a:t>hash function</a:t>
            </a:r>
            <a:r>
              <a:rPr lang="zh-TW" altLang="en-US" dirty="0"/>
              <a:t>的好壞，他們分別是</a:t>
            </a:r>
            <a:r>
              <a:rPr lang="en-US" altLang="zh-TW" dirty="0"/>
              <a:t>regular gate</a:t>
            </a:r>
            <a:r>
              <a:rPr lang="zh-TW" altLang="en-US" dirty="0"/>
              <a:t>的數量以及</a:t>
            </a:r>
            <a:r>
              <a:rPr lang="en-US" altLang="zh-TW" dirty="0"/>
              <a:t>Area-degree product </a:t>
            </a:r>
          </a:p>
          <a:p>
            <a:endParaRPr lang="en-US" altLang="zh-TW" dirty="0"/>
          </a:p>
          <a:p>
            <a:r>
              <a:rPr lang="zh-TW" altLang="en-US" dirty="0"/>
              <a:t>以下我們比較在三種質數下，不同</a:t>
            </a:r>
            <a:r>
              <a:rPr lang="en-US" altLang="zh-TW" dirty="0"/>
              <a:t>hash function</a:t>
            </a:r>
            <a:r>
              <a:rPr lang="zh-TW" altLang="en-US" dirty="0"/>
              <a:t>的</a:t>
            </a:r>
            <a:r>
              <a:rPr lang="en-US" altLang="zh-TW" dirty="0"/>
              <a:t>performance</a:t>
            </a:r>
            <a:r>
              <a:rPr lang="zh-TW" altLang="en-US" dirty="0"/>
              <a:t>差異：</a:t>
            </a:r>
            <a:endParaRPr lang="en-US" altLang="zh-TW" dirty="0"/>
          </a:p>
          <a:p>
            <a:r>
              <a:rPr lang="zh-TW" altLang="en-US" dirty="0"/>
              <a:t>前兩個是來自</a:t>
            </a:r>
            <a:r>
              <a:rPr lang="en-US" altLang="zh-TW" dirty="0"/>
              <a:t>elliptic curve</a:t>
            </a:r>
            <a:r>
              <a:rPr lang="zh-TW" altLang="en-US" dirty="0"/>
              <a:t>，而第三個則是透過設計來達到更好的</a:t>
            </a:r>
            <a:r>
              <a:rPr lang="en-US" altLang="zh-TW" dirty="0"/>
              <a:t>performance</a:t>
            </a:r>
            <a:r>
              <a:rPr lang="zh-TW" altLang="en-US" dirty="0"/>
              <a:t>的質數，他們所對應到的</a:t>
            </a:r>
            <a:r>
              <a:rPr lang="en-US" altLang="zh-TW" dirty="0"/>
              <a:t>Bricks</a:t>
            </a:r>
            <a:r>
              <a:rPr lang="zh-TW" altLang="en-US" dirty="0"/>
              <a:t>中的</a:t>
            </a:r>
            <a:r>
              <a:rPr lang="en-US" altLang="zh-TW" dirty="0"/>
              <a:t>alpha beta</a:t>
            </a:r>
            <a:r>
              <a:rPr lang="zh-TW" altLang="en-US" dirty="0"/>
              <a:t>值列在後方。</a:t>
            </a:r>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14</a:t>
            </a:fld>
            <a:endParaRPr lang="zh-TW" altLang="en-US"/>
          </a:p>
        </p:txBody>
      </p:sp>
    </p:spTree>
    <p:extLst>
      <p:ext uri="{BB962C8B-B14F-4D97-AF65-F5344CB8AC3E}">
        <p14:creationId xmlns:p14="http://schemas.microsoft.com/office/powerpoint/2010/main" val="811185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首先是</a:t>
            </a:r>
            <a:r>
              <a:rPr lang="en-US" altLang="zh-TW" dirty="0"/>
              <a:t>ZK friendly hash</a:t>
            </a:r>
            <a:r>
              <a:rPr lang="zh-TW" altLang="en-US" dirty="0"/>
              <a:t>與傳統</a:t>
            </a:r>
            <a:r>
              <a:rPr lang="en-US" altLang="zh-TW" dirty="0"/>
              <a:t>hash</a:t>
            </a:r>
            <a:r>
              <a:rPr lang="zh-TW" altLang="en-US" dirty="0"/>
              <a:t>的比較，可以看到</a:t>
            </a:r>
            <a:endParaRPr lang="en-US" altLang="zh-TW" dirty="0"/>
          </a:p>
          <a:p>
            <a:r>
              <a:rPr lang="zh-TW" altLang="en-US" dirty="0"/>
              <a:t>再</a:t>
            </a:r>
            <a:r>
              <a:rPr lang="en-US" altLang="zh-TW" dirty="0"/>
              <a:t>zero knowledge</a:t>
            </a:r>
            <a:r>
              <a:rPr lang="zh-TW" altLang="en-US" dirty="0"/>
              <a:t>的情況下，</a:t>
            </a:r>
            <a:r>
              <a:rPr lang="en-US" altLang="zh-TW" dirty="0"/>
              <a:t>ZKF hash</a:t>
            </a:r>
            <a:r>
              <a:rPr lang="zh-TW" altLang="en-US" dirty="0"/>
              <a:t>相較於傳統</a:t>
            </a:r>
            <a:r>
              <a:rPr lang="en-US" altLang="zh-TW" dirty="0"/>
              <a:t>hash</a:t>
            </a:r>
            <a:r>
              <a:rPr lang="zh-TW" altLang="en-US" dirty="0"/>
              <a:t>有較低的</a:t>
            </a:r>
            <a:r>
              <a:rPr lang="en-US" altLang="zh-TW" dirty="0"/>
              <a:t>gate</a:t>
            </a:r>
            <a:r>
              <a:rPr lang="zh-TW" altLang="en-US" dirty="0"/>
              <a:t>數量，而</a:t>
            </a:r>
            <a:r>
              <a:rPr lang="en-US" altLang="zh-TW" dirty="0"/>
              <a:t>RC</a:t>
            </a:r>
            <a:r>
              <a:rPr lang="zh-TW" altLang="en-US" dirty="0"/>
              <a:t>更是其中較低的</a:t>
            </a:r>
            <a:endParaRPr lang="en-US" altLang="zh-TW" dirty="0"/>
          </a:p>
          <a:p>
            <a:r>
              <a:rPr lang="zh-TW" altLang="en-US" dirty="0"/>
              <a:t>而在</a:t>
            </a:r>
            <a:r>
              <a:rPr lang="en-US" altLang="zh-TW" dirty="0"/>
              <a:t>native computation</a:t>
            </a:r>
            <a:r>
              <a:rPr lang="zh-TW" altLang="en-US" dirty="0"/>
              <a:t>下，</a:t>
            </a:r>
            <a:r>
              <a:rPr lang="en-US" altLang="zh-TW" dirty="0"/>
              <a:t>RC</a:t>
            </a:r>
            <a:r>
              <a:rPr lang="zh-TW" altLang="en-US" dirty="0"/>
              <a:t>是所有</a:t>
            </a:r>
            <a:r>
              <a:rPr lang="en-US" altLang="zh-TW" dirty="0"/>
              <a:t>ZKF hash</a:t>
            </a:r>
            <a:r>
              <a:rPr lang="zh-TW" altLang="en-US" dirty="0"/>
              <a:t>中最低的，而且其最佳的</a:t>
            </a:r>
            <a:r>
              <a:rPr lang="en-US" altLang="zh-TW" dirty="0"/>
              <a:t>runtime</a:t>
            </a:r>
            <a:r>
              <a:rPr lang="zh-TW" altLang="en-US" dirty="0"/>
              <a:t>與傳統</a:t>
            </a:r>
            <a:r>
              <a:rPr lang="en-US" altLang="zh-TW" dirty="0"/>
              <a:t>hash</a:t>
            </a:r>
            <a:r>
              <a:rPr lang="zh-TW" altLang="en-US" dirty="0"/>
              <a:t>僅約</a:t>
            </a:r>
            <a:r>
              <a:rPr lang="en-US" altLang="zh-TW" dirty="0"/>
              <a:t>3~5</a:t>
            </a:r>
            <a:r>
              <a:rPr lang="zh-TW" altLang="en-US" dirty="0"/>
              <a:t>倍差距。</a:t>
            </a:r>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15</a:t>
            </a:fld>
            <a:endParaRPr lang="zh-TW" altLang="en-US"/>
          </a:p>
        </p:txBody>
      </p:sp>
    </p:spTree>
    <p:extLst>
      <p:ext uri="{BB962C8B-B14F-4D97-AF65-F5344CB8AC3E}">
        <p14:creationId xmlns:p14="http://schemas.microsoft.com/office/powerpoint/2010/main" val="3843251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另外，再考慮特定的</a:t>
            </a:r>
            <a:r>
              <a:rPr lang="en-US" altLang="zh-TW" dirty="0"/>
              <a:t>ZKP system(Merkle Tree with 2^20 elements)</a:t>
            </a:r>
            <a:r>
              <a:rPr lang="zh-TW" altLang="en-US" dirty="0"/>
              <a:t>下，</a:t>
            </a:r>
            <a:r>
              <a:rPr lang="en-US" altLang="zh-TW" dirty="0"/>
              <a:t>RC</a:t>
            </a:r>
            <a:r>
              <a:rPr lang="zh-TW" altLang="en-US" dirty="0"/>
              <a:t>也是其中</a:t>
            </a:r>
            <a:r>
              <a:rPr lang="en-US" altLang="zh-TW" dirty="0"/>
              <a:t>performance</a:t>
            </a:r>
            <a:r>
              <a:rPr lang="zh-TW" altLang="en-US" dirty="0"/>
              <a:t>最好的，相較於先前最好的</a:t>
            </a:r>
            <a:r>
              <a:rPr lang="en-US" altLang="zh-TW" dirty="0"/>
              <a:t>Poseidon</a:t>
            </a:r>
            <a:r>
              <a:rPr lang="zh-TW" altLang="en-US" dirty="0"/>
              <a:t>快了約</a:t>
            </a:r>
            <a:r>
              <a:rPr lang="en-US" altLang="zh-TW" dirty="0"/>
              <a:t>5~6</a:t>
            </a:r>
            <a:r>
              <a:rPr lang="zh-TW" altLang="en-US" dirty="0"/>
              <a:t>倍。</a:t>
            </a:r>
            <a:endParaRPr lang="en-US" altLang="zh-TW" dirty="0"/>
          </a:p>
          <a:p>
            <a:r>
              <a:rPr lang="zh-TW" altLang="en-US" dirty="0"/>
              <a:t>另外，我們也可以看見，選一個好的質數能使</a:t>
            </a:r>
            <a:r>
              <a:rPr lang="en-US" altLang="zh-TW" dirty="0"/>
              <a:t>performance</a:t>
            </a:r>
            <a:r>
              <a:rPr lang="zh-TW" altLang="en-US" dirty="0"/>
              <a:t>更加優化。</a:t>
            </a:r>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16</a:t>
            </a:fld>
            <a:endParaRPr lang="zh-TW" altLang="en-US"/>
          </a:p>
        </p:txBody>
      </p:sp>
    </p:spTree>
    <p:extLst>
      <p:ext uri="{BB962C8B-B14F-4D97-AF65-F5344CB8AC3E}">
        <p14:creationId xmlns:p14="http://schemas.microsoft.com/office/powerpoint/2010/main" val="606826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總結來說，本篇論文提出一個新的</a:t>
            </a:r>
            <a:r>
              <a:rPr lang="en-US" altLang="zh-TW" dirty="0"/>
              <a:t>ZKF hash : RC</a:t>
            </a:r>
            <a:r>
              <a:rPr lang="zh-TW" altLang="en-US" dirty="0"/>
              <a:t>，相較於其餘的</a:t>
            </a:r>
            <a:r>
              <a:rPr lang="en-US" altLang="zh-TW" dirty="0"/>
              <a:t>ZKF hash</a:t>
            </a:r>
            <a:r>
              <a:rPr lang="zh-TW" altLang="en-US" dirty="0"/>
              <a:t>，</a:t>
            </a:r>
            <a:r>
              <a:rPr lang="en-US" altLang="zh-TW" dirty="0"/>
              <a:t>RC</a:t>
            </a:r>
            <a:r>
              <a:rPr lang="zh-TW" altLang="en-US" dirty="0"/>
              <a:t>再</a:t>
            </a:r>
            <a:r>
              <a:rPr lang="en-US" altLang="zh-TW" dirty="0"/>
              <a:t>ZKP system</a:t>
            </a:r>
            <a:r>
              <a:rPr lang="zh-TW" altLang="en-US" dirty="0"/>
              <a:t>以及</a:t>
            </a:r>
            <a:r>
              <a:rPr lang="en-US" altLang="zh-TW" dirty="0"/>
              <a:t>native computation</a:t>
            </a:r>
            <a:r>
              <a:rPr lang="zh-TW" altLang="en-US" dirty="0"/>
              <a:t>都有不錯的</a:t>
            </a:r>
            <a:r>
              <a:rPr lang="en-US" altLang="zh-TW" dirty="0"/>
              <a:t>performance</a:t>
            </a:r>
            <a:r>
              <a:rPr lang="zh-TW" altLang="en-US" dirty="0"/>
              <a:t>。</a:t>
            </a:r>
            <a:endParaRPr lang="en-US" altLang="zh-TW" dirty="0"/>
          </a:p>
          <a:p>
            <a:endParaRPr lang="en-US" altLang="zh-TW" dirty="0"/>
          </a:p>
          <a:p>
            <a:r>
              <a:rPr lang="zh-TW" altLang="en-US" dirty="0"/>
              <a:t>原因在於他在過程中將</a:t>
            </a:r>
            <a:r>
              <a:rPr lang="en-US" altLang="zh-TW" dirty="0"/>
              <a:t>prime fields</a:t>
            </a:r>
            <a:r>
              <a:rPr lang="zh-TW" altLang="en-US" dirty="0"/>
              <a:t>進行分解，變成小的</a:t>
            </a:r>
            <a:r>
              <a:rPr lang="en-US" altLang="zh-TW" dirty="0"/>
              <a:t>ring</a:t>
            </a:r>
            <a:r>
              <a:rPr lang="zh-TW" altLang="en-US" dirty="0"/>
              <a:t>並使用</a:t>
            </a:r>
            <a:r>
              <a:rPr lang="en-US" altLang="zh-TW" dirty="0"/>
              <a:t>table lookup</a:t>
            </a:r>
            <a:r>
              <a:rPr lang="zh-TW" altLang="en-US" dirty="0"/>
              <a:t>來處理。</a:t>
            </a:r>
            <a:endParaRPr lang="en-US" altLang="zh-TW" dirty="0"/>
          </a:p>
          <a:p>
            <a:endParaRPr lang="en-US" altLang="zh-TW" dirty="0"/>
          </a:p>
          <a:p>
            <a:r>
              <a:rPr lang="zh-TW" altLang="en-US" dirty="0"/>
              <a:t>然而，</a:t>
            </a:r>
            <a:r>
              <a:rPr lang="en-US" altLang="zh-TW" dirty="0"/>
              <a:t>RC</a:t>
            </a:r>
            <a:r>
              <a:rPr lang="zh-TW" altLang="en-US" dirty="0"/>
              <a:t>仍有些缺點，例如</a:t>
            </a:r>
            <a:r>
              <a:rPr lang="en-US" altLang="zh-TW" dirty="0"/>
              <a:t>proof system</a:t>
            </a:r>
            <a:r>
              <a:rPr lang="zh-TW" altLang="en-US" dirty="0"/>
              <a:t>在設計上需要支援</a:t>
            </a:r>
            <a:r>
              <a:rPr lang="en-US" altLang="zh-TW" dirty="0"/>
              <a:t>lookup gates</a:t>
            </a:r>
            <a:r>
              <a:rPr lang="zh-TW" altLang="en-US" dirty="0"/>
              <a:t>以及通用性的問題。這都是未來可以進行研究改善的地方。</a:t>
            </a:r>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17</a:t>
            </a:fld>
            <a:endParaRPr lang="zh-TW" altLang="en-US"/>
          </a:p>
        </p:txBody>
      </p:sp>
    </p:spTree>
    <p:extLst>
      <p:ext uri="{BB962C8B-B14F-4D97-AF65-F5344CB8AC3E}">
        <p14:creationId xmlns:p14="http://schemas.microsoft.com/office/powerpoint/2010/main" val="3408958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03233"/>
                </a:solidFill>
                <a:effectLst/>
                <a:latin typeface="Lato" panose="020B0604020202020204" pitchFamily="34" charset="0"/>
              </a:rPr>
              <a:t>區塊鏈的特色之一就是公開透明、無法竄改，但很明顯的，某些交易或資訊我們還是不希望外界知道。如果不希望外界知道的話，交易明細也必須對礦工保密，但如果連礦工都不知道發起人與收款人是誰、款項多少，那他恐怕也無法幫我們確認餘額是否足夠、是否為本人簽發，這樣不就沒辦法發起交易了</a:t>
            </a:r>
            <a:r>
              <a:rPr lang="en-US" altLang="zh-TW" b="0" i="0" dirty="0">
                <a:solidFill>
                  <a:srgbClr val="303233"/>
                </a:solidFill>
                <a:effectLst/>
                <a:latin typeface="Lato" panose="020B0604020202020204" pitchFamily="34" charset="0"/>
              </a:rPr>
              <a:t>?</a:t>
            </a:r>
          </a:p>
          <a:p>
            <a:endParaRPr lang="en-US" altLang="zh-TW" b="0" i="0" dirty="0">
              <a:solidFill>
                <a:srgbClr val="303233"/>
              </a:solidFill>
              <a:effectLst/>
              <a:latin typeface="Lato" panose="020B0604020202020204" pitchFamily="34" charset="0"/>
            </a:endParaRPr>
          </a:p>
          <a:p>
            <a:r>
              <a:rPr lang="zh-TW" altLang="en-US" b="0" i="0" dirty="0">
                <a:solidFill>
                  <a:srgbClr val="303233"/>
                </a:solidFill>
                <a:effectLst/>
                <a:latin typeface="Lato" panose="020F0502020204030203" pitchFamily="34" charset="0"/>
              </a:rPr>
              <a:t>有沒有辦法在礦工不知道交易細節的狀況下仍然可以讓礦工驗證交易？方法是有的，在沒有任何交易相關資訊的前提下說服礦工這筆交易是合法的，這就是</a:t>
            </a:r>
            <a:r>
              <a:rPr lang="zh-TW" altLang="en-US" dirty="0"/>
              <a:t>零知識證明</a:t>
            </a:r>
            <a:r>
              <a:rPr lang="zh-TW" altLang="en-US" b="0" i="0" dirty="0">
                <a:solidFill>
                  <a:srgbClr val="303233"/>
                </a:solidFill>
                <a:effectLst/>
                <a:latin typeface="Lato" panose="020F0502020204030203" pitchFamily="34" charset="0"/>
              </a:rPr>
              <a:t>。</a:t>
            </a:r>
            <a:endParaRPr lang="zh-TW" altLang="en-US" dirty="0"/>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2</a:t>
            </a:fld>
            <a:endParaRPr lang="zh-TW" altLang="en-US"/>
          </a:p>
        </p:txBody>
      </p:sp>
    </p:spTree>
    <p:extLst>
      <p:ext uri="{BB962C8B-B14F-4D97-AF65-F5344CB8AC3E}">
        <p14:creationId xmlns:p14="http://schemas.microsoft.com/office/powerpoint/2010/main" val="3886113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首先我們先介紹什麼是零知識證明，他的定義就是在不提供任何額外的相關資訊下，向對方證明某件事。</a:t>
            </a:r>
            <a:endParaRPr lang="en-US" altLang="zh-TW" dirty="0"/>
          </a:p>
          <a:p>
            <a:r>
              <a:rPr lang="zh-TW" altLang="en-US" dirty="0"/>
              <a:t>例如以下是一個例子：</a:t>
            </a:r>
            <a:endParaRPr lang="en-US" altLang="zh-TW" dirty="0"/>
          </a:p>
          <a:p>
            <a:r>
              <a:rPr lang="zh-TW" altLang="en-US" dirty="0"/>
              <a:t>在一個山洞中有一扇門，</a:t>
            </a:r>
            <a:r>
              <a:rPr lang="en-US" altLang="zh-TW" dirty="0"/>
              <a:t>P</a:t>
            </a:r>
            <a:r>
              <a:rPr lang="zh-TW" altLang="en-US" dirty="0"/>
              <a:t>要向</a:t>
            </a:r>
            <a:r>
              <a:rPr lang="en-US" altLang="zh-TW" dirty="0"/>
              <a:t>V</a:t>
            </a:r>
            <a:r>
              <a:rPr lang="zh-TW" altLang="en-US" dirty="0"/>
              <a:t>證明自己有能力能通過這扇門。但</a:t>
            </a:r>
            <a:r>
              <a:rPr lang="en-US" altLang="zh-TW" dirty="0"/>
              <a:t>P</a:t>
            </a:r>
            <a:r>
              <a:rPr lang="zh-TW" altLang="en-US" dirty="0"/>
              <a:t>不希望透漏任何其他資訊</a:t>
            </a:r>
            <a:r>
              <a:rPr lang="en-US" altLang="zh-TW" dirty="0"/>
              <a:t>(</a:t>
            </a:r>
            <a:r>
              <a:rPr lang="zh-TW" altLang="en-US" dirty="0"/>
              <a:t>例如：他是如何通過這扇門，鑰匙、魔法、瞬間移動</a:t>
            </a:r>
            <a:r>
              <a:rPr lang="en-US" altLang="zh-TW" dirty="0"/>
              <a:t>…)</a:t>
            </a:r>
          </a:p>
          <a:p>
            <a:r>
              <a:rPr lang="zh-TW" altLang="en-US" dirty="0"/>
              <a:t>其中一種方法如下：</a:t>
            </a:r>
            <a:endParaRPr lang="en-US" altLang="zh-TW" dirty="0"/>
          </a:p>
          <a:p>
            <a:pPr marL="228600" indent="-228600">
              <a:buAutoNum type="arabicPeriod"/>
            </a:pPr>
            <a:r>
              <a:rPr lang="en-US" altLang="zh-TW" dirty="0"/>
              <a:t>P</a:t>
            </a:r>
            <a:r>
              <a:rPr lang="zh-TW" altLang="en-US" dirty="0"/>
              <a:t>先進入山洞，選擇隨機一條通道</a:t>
            </a:r>
            <a:endParaRPr lang="en-US" altLang="zh-TW" dirty="0"/>
          </a:p>
          <a:p>
            <a:pPr marL="228600" indent="-228600">
              <a:buAutoNum type="arabicPeriod"/>
            </a:pPr>
            <a:r>
              <a:rPr lang="zh-TW" altLang="en-US" dirty="0"/>
              <a:t>過一段時間後，</a:t>
            </a:r>
            <a:r>
              <a:rPr lang="en-US" altLang="zh-TW" dirty="0"/>
              <a:t>V</a:t>
            </a:r>
            <a:r>
              <a:rPr lang="zh-TW" altLang="en-US" dirty="0"/>
              <a:t>進入山洞，接著選擇某一條通道並要求</a:t>
            </a:r>
            <a:r>
              <a:rPr lang="en-US" altLang="zh-TW" dirty="0"/>
              <a:t>P</a:t>
            </a:r>
            <a:r>
              <a:rPr lang="zh-TW" altLang="en-US" dirty="0"/>
              <a:t>從那條通道出來</a:t>
            </a:r>
            <a:endParaRPr lang="en-US" altLang="zh-TW" dirty="0"/>
          </a:p>
          <a:p>
            <a:pPr marL="228600" indent="-228600">
              <a:buAutoNum type="arabicPeriod"/>
            </a:pPr>
            <a:r>
              <a:rPr lang="zh-TW" altLang="en-US" dirty="0"/>
              <a:t>若</a:t>
            </a:r>
            <a:r>
              <a:rPr lang="en-US" altLang="zh-TW" dirty="0"/>
              <a:t>P</a:t>
            </a:r>
            <a:r>
              <a:rPr lang="zh-TW" altLang="en-US" dirty="0"/>
              <a:t>無法從指定通道出來，代表</a:t>
            </a:r>
            <a:r>
              <a:rPr lang="en-US" altLang="zh-TW" dirty="0"/>
              <a:t>P</a:t>
            </a:r>
            <a:r>
              <a:rPr lang="zh-TW" altLang="en-US" dirty="0"/>
              <a:t>並不具備通過門的能力；反之，若</a:t>
            </a:r>
            <a:r>
              <a:rPr lang="en-US" altLang="zh-TW" dirty="0"/>
              <a:t>P</a:t>
            </a:r>
            <a:r>
              <a:rPr lang="zh-TW" altLang="en-US" dirty="0"/>
              <a:t>能多次從指定通道出來，則</a:t>
            </a:r>
            <a:r>
              <a:rPr lang="en-US" altLang="zh-TW" dirty="0"/>
              <a:t>P</a:t>
            </a:r>
            <a:r>
              <a:rPr lang="zh-TW" altLang="en-US" dirty="0"/>
              <a:t>能說服</a:t>
            </a:r>
            <a:r>
              <a:rPr lang="en-US" altLang="zh-TW" dirty="0"/>
              <a:t>V</a:t>
            </a:r>
            <a:r>
              <a:rPr lang="zh-TW" altLang="en-US" dirty="0"/>
              <a:t>它具有通過門的能力。</a:t>
            </a:r>
            <a:endParaRPr lang="en-US" altLang="zh-TW" dirty="0"/>
          </a:p>
          <a:p>
            <a:pPr marL="228600" indent="-228600">
              <a:buAutoNum type="arabicPeriod"/>
            </a:pPr>
            <a:endParaRPr lang="en-US" altLang="zh-TW" dirty="0"/>
          </a:p>
          <a:p>
            <a:pPr marL="0" indent="0">
              <a:buNone/>
            </a:pPr>
            <a:r>
              <a:rPr lang="zh-TW" altLang="en-US" dirty="0"/>
              <a:t>換成</a:t>
            </a:r>
            <a:r>
              <a:rPr lang="en-US" altLang="zh-TW" dirty="0"/>
              <a:t>cryptocurrency</a:t>
            </a:r>
            <a:r>
              <a:rPr lang="zh-TW" altLang="en-US" dirty="0"/>
              <a:t>的觀點來看，</a:t>
            </a:r>
            <a:r>
              <a:rPr lang="en-US" altLang="zh-TW" dirty="0"/>
              <a:t>ZK proof </a:t>
            </a:r>
            <a:r>
              <a:rPr lang="zh-TW" altLang="en-US" dirty="0"/>
              <a:t>就是證明者向驗證者證明其交易是有效的，且不洩漏交易相關的資料</a:t>
            </a:r>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3</a:t>
            </a:fld>
            <a:endParaRPr lang="zh-TW" altLang="en-US"/>
          </a:p>
        </p:txBody>
      </p:sp>
    </p:spTree>
    <p:extLst>
      <p:ext uri="{BB962C8B-B14F-4D97-AF65-F5344CB8AC3E}">
        <p14:creationId xmlns:p14="http://schemas.microsoft.com/office/powerpoint/2010/main" val="284051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有一類證明它具有一些特性，我們稱其為</a:t>
            </a:r>
            <a:r>
              <a:rPr lang="en-US" altLang="zh-TW" dirty="0"/>
              <a:t>SNARK</a:t>
            </a:r>
            <a:r>
              <a:rPr lang="zh-TW" altLang="en-US" dirty="0"/>
              <a:t>。這類的證明它可以被快速的驗證、且證明方僅須向驗證方產生一個證明，不需要額外的互動即可進行驗證。</a:t>
            </a:r>
            <a:endParaRPr lang="en-US" altLang="zh-TW" dirty="0"/>
          </a:p>
          <a:p>
            <a:endParaRPr lang="en-US" altLang="zh-TW" dirty="0"/>
          </a:p>
          <a:p>
            <a:r>
              <a:rPr lang="en-US" altLang="zh-TW" dirty="0"/>
              <a:t>SNARK</a:t>
            </a:r>
            <a:r>
              <a:rPr lang="zh-TW" altLang="en-US" dirty="0"/>
              <a:t>在現今的許多系統爭都很常見，例如</a:t>
            </a:r>
            <a:r>
              <a:rPr lang="en-US" altLang="zh-TW" dirty="0"/>
              <a:t>Verifiable Computation</a:t>
            </a:r>
            <a:r>
              <a:rPr lang="zh-TW" altLang="en-US" dirty="0"/>
              <a:t>或</a:t>
            </a:r>
            <a:r>
              <a:rPr lang="en-US" altLang="zh-TW" dirty="0"/>
              <a:t>Memberships proof</a:t>
            </a:r>
            <a:r>
              <a:rPr lang="zh-TW" altLang="en-US" dirty="0"/>
              <a:t>。在建立與操作</a:t>
            </a:r>
            <a:r>
              <a:rPr lang="en-US" altLang="zh-TW" dirty="0"/>
              <a:t>SNARK</a:t>
            </a:r>
            <a:r>
              <a:rPr lang="zh-TW" altLang="en-US" dirty="0"/>
              <a:t>的過程中，常常會牽涉到</a:t>
            </a:r>
            <a:r>
              <a:rPr lang="en-US" altLang="zh-TW" dirty="0"/>
              <a:t>hash function</a:t>
            </a:r>
            <a:r>
              <a:rPr lang="zh-TW" altLang="en-US" dirty="0"/>
              <a:t>。因此挑選一個好的</a:t>
            </a:r>
            <a:r>
              <a:rPr lang="en-US" altLang="zh-TW" dirty="0"/>
              <a:t>hash function</a:t>
            </a:r>
            <a:r>
              <a:rPr lang="zh-TW" altLang="en-US" dirty="0"/>
              <a:t>成為重要的課題。</a:t>
            </a:r>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4</a:t>
            </a:fld>
            <a:endParaRPr lang="zh-TW" altLang="en-US"/>
          </a:p>
        </p:txBody>
      </p:sp>
    </p:spTree>
    <p:extLst>
      <p:ext uri="{BB962C8B-B14F-4D97-AF65-F5344CB8AC3E}">
        <p14:creationId xmlns:p14="http://schemas.microsoft.com/office/powerpoint/2010/main" val="2662109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然而傳統的</a:t>
            </a:r>
            <a:r>
              <a:rPr lang="en-US" altLang="zh-TW" dirty="0"/>
              <a:t>hash function</a:t>
            </a:r>
            <a:r>
              <a:rPr lang="zh-TW" altLang="en-US" dirty="0"/>
              <a:t>並非是一個好的選擇，例如下方是一個例子。</a:t>
            </a:r>
            <a:endParaRPr lang="en-US" altLang="zh-TW" dirty="0"/>
          </a:p>
          <a:p>
            <a:endParaRPr lang="en-US" altLang="zh-TW" dirty="0"/>
          </a:p>
          <a:p>
            <a:r>
              <a:rPr lang="zh-TW" altLang="en-US" dirty="0"/>
              <a:t>一個主要的原因在於</a:t>
            </a:r>
            <a:r>
              <a:rPr lang="en-US" altLang="zh-TW" dirty="0"/>
              <a:t>SNARK</a:t>
            </a:r>
            <a:r>
              <a:rPr lang="zh-TW" altLang="en-US" dirty="0"/>
              <a:t>的建立過程中會牽涉到</a:t>
            </a:r>
            <a:r>
              <a:rPr lang="en-US" altLang="zh-TW" dirty="0"/>
              <a:t>prime fields</a:t>
            </a:r>
            <a:r>
              <a:rPr lang="zh-TW" altLang="en-US" dirty="0"/>
              <a:t>，但傳統的</a:t>
            </a:r>
            <a:r>
              <a:rPr lang="en-US" altLang="zh-TW" dirty="0"/>
              <a:t>hash function</a:t>
            </a:r>
            <a:r>
              <a:rPr lang="zh-TW" altLang="en-US" dirty="0"/>
              <a:t>以及程式所進行的多為</a:t>
            </a:r>
            <a:r>
              <a:rPr lang="en-US" altLang="zh-TW" dirty="0"/>
              <a:t>bit operation</a:t>
            </a:r>
            <a:r>
              <a:rPr lang="zh-TW" altLang="en-US" dirty="0"/>
              <a:t>。</a:t>
            </a:r>
            <a:endParaRPr lang="en-US" altLang="zh-TW" dirty="0"/>
          </a:p>
          <a:p>
            <a:r>
              <a:rPr lang="zh-TW" altLang="en-US" dirty="0"/>
              <a:t>將</a:t>
            </a:r>
            <a:r>
              <a:rPr lang="en-US" altLang="zh-TW" dirty="0"/>
              <a:t>bit operation</a:t>
            </a:r>
            <a:r>
              <a:rPr lang="zh-TW" altLang="en-US" dirty="0"/>
              <a:t>改為</a:t>
            </a:r>
            <a:r>
              <a:rPr lang="en-US" altLang="zh-TW" dirty="0"/>
              <a:t>prime fields</a:t>
            </a:r>
            <a:r>
              <a:rPr lang="zh-TW" altLang="en-US" dirty="0"/>
              <a:t>上的</a:t>
            </a:r>
            <a:r>
              <a:rPr lang="en-US" altLang="zh-TW" dirty="0"/>
              <a:t>operation</a:t>
            </a:r>
            <a:r>
              <a:rPr lang="zh-TW" altLang="en-US" dirty="0"/>
              <a:t>會造成</a:t>
            </a:r>
            <a:r>
              <a:rPr lang="en-US" altLang="zh-TW" dirty="0"/>
              <a:t>cost</a:t>
            </a:r>
            <a:r>
              <a:rPr lang="zh-TW" altLang="en-US" dirty="0"/>
              <a:t>和</a:t>
            </a:r>
            <a:r>
              <a:rPr lang="en-US" altLang="zh-TW" dirty="0"/>
              <a:t>performance</a:t>
            </a:r>
            <a:r>
              <a:rPr lang="zh-TW" altLang="en-US" dirty="0"/>
              <a:t>變差，尤其是</a:t>
            </a:r>
            <a:r>
              <a:rPr lang="en-US" altLang="zh-TW" dirty="0"/>
              <a:t>multiplication in prime field</a:t>
            </a:r>
            <a:r>
              <a:rPr lang="zh-TW" altLang="en-US" dirty="0"/>
              <a:t>。因此，近年來的研究著重於發明一些</a:t>
            </a:r>
            <a:r>
              <a:rPr lang="en-US" altLang="zh-TW" dirty="0"/>
              <a:t>ZK friendly</a:t>
            </a:r>
            <a:r>
              <a:rPr lang="zh-TW" altLang="en-US" dirty="0"/>
              <a:t>的</a:t>
            </a:r>
            <a:r>
              <a:rPr lang="en-US" altLang="zh-TW" dirty="0"/>
              <a:t>hash function</a:t>
            </a:r>
            <a:r>
              <a:rPr lang="zh-TW" altLang="en-US" dirty="0"/>
              <a:t>。例如以下這些例子。</a:t>
            </a:r>
            <a:endParaRPr lang="en-US" altLang="zh-TW" dirty="0"/>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5</a:t>
            </a:fld>
            <a:endParaRPr lang="zh-TW" altLang="en-US"/>
          </a:p>
        </p:txBody>
      </p:sp>
    </p:spTree>
    <p:extLst>
      <p:ext uri="{BB962C8B-B14F-4D97-AF65-F5344CB8AC3E}">
        <p14:creationId xmlns:p14="http://schemas.microsoft.com/office/powerpoint/2010/main" val="773912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前一頁所提到的這些</a:t>
            </a:r>
            <a:r>
              <a:rPr lang="en-US" altLang="zh-TW" dirty="0"/>
              <a:t>ZK friendly hash function</a:t>
            </a:r>
            <a:r>
              <a:rPr lang="zh-TW" altLang="en-US" dirty="0"/>
              <a:t>都有一個特性就是他們在</a:t>
            </a:r>
            <a:r>
              <a:rPr lang="en-US" altLang="zh-TW" dirty="0"/>
              <a:t>ZK proof system</a:t>
            </a:r>
            <a:r>
              <a:rPr lang="zh-TW" altLang="en-US" dirty="0"/>
              <a:t>上相較於傳統的</a:t>
            </a:r>
            <a:r>
              <a:rPr lang="en-US" altLang="zh-TW" dirty="0"/>
              <a:t>hash function</a:t>
            </a:r>
            <a:r>
              <a:rPr lang="zh-TW" altLang="en-US" dirty="0"/>
              <a:t>更有效率。</a:t>
            </a:r>
            <a:endParaRPr lang="en-US" altLang="zh-TW" dirty="0"/>
          </a:p>
          <a:p>
            <a:r>
              <a:rPr lang="zh-TW" altLang="en-US" dirty="0"/>
              <a:t>然而他們在進行</a:t>
            </a:r>
            <a:r>
              <a:rPr lang="en-US" altLang="zh-TW" dirty="0"/>
              <a:t>native computation</a:t>
            </a:r>
            <a:r>
              <a:rPr lang="zh-TW" altLang="en-US" dirty="0"/>
              <a:t>時效率就沒有這麼好。而這篇論文提出一種新的</a:t>
            </a:r>
            <a:r>
              <a:rPr lang="en-US" altLang="zh-TW" dirty="0"/>
              <a:t>ZK friendly hash function : Reinforced Concrete</a:t>
            </a:r>
            <a:r>
              <a:rPr lang="zh-TW" altLang="en-US" dirty="0"/>
              <a:t>運用一些設計上的技巧解決這個問題，在提升</a:t>
            </a:r>
            <a:r>
              <a:rPr lang="en-US" altLang="zh-TW" dirty="0"/>
              <a:t>ZK proof</a:t>
            </a:r>
            <a:r>
              <a:rPr lang="zh-TW" altLang="en-US" dirty="0"/>
              <a:t>的效率的同時，他在</a:t>
            </a:r>
            <a:r>
              <a:rPr lang="en-US" altLang="zh-TW" dirty="0"/>
              <a:t>native computation</a:t>
            </a:r>
            <a:r>
              <a:rPr lang="zh-TW" altLang="en-US" dirty="0"/>
              <a:t>上的</a:t>
            </a:r>
            <a:r>
              <a:rPr lang="en-US" altLang="zh-TW" dirty="0"/>
              <a:t>runtime</a:t>
            </a:r>
            <a:r>
              <a:rPr lang="zh-TW" altLang="en-US" dirty="0"/>
              <a:t>也同時低上許多，相較於先前的</a:t>
            </a:r>
            <a:r>
              <a:rPr lang="en-US" altLang="zh-TW" dirty="0"/>
              <a:t>hash function</a:t>
            </a:r>
            <a:r>
              <a:rPr lang="zh-TW" altLang="en-US" dirty="0"/>
              <a:t>。</a:t>
            </a:r>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6</a:t>
            </a:fld>
            <a:endParaRPr lang="zh-TW" altLang="en-US"/>
          </a:p>
        </p:txBody>
      </p:sp>
    </p:spTree>
    <p:extLst>
      <p:ext uri="{BB962C8B-B14F-4D97-AF65-F5344CB8AC3E}">
        <p14:creationId xmlns:p14="http://schemas.microsoft.com/office/powerpoint/2010/main" val="929483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其</a:t>
            </a:r>
            <a:r>
              <a:rPr lang="en-US" altLang="zh-TW" dirty="0"/>
              <a:t>RC</a:t>
            </a:r>
            <a:r>
              <a:rPr lang="zh-TW" altLang="en-US" dirty="0"/>
              <a:t>採用</a:t>
            </a:r>
            <a:r>
              <a:rPr lang="en-US" altLang="zh-TW" dirty="0"/>
              <a:t>sponge framework</a:t>
            </a:r>
            <a:r>
              <a:rPr lang="zh-TW" altLang="en-US" dirty="0"/>
              <a:t>的架構，如圖所示：</a:t>
            </a:r>
            <a:endParaRPr lang="en-US" altLang="zh-TW" dirty="0"/>
          </a:p>
          <a:p>
            <a:pPr marL="228600" indent="-228600">
              <a:buAutoNum type="arabicPeriod"/>
            </a:pPr>
            <a:r>
              <a:rPr lang="zh-TW" altLang="en-US" dirty="0"/>
              <a:t>我們將要</a:t>
            </a:r>
            <a:r>
              <a:rPr lang="en-US" altLang="zh-TW" dirty="0"/>
              <a:t>hash</a:t>
            </a:r>
            <a:r>
              <a:rPr lang="zh-TW" altLang="en-US" dirty="0"/>
              <a:t>的</a:t>
            </a:r>
            <a:r>
              <a:rPr lang="en-US" altLang="zh-TW" dirty="0"/>
              <a:t>data</a:t>
            </a:r>
            <a:r>
              <a:rPr lang="zh-TW" altLang="en-US" dirty="0"/>
              <a:t>先進行</a:t>
            </a:r>
            <a:r>
              <a:rPr lang="en-US" altLang="zh-TW" dirty="0"/>
              <a:t>padding</a:t>
            </a:r>
            <a:r>
              <a:rPr lang="zh-TW" altLang="en-US" dirty="0"/>
              <a:t>，使其長度為</a:t>
            </a:r>
            <a:r>
              <a:rPr lang="en-US" altLang="zh-TW" dirty="0"/>
              <a:t>r</a:t>
            </a:r>
            <a:r>
              <a:rPr lang="zh-TW" altLang="en-US" dirty="0"/>
              <a:t>的倍數</a:t>
            </a:r>
            <a:endParaRPr lang="en-US" altLang="zh-TW" dirty="0"/>
          </a:p>
          <a:p>
            <a:pPr marL="228600" indent="-228600">
              <a:buAutoNum type="arabicPeriod"/>
            </a:pPr>
            <a:r>
              <a:rPr lang="zh-TW" altLang="en-US" dirty="0"/>
              <a:t>將</a:t>
            </a:r>
            <a:r>
              <a:rPr lang="en-US" altLang="zh-TW" dirty="0"/>
              <a:t>padding</a:t>
            </a:r>
            <a:r>
              <a:rPr lang="zh-TW" altLang="en-US" dirty="0"/>
              <a:t>後的資料切成長度為</a:t>
            </a:r>
            <a:r>
              <a:rPr lang="en-US" altLang="zh-TW" dirty="0"/>
              <a:t>r</a:t>
            </a:r>
            <a:r>
              <a:rPr lang="zh-TW" altLang="en-US" dirty="0"/>
              <a:t>的大小，並按照圖中所示輸入</a:t>
            </a:r>
            <a:endParaRPr lang="en-US" altLang="zh-TW" dirty="0"/>
          </a:p>
          <a:p>
            <a:pPr marL="228600" indent="-228600">
              <a:buAutoNum type="arabicPeriod"/>
            </a:pPr>
            <a:r>
              <a:rPr lang="zh-TW" altLang="en-US" dirty="0"/>
              <a:t>其中的</a:t>
            </a:r>
            <a:r>
              <a:rPr lang="en-US" altLang="zh-TW" dirty="0"/>
              <a:t>f</a:t>
            </a:r>
            <a:r>
              <a:rPr lang="zh-TW" altLang="en-US" dirty="0"/>
              <a:t>根據不同系統有不同的選擇，在</a:t>
            </a:r>
            <a:r>
              <a:rPr lang="en-US" altLang="zh-TW" dirty="0"/>
              <a:t>RC</a:t>
            </a:r>
            <a:r>
              <a:rPr lang="zh-TW" altLang="en-US" dirty="0"/>
              <a:t>中，我們稱其為一個</a:t>
            </a:r>
            <a:r>
              <a:rPr lang="en-US" altLang="zh-TW" dirty="0"/>
              <a:t>RC permutation</a:t>
            </a:r>
          </a:p>
          <a:p>
            <a:pPr marL="228600" indent="-228600">
              <a:buAutoNum type="arabicPeriod"/>
            </a:pPr>
            <a:endParaRPr lang="en-US" altLang="zh-TW" dirty="0"/>
          </a:p>
          <a:p>
            <a:pPr marL="0" indent="0">
              <a:buNone/>
            </a:pPr>
            <a:r>
              <a:rPr lang="zh-TW" altLang="en-US" dirty="0"/>
              <a:t>整體來說</a:t>
            </a:r>
            <a:r>
              <a:rPr lang="en-US" altLang="zh-TW" dirty="0"/>
              <a:t>sponge framework</a:t>
            </a:r>
            <a:r>
              <a:rPr lang="zh-TW" altLang="en-US" dirty="0"/>
              <a:t>將一個</a:t>
            </a:r>
            <a:r>
              <a:rPr lang="en-US" altLang="zh-TW" dirty="0"/>
              <a:t>fixed length function</a:t>
            </a:r>
            <a:r>
              <a:rPr lang="zh-TW" altLang="en-US" dirty="0"/>
              <a:t>改成一個</a:t>
            </a:r>
            <a:r>
              <a:rPr lang="en-US" altLang="zh-TW" dirty="0"/>
              <a:t>variable length hash function</a:t>
            </a:r>
            <a:r>
              <a:rPr lang="zh-TW" altLang="en-US" dirty="0"/>
              <a:t>。</a:t>
            </a:r>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7</a:t>
            </a:fld>
            <a:endParaRPr lang="zh-TW" altLang="en-US"/>
          </a:p>
        </p:txBody>
      </p:sp>
    </p:spTree>
    <p:extLst>
      <p:ext uri="{BB962C8B-B14F-4D97-AF65-F5344CB8AC3E}">
        <p14:creationId xmlns:p14="http://schemas.microsoft.com/office/powerpoint/2010/main" val="259097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接著我們介紹剛剛提到的</a:t>
            </a:r>
            <a:r>
              <a:rPr lang="en-US" altLang="zh-TW" dirty="0"/>
              <a:t>RC permutation</a:t>
            </a:r>
            <a:r>
              <a:rPr lang="zh-TW" altLang="en-US" dirty="0"/>
              <a:t>，他由三個部分組成：</a:t>
            </a:r>
            <a:endParaRPr lang="en-US" altLang="zh-TW" dirty="0"/>
          </a:p>
          <a:p>
            <a:pPr marL="228600" indent="-228600">
              <a:buAutoNum type="arabicPeriod"/>
            </a:pPr>
            <a:r>
              <a:rPr lang="zh-TW" altLang="en-US" dirty="0"/>
              <a:t>其中央為一個叫做</a:t>
            </a:r>
            <a:r>
              <a:rPr lang="en-US" altLang="zh-TW" dirty="0"/>
              <a:t>Bars</a:t>
            </a:r>
            <a:r>
              <a:rPr lang="zh-TW" altLang="en-US" dirty="0"/>
              <a:t>的函數，其主要功能為</a:t>
            </a:r>
            <a:r>
              <a:rPr lang="en-US" altLang="zh-TW" dirty="0"/>
              <a:t>Permutation</a:t>
            </a:r>
            <a:r>
              <a:rPr lang="zh-TW" altLang="en-US" dirty="0"/>
              <a:t>，在實現</a:t>
            </a:r>
            <a:r>
              <a:rPr lang="en-US" altLang="zh-TW" dirty="0"/>
              <a:t>hash</a:t>
            </a:r>
            <a:r>
              <a:rPr lang="zh-TW" altLang="en-US" dirty="0"/>
              <a:t>的同時也提供對於</a:t>
            </a:r>
            <a:r>
              <a:rPr lang="en-US" altLang="zh-TW" dirty="0"/>
              <a:t>Algebraic attack</a:t>
            </a:r>
            <a:r>
              <a:rPr lang="zh-TW" altLang="en-US" dirty="0"/>
              <a:t>的保護；</a:t>
            </a:r>
            <a:endParaRPr lang="en-US" altLang="zh-TW" dirty="0"/>
          </a:p>
          <a:p>
            <a:pPr marL="228600" indent="-228600">
              <a:buAutoNum type="arabicPeriod"/>
            </a:pPr>
            <a:r>
              <a:rPr lang="en-US" altLang="zh-TW" dirty="0"/>
              <a:t>Bars</a:t>
            </a:r>
            <a:r>
              <a:rPr lang="zh-TW" altLang="en-US" dirty="0"/>
              <a:t>的兩側由</a:t>
            </a:r>
            <a:r>
              <a:rPr lang="en-US" altLang="zh-TW" dirty="0"/>
              <a:t>Concrete</a:t>
            </a:r>
            <a:r>
              <a:rPr lang="zh-TW" altLang="en-US" dirty="0"/>
              <a:t>和</a:t>
            </a:r>
            <a:r>
              <a:rPr lang="en-US" altLang="zh-TW" dirty="0"/>
              <a:t>Bricks</a:t>
            </a:r>
            <a:r>
              <a:rPr lang="zh-TW" altLang="en-US" dirty="0"/>
              <a:t>兩種函數組建而成，他們能提供對於</a:t>
            </a:r>
            <a:r>
              <a:rPr lang="en-US" altLang="zh-TW" dirty="0"/>
              <a:t>statistical attack</a:t>
            </a:r>
            <a:r>
              <a:rPr lang="zh-TW" altLang="en-US" dirty="0"/>
              <a:t>的保護。</a:t>
            </a:r>
            <a:endParaRPr lang="en-US" altLang="zh-TW" dirty="0"/>
          </a:p>
          <a:p>
            <a:pPr marL="228600" indent="-228600">
              <a:buAutoNum type="arabicPeriod"/>
            </a:pPr>
            <a:endParaRPr lang="en-US" altLang="zh-TW" dirty="0"/>
          </a:p>
          <a:p>
            <a:pPr marL="0" indent="0">
              <a:buNone/>
            </a:pPr>
            <a:r>
              <a:rPr lang="zh-TW" altLang="en-US" dirty="0"/>
              <a:t>整個</a:t>
            </a:r>
            <a:r>
              <a:rPr lang="en-US" altLang="zh-TW" dirty="0"/>
              <a:t>RC permutation</a:t>
            </a:r>
            <a:r>
              <a:rPr lang="zh-TW" altLang="en-US" dirty="0"/>
              <a:t>由多個</a:t>
            </a:r>
            <a:r>
              <a:rPr lang="en-US" altLang="zh-TW" dirty="0"/>
              <a:t>Concrete</a:t>
            </a:r>
            <a:r>
              <a:rPr lang="zh-TW" altLang="en-US" dirty="0"/>
              <a:t>和</a:t>
            </a:r>
            <a:r>
              <a:rPr lang="en-US" altLang="zh-TW" dirty="0"/>
              <a:t>Bricks</a:t>
            </a:r>
            <a:r>
              <a:rPr lang="zh-TW" altLang="en-US" dirty="0"/>
              <a:t>加上中央一個</a:t>
            </a:r>
            <a:r>
              <a:rPr lang="en-US" altLang="zh-TW" dirty="0"/>
              <a:t>Bars</a:t>
            </a:r>
            <a:r>
              <a:rPr lang="zh-TW" altLang="en-US" dirty="0"/>
              <a:t>所組成。接下來介紹他們各自內部所進行的運算：</a:t>
            </a:r>
            <a:endParaRPr lang="en-US" altLang="zh-TW" dirty="0"/>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8</a:t>
            </a:fld>
            <a:endParaRPr lang="zh-TW" altLang="en-US"/>
          </a:p>
        </p:txBody>
      </p:sp>
    </p:spTree>
    <p:extLst>
      <p:ext uri="{BB962C8B-B14F-4D97-AF65-F5344CB8AC3E}">
        <p14:creationId xmlns:p14="http://schemas.microsoft.com/office/powerpoint/2010/main" val="59497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Brick</a:t>
            </a:r>
            <a:r>
              <a:rPr lang="zh-TW" altLang="en-US" dirty="0"/>
              <a:t>中主要進行的運算如下，簡單來說就是在做</a:t>
            </a:r>
            <a:r>
              <a:rPr lang="en-US" altLang="zh-TW" dirty="0"/>
              <a:t>non-linear permutation</a:t>
            </a:r>
            <a:r>
              <a:rPr lang="zh-TW" altLang="en-US" dirty="0"/>
              <a:t>。雖然這部分牽涉到</a:t>
            </a:r>
            <a:r>
              <a:rPr lang="en-US" altLang="zh-TW" dirty="0"/>
              <a:t>field operation</a:t>
            </a:r>
            <a:r>
              <a:rPr lang="zh-TW" altLang="en-US" dirty="0"/>
              <a:t>，但因為其計算量小，實作上能用少量的</a:t>
            </a:r>
            <a:r>
              <a:rPr lang="en-US" altLang="zh-TW" dirty="0"/>
              <a:t>arithmetic gate</a:t>
            </a:r>
            <a:r>
              <a:rPr lang="zh-TW" altLang="en-US" dirty="0"/>
              <a:t>來達成。</a:t>
            </a:r>
            <a:endParaRPr lang="en-US" altLang="zh-TW" dirty="0"/>
          </a:p>
          <a:p>
            <a:r>
              <a:rPr lang="zh-TW" altLang="en-US" dirty="0"/>
              <a:t>另外，式子中的</a:t>
            </a:r>
            <a:r>
              <a:rPr lang="en-US" altLang="zh-TW" dirty="0"/>
              <a:t>alpha, beta</a:t>
            </a:r>
            <a:r>
              <a:rPr lang="zh-TW" altLang="en-US" dirty="0"/>
              <a:t>需要根據選用的</a:t>
            </a:r>
            <a:r>
              <a:rPr lang="en-US" altLang="zh-TW" dirty="0"/>
              <a:t>prime field</a:t>
            </a:r>
            <a:r>
              <a:rPr lang="zh-TW" altLang="en-US" dirty="0"/>
              <a:t>的質樹來做決定。</a:t>
            </a:r>
          </a:p>
        </p:txBody>
      </p:sp>
      <p:sp>
        <p:nvSpPr>
          <p:cNvPr id="4" name="投影片編號版面配置區 3"/>
          <p:cNvSpPr>
            <a:spLocks noGrp="1"/>
          </p:cNvSpPr>
          <p:nvPr>
            <p:ph type="sldNum" sz="quarter" idx="5"/>
          </p:nvPr>
        </p:nvSpPr>
        <p:spPr/>
        <p:txBody>
          <a:bodyPr/>
          <a:lstStyle/>
          <a:p>
            <a:fld id="{0A0C344C-DD1C-4617-B3BD-67D79BB187B4}" type="slidenum">
              <a:rPr lang="zh-TW" altLang="en-US" smtClean="0"/>
              <a:t>9</a:t>
            </a:fld>
            <a:endParaRPr lang="zh-TW" altLang="en-US"/>
          </a:p>
        </p:txBody>
      </p:sp>
    </p:spTree>
    <p:extLst>
      <p:ext uri="{BB962C8B-B14F-4D97-AF65-F5344CB8AC3E}">
        <p14:creationId xmlns:p14="http://schemas.microsoft.com/office/powerpoint/2010/main" val="48763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63E709-4E17-51B0-4218-DD3639169D55}"/>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30B9834-1206-F259-C2E6-3336477C5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D3176B5-D2AE-F824-522B-E297F144B70E}"/>
              </a:ext>
            </a:extLst>
          </p:cNvPr>
          <p:cNvSpPr>
            <a:spLocks noGrp="1"/>
          </p:cNvSpPr>
          <p:nvPr>
            <p:ph type="dt" sz="half" idx="10"/>
          </p:nvPr>
        </p:nvSpPr>
        <p:spPr/>
        <p:txBody>
          <a:bodyPr/>
          <a:lstStyle/>
          <a:p>
            <a:fld id="{AA70F276-1833-4A75-9C1D-A56E2295A68D}" type="datetimeFigureOut">
              <a:rPr lang="en-US" smtClean="0"/>
              <a:pPr/>
              <a:t>5/21/2023</a:t>
            </a:fld>
            <a:endParaRPr lang="en-US" dirty="0"/>
          </a:p>
        </p:txBody>
      </p:sp>
      <p:sp>
        <p:nvSpPr>
          <p:cNvPr id="5" name="頁尾版面配置區 4">
            <a:extLst>
              <a:ext uri="{FF2B5EF4-FFF2-40B4-BE49-F238E27FC236}">
                <a16:creationId xmlns:a16="http://schemas.microsoft.com/office/drawing/2014/main" id="{94518AE5-7826-49BC-E353-D5159940E650}"/>
              </a:ext>
            </a:extLst>
          </p:cNvPr>
          <p:cNvSpPr>
            <a:spLocks noGrp="1"/>
          </p:cNvSpPr>
          <p:nvPr>
            <p:ph type="ftr" sz="quarter" idx="11"/>
          </p:nvPr>
        </p:nvSpPr>
        <p:spPr/>
        <p:txBody>
          <a:bodyPr/>
          <a:lstStyle/>
          <a:p>
            <a:endParaRPr lang="en-US">
              <a:solidFill>
                <a:srgbClr val="FFFFFF"/>
              </a:solidFill>
            </a:endParaRPr>
          </a:p>
        </p:txBody>
      </p:sp>
      <p:sp>
        <p:nvSpPr>
          <p:cNvPr id="6" name="投影片編號版面配置區 5">
            <a:extLst>
              <a:ext uri="{FF2B5EF4-FFF2-40B4-BE49-F238E27FC236}">
                <a16:creationId xmlns:a16="http://schemas.microsoft.com/office/drawing/2014/main" id="{CDD97087-1B95-C5A3-9984-F88FCA5D715F}"/>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00204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012A23-7515-F3FB-1E3E-15C5C0681B3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AF3D2EE-8147-6D67-4A75-3D3E3EEB429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9815A7-3128-8513-B924-ECF13E2CA186}"/>
              </a:ext>
            </a:extLst>
          </p:cNvPr>
          <p:cNvSpPr>
            <a:spLocks noGrp="1"/>
          </p:cNvSpPr>
          <p:nvPr>
            <p:ph type="dt" sz="half" idx="10"/>
          </p:nvPr>
        </p:nvSpPr>
        <p:spPr/>
        <p:txBody>
          <a:bodyPr/>
          <a:lstStyle/>
          <a:p>
            <a:fld id="{AA70F276-1833-4A75-9C1D-A56E2295A68D}" type="datetimeFigureOut">
              <a:rPr lang="en-US" smtClean="0"/>
              <a:pPr/>
              <a:t>5/21/2023</a:t>
            </a:fld>
            <a:endParaRPr lang="en-US" dirty="0"/>
          </a:p>
        </p:txBody>
      </p:sp>
      <p:sp>
        <p:nvSpPr>
          <p:cNvPr id="5" name="頁尾版面配置區 4">
            <a:extLst>
              <a:ext uri="{FF2B5EF4-FFF2-40B4-BE49-F238E27FC236}">
                <a16:creationId xmlns:a16="http://schemas.microsoft.com/office/drawing/2014/main" id="{031F5923-69F9-0697-B9EA-0D937DDD8703}"/>
              </a:ext>
            </a:extLst>
          </p:cNvPr>
          <p:cNvSpPr>
            <a:spLocks noGrp="1"/>
          </p:cNvSpPr>
          <p:nvPr>
            <p:ph type="ftr" sz="quarter" idx="11"/>
          </p:nvPr>
        </p:nvSpPr>
        <p:spPr/>
        <p:txBody>
          <a:bodyPr/>
          <a:lstStyle/>
          <a:p>
            <a:endParaRPr lang="en-US">
              <a:solidFill>
                <a:srgbClr val="FFFFFF"/>
              </a:solidFill>
            </a:endParaRPr>
          </a:p>
        </p:txBody>
      </p:sp>
      <p:sp>
        <p:nvSpPr>
          <p:cNvPr id="6" name="投影片編號版面配置區 5">
            <a:extLst>
              <a:ext uri="{FF2B5EF4-FFF2-40B4-BE49-F238E27FC236}">
                <a16:creationId xmlns:a16="http://schemas.microsoft.com/office/drawing/2014/main" id="{D158769C-32AC-B726-8316-DA80015D9F5D}"/>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3623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0CC7022-265E-B364-218A-D423DD44734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68C7EA5-F524-1E16-1B97-E9DCE026512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B20D26A-7A48-C1F9-5096-9AC8BB1E8A99}"/>
              </a:ext>
            </a:extLst>
          </p:cNvPr>
          <p:cNvSpPr>
            <a:spLocks noGrp="1"/>
          </p:cNvSpPr>
          <p:nvPr>
            <p:ph type="dt" sz="half" idx="10"/>
          </p:nvPr>
        </p:nvSpPr>
        <p:spPr/>
        <p:txBody>
          <a:bodyPr/>
          <a:lstStyle/>
          <a:p>
            <a:fld id="{AA70F276-1833-4A75-9C1D-A56E2295A68D}" type="datetimeFigureOut">
              <a:rPr lang="en-US" smtClean="0"/>
              <a:pPr/>
              <a:t>5/21/2023</a:t>
            </a:fld>
            <a:endParaRPr lang="en-US" dirty="0"/>
          </a:p>
        </p:txBody>
      </p:sp>
      <p:sp>
        <p:nvSpPr>
          <p:cNvPr id="5" name="頁尾版面配置區 4">
            <a:extLst>
              <a:ext uri="{FF2B5EF4-FFF2-40B4-BE49-F238E27FC236}">
                <a16:creationId xmlns:a16="http://schemas.microsoft.com/office/drawing/2014/main" id="{83D17153-DC56-82FB-96E2-D15CFCA48E04}"/>
              </a:ext>
            </a:extLst>
          </p:cNvPr>
          <p:cNvSpPr>
            <a:spLocks noGrp="1"/>
          </p:cNvSpPr>
          <p:nvPr>
            <p:ph type="ftr" sz="quarter" idx="11"/>
          </p:nvPr>
        </p:nvSpPr>
        <p:spPr/>
        <p:txBody>
          <a:bodyPr/>
          <a:lstStyle/>
          <a:p>
            <a:endParaRPr lang="en-US">
              <a:solidFill>
                <a:srgbClr val="FFFFFF"/>
              </a:solidFill>
            </a:endParaRPr>
          </a:p>
        </p:txBody>
      </p:sp>
      <p:sp>
        <p:nvSpPr>
          <p:cNvPr id="6" name="投影片編號版面配置區 5">
            <a:extLst>
              <a:ext uri="{FF2B5EF4-FFF2-40B4-BE49-F238E27FC236}">
                <a16:creationId xmlns:a16="http://schemas.microsoft.com/office/drawing/2014/main" id="{9925B5F8-1656-5C2D-155B-6DB6B33A9183}"/>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94083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3EBC01-8D88-B5C1-A5C8-003F715038F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3DC8568-7B0F-DBA4-0638-4B522C0B565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A0D1796-1E8E-4DD5-AE91-04B6F99196C5}"/>
              </a:ext>
            </a:extLst>
          </p:cNvPr>
          <p:cNvSpPr>
            <a:spLocks noGrp="1"/>
          </p:cNvSpPr>
          <p:nvPr>
            <p:ph type="dt" sz="half" idx="10"/>
          </p:nvPr>
        </p:nvSpPr>
        <p:spPr/>
        <p:txBody>
          <a:bodyPr/>
          <a:lstStyle/>
          <a:p>
            <a:fld id="{AA70F276-1833-4A75-9C1D-A56E2295A68D}" type="datetimeFigureOut">
              <a:rPr lang="en-US" smtClean="0"/>
              <a:pPr/>
              <a:t>5/21/2023</a:t>
            </a:fld>
            <a:endParaRPr lang="en-US" dirty="0"/>
          </a:p>
        </p:txBody>
      </p:sp>
      <p:sp>
        <p:nvSpPr>
          <p:cNvPr id="5" name="頁尾版面配置區 4">
            <a:extLst>
              <a:ext uri="{FF2B5EF4-FFF2-40B4-BE49-F238E27FC236}">
                <a16:creationId xmlns:a16="http://schemas.microsoft.com/office/drawing/2014/main" id="{AFABA118-6020-CBFD-C451-186570C4F1C0}"/>
              </a:ext>
            </a:extLst>
          </p:cNvPr>
          <p:cNvSpPr>
            <a:spLocks noGrp="1"/>
          </p:cNvSpPr>
          <p:nvPr>
            <p:ph type="ftr" sz="quarter" idx="11"/>
          </p:nvPr>
        </p:nvSpPr>
        <p:spPr/>
        <p:txBody>
          <a:bodyPr/>
          <a:lstStyle/>
          <a:p>
            <a:endParaRPr lang="en-US">
              <a:solidFill>
                <a:srgbClr val="FFFFFF"/>
              </a:solidFill>
            </a:endParaRPr>
          </a:p>
        </p:txBody>
      </p:sp>
      <p:sp>
        <p:nvSpPr>
          <p:cNvPr id="6" name="投影片編號版面配置區 5">
            <a:extLst>
              <a:ext uri="{FF2B5EF4-FFF2-40B4-BE49-F238E27FC236}">
                <a16:creationId xmlns:a16="http://schemas.microsoft.com/office/drawing/2014/main" id="{473BFB91-875D-D621-A17F-4B2861431E2F}"/>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42596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8B5607-052F-7424-52B7-16B077A8EF8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7CE27C6-2A70-6DFF-802C-BFCA27691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494FC3B-D8CA-6323-F60D-46B7046847EF}"/>
              </a:ext>
            </a:extLst>
          </p:cNvPr>
          <p:cNvSpPr>
            <a:spLocks noGrp="1"/>
          </p:cNvSpPr>
          <p:nvPr>
            <p:ph type="dt" sz="half" idx="10"/>
          </p:nvPr>
        </p:nvSpPr>
        <p:spPr/>
        <p:txBody>
          <a:bodyPr/>
          <a:lstStyle/>
          <a:p>
            <a:fld id="{AA70F276-1833-4A75-9C1D-A56E2295A68D}" type="datetimeFigureOut">
              <a:rPr lang="en-US" smtClean="0"/>
              <a:pPr/>
              <a:t>5/21/2023</a:t>
            </a:fld>
            <a:endParaRPr lang="en-US" dirty="0"/>
          </a:p>
        </p:txBody>
      </p:sp>
      <p:sp>
        <p:nvSpPr>
          <p:cNvPr id="5" name="頁尾版面配置區 4">
            <a:extLst>
              <a:ext uri="{FF2B5EF4-FFF2-40B4-BE49-F238E27FC236}">
                <a16:creationId xmlns:a16="http://schemas.microsoft.com/office/drawing/2014/main" id="{8CC06C1D-8C2E-722C-7A54-D2A9EB07AF9A}"/>
              </a:ext>
            </a:extLst>
          </p:cNvPr>
          <p:cNvSpPr>
            <a:spLocks noGrp="1"/>
          </p:cNvSpPr>
          <p:nvPr>
            <p:ph type="ftr" sz="quarter" idx="11"/>
          </p:nvPr>
        </p:nvSpPr>
        <p:spPr/>
        <p:txBody>
          <a:bodyPr/>
          <a:lstStyle/>
          <a:p>
            <a:endParaRPr lang="en-US">
              <a:solidFill>
                <a:srgbClr val="FFFFFF"/>
              </a:solidFill>
            </a:endParaRPr>
          </a:p>
        </p:txBody>
      </p:sp>
      <p:sp>
        <p:nvSpPr>
          <p:cNvPr id="6" name="投影片編號版面配置區 5">
            <a:extLst>
              <a:ext uri="{FF2B5EF4-FFF2-40B4-BE49-F238E27FC236}">
                <a16:creationId xmlns:a16="http://schemas.microsoft.com/office/drawing/2014/main" id="{7571F4ED-C80A-6A83-A1FE-E086E2B776A1}"/>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51474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3B342B-48C0-52E5-E4DA-E8C8E57F6DF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B045F61-2300-59CB-C7D9-1B40D4DC395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1AC3511-0800-30F1-9727-DF9D9517B37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E1280EF-29E4-A919-C498-B20EE8D482AD}"/>
              </a:ext>
            </a:extLst>
          </p:cNvPr>
          <p:cNvSpPr>
            <a:spLocks noGrp="1"/>
          </p:cNvSpPr>
          <p:nvPr>
            <p:ph type="dt" sz="half" idx="10"/>
          </p:nvPr>
        </p:nvSpPr>
        <p:spPr/>
        <p:txBody>
          <a:bodyPr/>
          <a:lstStyle/>
          <a:p>
            <a:fld id="{AA70F276-1833-4A75-9C1D-A56E2295A68D}" type="datetimeFigureOut">
              <a:rPr lang="en-US" smtClean="0"/>
              <a:pPr/>
              <a:t>5/21/2023</a:t>
            </a:fld>
            <a:endParaRPr lang="en-US" dirty="0"/>
          </a:p>
        </p:txBody>
      </p:sp>
      <p:sp>
        <p:nvSpPr>
          <p:cNvPr id="6" name="頁尾版面配置區 5">
            <a:extLst>
              <a:ext uri="{FF2B5EF4-FFF2-40B4-BE49-F238E27FC236}">
                <a16:creationId xmlns:a16="http://schemas.microsoft.com/office/drawing/2014/main" id="{60C4EBEF-FAD3-AD13-2F79-B4C7EDACD384}"/>
              </a:ext>
            </a:extLst>
          </p:cNvPr>
          <p:cNvSpPr>
            <a:spLocks noGrp="1"/>
          </p:cNvSpPr>
          <p:nvPr>
            <p:ph type="ftr" sz="quarter" idx="11"/>
          </p:nvPr>
        </p:nvSpPr>
        <p:spPr/>
        <p:txBody>
          <a:bodyPr/>
          <a:lstStyle/>
          <a:p>
            <a:endParaRPr lang="en-US">
              <a:solidFill>
                <a:srgbClr val="FFFFFF"/>
              </a:solidFill>
            </a:endParaRPr>
          </a:p>
        </p:txBody>
      </p:sp>
      <p:sp>
        <p:nvSpPr>
          <p:cNvPr id="7" name="投影片編號版面配置區 6">
            <a:extLst>
              <a:ext uri="{FF2B5EF4-FFF2-40B4-BE49-F238E27FC236}">
                <a16:creationId xmlns:a16="http://schemas.microsoft.com/office/drawing/2014/main" id="{6A425B3A-6FDA-3FCE-A584-D3CADCA043D3}"/>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666920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561362-DAA2-B20A-FD85-CC1AE52F3B5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34BD6B6-0885-5C41-A685-68A9E06A4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F732C15-0839-7115-3E89-1B5162B47AC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3A2B051-5833-86B4-678C-7DD74ED09B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B8E958B-E7B5-5E17-11DC-DC67BC7117C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0680DC7-0DEC-627D-1C71-AB04ED99CF59}"/>
              </a:ext>
            </a:extLst>
          </p:cNvPr>
          <p:cNvSpPr>
            <a:spLocks noGrp="1"/>
          </p:cNvSpPr>
          <p:nvPr>
            <p:ph type="dt" sz="half" idx="10"/>
          </p:nvPr>
        </p:nvSpPr>
        <p:spPr/>
        <p:txBody>
          <a:bodyPr/>
          <a:lstStyle/>
          <a:p>
            <a:fld id="{AA70F276-1833-4A75-9C1D-A56E2295A68D}" type="datetimeFigureOut">
              <a:rPr lang="en-US" smtClean="0"/>
              <a:pPr/>
              <a:t>5/21/2023</a:t>
            </a:fld>
            <a:endParaRPr lang="en-US" dirty="0"/>
          </a:p>
        </p:txBody>
      </p:sp>
      <p:sp>
        <p:nvSpPr>
          <p:cNvPr id="8" name="頁尾版面配置區 7">
            <a:extLst>
              <a:ext uri="{FF2B5EF4-FFF2-40B4-BE49-F238E27FC236}">
                <a16:creationId xmlns:a16="http://schemas.microsoft.com/office/drawing/2014/main" id="{2C512B88-1BFA-489C-3B97-9AEAA2B6F302}"/>
              </a:ext>
            </a:extLst>
          </p:cNvPr>
          <p:cNvSpPr>
            <a:spLocks noGrp="1"/>
          </p:cNvSpPr>
          <p:nvPr>
            <p:ph type="ftr" sz="quarter" idx="11"/>
          </p:nvPr>
        </p:nvSpPr>
        <p:spPr/>
        <p:txBody>
          <a:bodyPr/>
          <a:lstStyle/>
          <a:p>
            <a:endParaRPr lang="en-US">
              <a:solidFill>
                <a:srgbClr val="FFFFFF"/>
              </a:solidFill>
            </a:endParaRPr>
          </a:p>
        </p:txBody>
      </p:sp>
      <p:sp>
        <p:nvSpPr>
          <p:cNvPr id="9" name="投影片編號版面配置區 8">
            <a:extLst>
              <a:ext uri="{FF2B5EF4-FFF2-40B4-BE49-F238E27FC236}">
                <a16:creationId xmlns:a16="http://schemas.microsoft.com/office/drawing/2014/main" id="{55F1AD61-52B8-4F2C-3E9A-D7C11D4BB8D9}"/>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72292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1EFEA6-4307-3886-C17C-1DB51951EA7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506619C-3866-A382-EF1F-BF6312BA0E63}"/>
              </a:ext>
            </a:extLst>
          </p:cNvPr>
          <p:cNvSpPr>
            <a:spLocks noGrp="1"/>
          </p:cNvSpPr>
          <p:nvPr>
            <p:ph type="dt" sz="half" idx="10"/>
          </p:nvPr>
        </p:nvSpPr>
        <p:spPr/>
        <p:txBody>
          <a:bodyPr/>
          <a:lstStyle/>
          <a:p>
            <a:fld id="{AA70F276-1833-4A75-9C1D-A56E2295A68D}" type="datetimeFigureOut">
              <a:rPr lang="en-US" smtClean="0"/>
              <a:pPr/>
              <a:t>5/21/2023</a:t>
            </a:fld>
            <a:endParaRPr lang="en-US" dirty="0"/>
          </a:p>
        </p:txBody>
      </p:sp>
      <p:sp>
        <p:nvSpPr>
          <p:cNvPr id="4" name="頁尾版面配置區 3">
            <a:extLst>
              <a:ext uri="{FF2B5EF4-FFF2-40B4-BE49-F238E27FC236}">
                <a16:creationId xmlns:a16="http://schemas.microsoft.com/office/drawing/2014/main" id="{1C8FD0E7-5F8D-ADF1-A814-7A5E4A928727}"/>
              </a:ext>
            </a:extLst>
          </p:cNvPr>
          <p:cNvSpPr>
            <a:spLocks noGrp="1"/>
          </p:cNvSpPr>
          <p:nvPr>
            <p:ph type="ftr" sz="quarter" idx="11"/>
          </p:nvPr>
        </p:nvSpPr>
        <p:spPr/>
        <p:txBody>
          <a:bodyPr/>
          <a:lstStyle/>
          <a:p>
            <a:endParaRPr lang="en-US">
              <a:solidFill>
                <a:srgbClr val="FFFFFF"/>
              </a:solidFill>
            </a:endParaRPr>
          </a:p>
        </p:txBody>
      </p:sp>
      <p:sp>
        <p:nvSpPr>
          <p:cNvPr id="5" name="投影片編號版面配置區 4">
            <a:extLst>
              <a:ext uri="{FF2B5EF4-FFF2-40B4-BE49-F238E27FC236}">
                <a16:creationId xmlns:a16="http://schemas.microsoft.com/office/drawing/2014/main" id="{02E015BE-E729-F7E6-4EF1-29AC58931201}"/>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046380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E9367D2-0FA3-1533-41EE-30349D830038}"/>
              </a:ext>
            </a:extLst>
          </p:cNvPr>
          <p:cNvSpPr>
            <a:spLocks noGrp="1"/>
          </p:cNvSpPr>
          <p:nvPr>
            <p:ph type="dt" sz="half" idx="10"/>
          </p:nvPr>
        </p:nvSpPr>
        <p:spPr/>
        <p:txBody>
          <a:bodyPr/>
          <a:lstStyle/>
          <a:p>
            <a:fld id="{AA70F276-1833-4A75-9C1D-A56E2295A68D}" type="datetimeFigureOut">
              <a:rPr lang="en-US" smtClean="0"/>
              <a:pPr/>
              <a:t>5/21/2023</a:t>
            </a:fld>
            <a:endParaRPr lang="en-US" dirty="0"/>
          </a:p>
        </p:txBody>
      </p:sp>
      <p:sp>
        <p:nvSpPr>
          <p:cNvPr id="3" name="頁尾版面配置區 2">
            <a:extLst>
              <a:ext uri="{FF2B5EF4-FFF2-40B4-BE49-F238E27FC236}">
                <a16:creationId xmlns:a16="http://schemas.microsoft.com/office/drawing/2014/main" id="{D571430D-9F55-B1CB-DF68-D9B173C88CA2}"/>
              </a:ext>
            </a:extLst>
          </p:cNvPr>
          <p:cNvSpPr>
            <a:spLocks noGrp="1"/>
          </p:cNvSpPr>
          <p:nvPr>
            <p:ph type="ftr" sz="quarter" idx="11"/>
          </p:nvPr>
        </p:nvSpPr>
        <p:spPr/>
        <p:txBody>
          <a:bodyPr/>
          <a:lstStyle/>
          <a:p>
            <a:endParaRPr lang="en-US">
              <a:solidFill>
                <a:srgbClr val="FFFFFF"/>
              </a:solidFill>
            </a:endParaRPr>
          </a:p>
        </p:txBody>
      </p:sp>
      <p:sp>
        <p:nvSpPr>
          <p:cNvPr id="4" name="投影片編號版面配置區 3">
            <a:extLst>
              <a:ext uri="{FF2B5EF4-FFF2-40B4-BE49-F238E27FC236}">
                <a16:creationId xmlns:a16="http://schemas.microsoft.com/office/drawing/2014/main" id="{821A819D-93A9-8126-834A-49F12A444ABE}"/>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83892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62C975-7AC1-0381-B5D9-237A0C66572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5E661F2-DB39-ACF6-FD70-847B23E1B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12936DF-8B72-2E2A-B362-D0F6D38DF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A665BC9-260E-43ED-C6C4-F51B12D5F7F4}"/>
              </a:ext>
            </a:extLst>
          </p:cNvPr>
          <p:cNvSpPr>
            <a:spLocks noGrp="1"/>
          </p:cNvSpPr>
          <p:nvPr>
            <p:ph type="dt" sz="half" idx="10"/>
          </p:nvPr>
        </p:nvSpPr>
        <p:spPr/>
        <p:txBody>
          <a:bodyPr/>
          <a:lstStyle/>
          <a:p>
            <a:fld id="{AA70F276-1833-4A75-9C1D-A56E2295A68D}" type="datetimeFigureOut">
              <a:rPr lang="en-US" smtClean="0"/>
              <a:pPr/>
              <a:t>5/21/2023</a:t>
            </a:fld>
            <a:endParaRPr lang="en-US" dirty="0"/>
          </a:p>
        </p:txBody>
      </p:sp>
      <p:sp>
        <p:nvSpPr>
          <p:cNvPr id="6" name="頁尾版面配置區 5">
            <a:extLst>
              <a:ext uri="{FF2B5EF4-FFF2-40B4-BE49-F238E27FC236}">
                <a16:creationId xmlns:a16="http://schemas.microsoft.com/office/drawing/2014/main" id="{C1515A42-5ECB-555A-C717-93BD229D0316}"/>
              </a:ext>
            </a:extLst>
          </p:cNvPr>
          <p:cNvSpPr>
            <a:spLocks noGrp="1"/>
          </p:cNvSpPr>
          <p:nvPr>
            <p:ph type="ftr" sz="quarter" idx="11"/>
          </p:nvPr>
        </p:nvSpPr>
        <p:spPr/>
        <p:txBody>
          <a:bodyPr/>
          <a:lstStyle/>
          <a:p>
            <a:endParaRPr lang="en-US">
              <a:solidFill>
                <a:srgbClr val="FFFFFF"/>
              </a:solidFill>
            </a:endParaRPr>
          </a:p>
        </p:txBody>
      </p:sp>
      <p:sp>
        <p:nvSpPr>
          <p:cNvPr id="7" name="投影片編號版面配置區 6">
            <a:extLst>
              <a:ext uri="{FF2B5EF4-FFF2-40B4-BE49-F238E27FC236}">
                <a16:creationId xmlns:a16="http://schemas.microsoft.com/office/drawing/2014/main" id="{4A9EFC6F-E175-7A0E-1616-441A77B0C80F}"/>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84126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28AE69-1FE3-68B0-3A9B-559D49AF9AA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402ACE5-FEFF-BC36-7D3B-90A821E7A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A0347F7-9632-0CBB-ABA7-3E4234C71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4ED0FAD-F20F-2738-B2C0-1BD2A2410CFE}"/>
              </a:ext>
            </a:extLst>
          </p:cNvPr>
          <p:cNvSpPr>
            <a:spLocks noGrp="1"/>
          </p:cNvSpPr>
          <p:nvPr>
            <p:ph type="dt" sz="half" idx="10"/>
          </p:nvPr>
        </p:nvSpPr>
        <p:spPr/>
        <p:txBody>
          <a:bodyPr/>
          <a:lstStyle/>
          <a:p>
            <a:fld id="{AA70F276-1833-4A75-9C1D-A56E2295A68D}" type="datetimeFigureOut">
              <a:rPr lang="en-US" smtClean="0"/>
              <a:pPr/>
              <a:t>5/21/2023</a:t>
            </a:fld>
            <a:endParaRPr lang="en-US" dirty="0"/>
          </a:p>
        </p:txBody>
      </p:sp>
      <p:sp>
        <p:nvSpPr>
          <p:cNvPr id="6" name="頁尾版面配置區 5">
            <a:extLst>
              <a:ext uri="{FF2B5EF4-FFF2-40B4-BE49-F238E27FC236}">
                <a16:creationId xmlns:a16="http://schemas.microsoft.com/office/drawing/2014/main" id="{ADA4F3A4-33FF-E1F1-D09D-738B452EC8C7}"/>
              </a:ext>
            </a:extLst>
          </p:cNvPr>
          <p:cNvSpPr>
            <a:spLocks noGrp="1"/>
          </p:cNvSpPr>
          <p:nvPr>
            <p:ph type="ftr" sz="quarter" idx="11"/>
          </p:nvPr>
        </p:nvSpPr>
        <p:spPr/>
        <p:txBody>
          <a:bodyPr/>
          <a:lstStyle/>
          <a:p>
            <a:endParaRPr lang="en-US">
              <a:solidFill>
                <a:srgbClr val="FFFFFF"/>
              </a:solidFill>
            </a:endParaRPr>
          </a:p>
        </p:txBody>
      </p:sp>
      <p:sp>
        <p:nvSpPr>
          <p:cNvPr id="7" name="投影片編號版面配置區 6">
            <a:extLst>
              <a:ext uri="{FF2B5EF4-FFF2-40B4-BE49-F238E27FC236}">
                <a16:creationId xmlns:a16="http://schemas.microsoft.com/office/drawing/2014/main" id="{C6AE1A1D-DE78-FE7C-CE77-51853ACABF35}"/>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73527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DC43FEF-18D7-AF8E-59E3-9C1291E46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B169A31-F3A1-D630-13E2-A89CD3325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25CFD4B-2CA2-0983-88DB-A26E6C9303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0F276-1833-4A75-9C1D-A56E2295A68D}" type="datetimeFigureOut">
              <a:rPr lang="en-US" smtClean="0"/>
              <a:pPr/>
              <a:t>5/21/2023</a:t>
            </a:fld>
            <a:endParaRPr lang="en-US" dirty="0"/>
          </a:p>
        </p:txBody>
      </p:sp>
      <p:sp>
        <p:nvSpPr>
          <p:cNvPr id="5" name="頁尾版面配置區 4">
            <a:extLst>
              <a:ext uri="{FF2B5EF4-FFF2-40B4-BE49-F238E27FC236}">
                <a16:creationId xmlns:a16="http://schemas.microsoft.com/office/drawing/2014/main" id="{02CE99FA-F9EF-5098-49FA-940C130B30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solidFill>
            </a:endParaRPr>
          </a:p>
        </p:txBody>
      </p:sp>
      <p:sp>
        <p:nvSpPr>
          <p:cNvPr id="6" name="投影片編號版面配置區 5">
            <a:extLst>
              <a:ext uri="{FF2B5EF4-FFF2-40B4-BE49-F238E27FC236}">
                <a16:creationId xmlns:a16="http://schemas.microsoft.com/office/drawing/2014/main" id="{97CC3826-625C-C189-26DB-76787AAB93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24981804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彼此相接的藍綠線">
            <a:extLst>
              <a:ext uri="{FF2B5EF4-FFF2-40B4-BE49-F238E27FC236}">
                <a16:creationId xmlns:a16="http://schemas.microsoft.com/office/drawing/2014/main" id="{E288D59C-403E-B74C-70D2-A2D4164963C1}"/>
              </a:ext>
            </a:extLst>
          </p:cNvPr>
          <p:cNvPicPr>
            <a:picLocks noChangeAspect="1"/>
          </p:cNvPicPr>
          <p:nvPr/>
        </p:nvPicPr>
        <p:blipFill rotWithShape="1">
          <a:blip r:embed="rId3">
            <a:alphaModFix amt="20000"/>
          </a:blip>
          <a:srcRect l="25"/>
          <a:stretch/>
        </p:blipFill>
        <p:spPr>
          <a:xfrm>
            <a:off x="-2" y="10"/>
            <a:ext cx="12188952" cy="6857990"/>
          </a:xfrm>
          <a:prstGeom prst="rect">
            <a:avLst/>
          </a:prstGeom>
        </p:spPr>
      </p:pic>
      <p:sp>
        <p:nvSpPr>
          <p:cNvPr id="6" name="標題 1">
            <a:extLst>
              <a:ext uri="{FF2B5EF4-FFF2-40B4-BE49-F238E27FC236}">
                <a16:creationId xmlns:a16="http://schemas.microsoft.com/office/drawing/2014/main" id="{AD3F92E8-F625-B32C-188B-BBBE4C892CE0}"/>
              </a:ext>
            </a:extLst>
          </p:cNvPr>
          <p:cNvSpPr>
            <a:spLocks noGrp="1"/>
          </p:cNvSpPr>
          <p:nvPr>
            <p:ph type="ctrTitle"/>
          </p:nvPr>
        </p:nvSpPr>
        <p:spPr>
          <a:xfrm>
            <a:off x="3049" y="1475278"/>
            <a:ext cx="12188951" cy="2387600"/>
          </a:xfrm>
        </p:spPr>
        <p:txBody>
          <a:bodyPr>
            <a:normAutofit/>
          </a:bodyPr>
          <a:lstStyle/>
          <a:p>
            <a:r>
              <a:rPr lang="en-US" altLang="zh-TW" sz="4800" dirty="0"/>
              <a:t>Reinforced Concrete: </a:t>
            </a:r>
            <a:br>
              <a:rPr lang="en-US" altLang="zh-TW" sz="4800" dirty="0"/>
            </a:br>
            <a:r>
              <a:rPr lang="en-US" altLang="zh-TW" sz="4800" dirty="0"/>
              <a:t>A Fast Hash Function for Verifiable Computation</a:t>
            </a:r>
            <a:endParaRPr lang="zh-TW" altLang="en-US" sz="4800" dirty="0">
              <a:solidFill>
                <a:schemeClr val="tx1"/>
              </a:solidFill>
            </a:endParaRPr>
          </a:p>
        </p:txBody>
      </p:sp>
      <p:sp>
        <p:nvSpPr>
          <p:cNvPr id="7" name="文字方塊 6">
            <a:extLst>
              <a:ext uri="{FF2B5EF4-FFF2-40B4-BE49-F238E27FC236}">
                <a16:creationId xmlns:a16="http://schemas.microsoft.com/office/drawing/2014/main" id="{B14A2BD6-97FD-9AB4-E9A5-0EC32A09EFE3}"/>
              </a:ext>
            </a:extLst>
          </p:cNvPr>
          <p:cNvSpPr txBox="1"/>
          <p:nvPr/>
        </p:nvSpPr>
        <p:spPr>
          <a:xfrm>
            <a:off x="2504660" y="4211524"/>
            <a:ext cx="6718853" cy="707886"/>
          </a:xfrm>
          <a:prstGeom prst="rect">
            <a:avLst/>
          </a:prstGeom>
          <a:noFill/>
        </p:spPr>
        <p:txBody>
          <a:bodyPr wrap="square">
            <a:spAutoFit/>
          </a:bodyPr>
          <a:lstStyle/>
          <a:p>
            <a:pPr algn="ctr"/>
            <a:r>
              <a:rPr lang="en-US" altLang="zh-TW" sz="2000" dirty="0"/>
              <a:t>Lorenzo Grassi, Dmitry </a:t>
            </a:r>
            <a:r>
              <a:rPr lang="en-US" altLang="zh-TW" sz="2000" dirty="0" err="1"/>
              <a:t>Khovratovich</a:t>
            </a:r>
            <a:r>
              <a:rPr lang="en-US" altLang="zh-TW" sz="2000" dirty="0"/>
              <a:t>, Reinhard </a:t>
            </a:r>
            <a:r>
              <a:rPr lang="en-US" altLang="zh-TW" sz="2000" dirty="0" err="1"/>
              <a:t>Lüftenegger</a:t>
            </a:r>
            <a:endParaRPr lang="en-US" altLang="zh-TW" sz="2000" dirty="0"/>
          </a:p>
          <a:p>
            <a:pPr algn="ctr"/>
            <a:r>
              <a:rPr lang="en-US" altLang="zh-TW" sz="2000" dirty="0"/>
              <a:t>Christian </a:t>
            </a:r>
            <a:r>
              <a:rPr lang="en-US" altLang="zh-TW" sz="2000" dirty="0" err="1"/>
              <a:t>Rechberger</a:t>
            </a:r>
            <a:r>
              <a:rPr lang="en-US" altLang="zh-TW" sz="2000" dirty="0"/>
              <a:t>, Markus </a:t>
            </a:r>
            <a:r>
              <a:rPr lang="en-US" altLang="zh-TW" sz="2000" dirty="0" err="1"/>
              <a:t>Schofnegger</a:t>
            </a:r>
            <a:r>
              <a:rPr lang="en-US" altLang="zh-TW" sz="2000" dirty="0"/>
              <a:t>, Roman Walch</a:t>
            </a:r>
            <a:endParaRPr lang="zh-TW" altLang="en-US" sz="2000" dirty="0"/>
          </a:p>
        </p:txBody>
      </p:sp>
    </p:spTree>
    <p:extLst>
      <p:ext uri="{BB962C8B-B14F-4D97-AF65-F5344CB8AC3E}">
        <p14:creationId xmlns:p14="http://schemas.microsoft.com/office/powerpoint/2010/main" val="350958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6065A-4E40-CC8D-D830-2B99C6D62702}"/>
              </a:ext>
            </a:extLst>
          </p:cNvPr>
          <p:cNvSpPr>
            <a:spLocks noGrp="1"/>
          </p:cNvSpPr>
          <p:nvPr>
            <p:ph type="title"/>
          </p:nvPr>
        </p:nvSpPr>
        <p:spPr>
          <a:xfrm>
            <a:off x="354691" y="22095"/>
            <a:ext cx="10515600" cy="896751"/>
          </a:xfrm>
        </p:spPr>
        <p:txBody>
          <a:bodyPr/>
          <a:lstStyle/>
          <a:p>
            <a:pPr algn="ctr"/>
            <a:r>
              <a:rPr lang="en-US" altLang="zh-TW" dirty="0">
                <a:solidFill>
                  <a:srgbClr val="0070C0"/>
                </a:solidFill>
                <a:latin typeface="Avenir Next LT Pro (本文)"/>
              </a:rPr>
              <a:t>Concrete</a:t>
            </a:r>
            <a:endParaRPr lang="zh-TW" altLang="en-US" dirty="0">
              <a:solidFill>
                <a:srgbClr val="0070C0"/>
              </a:solidFill>
              <a:latin typeface="Avenir Next LT Pro (本文)"/>
            </a:endParaRPr>
          </a:p>
        </p:txBody>
      </p:sp>
      <mc:AlternateContent xmlns:mc="http://schemas.openxmlformats.org/markup-compatibility/2006">
        <mc:Choice xmlns:a14="http://schemas.microsoft.com/office/drawing/2010/main" Requires="a14">
          <p:sp>
            <p:nvSpPr>
              <p:cNvPr id="10" name="文字方塊 9">
                <a:extLst>
                  <a:ext uri="{FF2B5EF4-FFF2-40B4-BE49-F238E27FC236}">
                    <a16:creationId xmlns:a16="http://schemas.microsoft.com/office/drawing/2014/main" id="{E8960C5A-2B31-C683-EBFF-CED042CE0508}"/>
                  </a:ext>
                </a:extLst>
              </p:cNvPr>
              <p:cNvSpPr txBox="1"/>
              <p:nvPr/>
            </p:nvSpPr>
            <p:spPr>
              <a:xfrm>
                <a:off x="82547" y="820875"/>
                <a:ext cx="12218309" cy="4631974"/>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zh-TW" sz="3000" u="sng" dirty="0">
                    <a:latin typeface="Avenir Next LT Pro (本文)"/>
                  </a:rPr>
                  <a:t>Def</a:t>
                </a:r>
                <a:r>
                  <a:rPr lang="en-US" altLang="zh-TW" sz="3000" dirty="0">
                    <a:latin typeface="Avenir Next LT Pro (本文)"/>
                  </a:rPr>
                  <a:t> Concrete</a:t>
                </a:r>
                <a:r>
                  <a:rPr lang="en-US" altLang="zh-TW" sz="3000" baseline="30000" dirty="0">
                    <a:latin typeface="Avenir Next LT Pro (本文)"/>
                  </a:rPr>
                  <a:t>(j)</a:t>
                </a:r>
                <a:endParaRPr lang="en-US" altLang="zh-TW" sz="3000" dirty="0">
                  <a:latin typeface="Avenir Next LT Pro (本文)"/>
                </a:endParaRPr>
              </a:p>
              <a:p>
                <a:pPr>
                  <a:buClr>
                    <a:srgbClr val="0070C0"/>
                  </a:buClr>
                </a:pPr>
                <a:r>
                  <a:rPr lang="en-US" altLang="zh-TW" sz="2400" dirty="0">
                    <a:latin typeface="Avenir Next LT Pro (本文)"/>
                  </a:rPr>
                  <a:t>    Multiplication of the state by a 3 x 3 Matrix M = circ(2, 1, 1) with subsequent addition </a:t>
                </a:r>
              </a:p>
              <a:p>
                <a:pPr>
                  <a:buClr>
                    <a:srgbClr val="0070C0"/>
                  </a:buClr>
                </a:pPr>
                <a:r>
                  <a:rPr lang="en-US" altLang="zh-TW" sz="2400" dirty="0">
                    <a:latin typeface="Avenir Next LT Pro (本文)"/>
                  </a:rPr>
                  <a:t>    of a j-</a:t>
                </a:r>
                <a:r>
                  <a:rPr lang="en-US" altLang="zh-TW" sz="2400" dirty="0" err="1">
                    <a:latin typeface="Avenir Next LT Pro (本文)"/>
                  </a:rPr>
                  <a:t>th</a:t>
                </a:r>
                <a:r>
                  <a:rPr lang="en-US" altLang="zh-TW" sz="2400" dirty="0">
                    <a:latin typeface="Avenir Next LT Pro (本文)"/>
                  </a:rPr>
                  <a:t> round constant vector c</a:t>
                </a:r>
                <a:r>
                  <a:rPr lang="en-US" altLang="zh-TW" sz="2400" baseline="30000" dirty="0">
                    <a:latin typeface="Avenir Next LT Pro (本文)"/>
                  </a:rPr>
                  <a:t>(j)</a:t>
                </a:r>
                <a:endParaRPr lang="en-US" altLang="zh-TW" sz="2400" dirty="0">
                  <a:latin typeface="Avenir Next LT Pro (本文)"/>
                </a:endParaRPr>
              </a:p>
              <a:p>
                <a:pPr>
                  <a:buClr>
                    <a:srgbClr val="0070C0"/>
                  </a:buClr>
                </a:pPr>
                <a:endParaRPr lang="en-US" altLang="zh-TW" sz="2400" dirty="0">
                  <a:latin typeface="Avenir Next LT Pro (本文)"/>
                </a:endParaRPr>
              </a:p>
              <a:p>
                <a:pPr>
                  <a:buClr>
                    <a:srgbClr val="0070C0"/>
                  </a:buClr>
                </a:pPr>
                <a:endParaRPr lang="en-US" altLang="zh-TW" sz="2400" dirty="0">
                  <a:latin typeface="Avenir Next LT Pro (本文)"/>
                </a:endParaRPr>
              </a:p>
              <a:p>
                <a:pPr>
                  <a:buClr>
                    <a:srgbClr val="0070C0"/>
                  </a:buClr>
                </a:pPr>
                <a:endParaRPr lang="en-US" altLang="zh-TW" sz="2400" dirty="0">
                  <a:latin typeface="Avenir Next LT Pro (本文)"/>
                </a:endParaRPr>
              </a:p>
              <a:p>
                <a:pPr>
                  <a:buClr>
                    <a:srgbClr val="0070C0"/>
                  </a:buClr>
                </a:pPr>
                <a:endParaRPr lang="en-US" altLang="zh-TW" sz="2400" dirty="0">
                  <a:latin typeface="Avenir Next LT Pro (本文)"/>
                </a:endParaRPr>
              </a:p>
              <a:p>
                <a:pPr>
                  <a:buClr>
                    <a:srgbClr val="0070C0"/>
                  </a:buClr>
                </a:pPr>
                <a:r>
                  <a:rPr lang="zh-TW" altLang="en-US" sz="2400" dirty="0">
                    <a:latin typeface="Avenir Next LT Pro (本文)"/>
                  </a:rPr>
                  <a:t>    </a:t>
                </a:r>
                <a:r>
                  <a:rPr lang="en-US" altLang="zh-TW" sz="2400" dirty="0">
                    <a:latin typeface="Avenir Next LT Pro (本文)"/>
                  </a:rPr>
                  <a:t>where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𝑐</m:t>
                        </m:r>
                      </m:e>
                      <m: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𝑗</m:t>
                        </m:r>
                        <m:r>
                          <a:rPr lang="en-US" altLang="zh-TW" sz="2400" b="0" i="1" smtClean="0">
                            <a:latin typeface="Cambria Math" panose="02040503050406030204" pitchFamily="18" charset="0"/>
                          </a:rPr>
                          <m:t>)</m:t>
                        </m:r>
                      </m:sup>
                    </m:sSup>
                  </m:oMath>
                </a14:m>
                <a:r>
                  <a:rPr lang="en-US" altLang="zh-TW" sz="2400" dirty="0">
                    <a:latin typeface="Avenir Next LT Pro (本文)"/>
                  </a:rPr>
                  <a:t> is a pseudo-random constant vector and M is a MDS matrix which has </a:t>
                </a:r>
              </a:p>
              <a:p>
                <a:pPr>
                  <a:buClr>
                    <a:srgbClr val="0070C0"/>
                  </a:buClr>
                </a:pPr>
                <a:r>
                  <a:rPr lang="en-US" altLang="zh-TW" sz="2400" dirty="0">
                    <a:latin typeface="Avenir Next LT Pro (本文)"/>
                  </a:rPr>
                  <a:t>    Diffusion property s.t </a:t>
                </a:r>
              </a:p>
              <a:p>
                <a:pPr>
                  <a:buClr>
                    <a:srgbClr val="0070C0"/>
                  </a:buClr>
                </a:pPr>
                <a:endParaRPr lang="en-US" altLang="zh-TW" sz="2400" dirty="0">
                  <a:latin typeface="Avenir Next LT Pro (本文)"/>
                </a:endParaRPr>
              </a:p>
              <a:p>
                <a:pPr>
                  <a:buClr>
                    <a:srgbClr val="0070C0"/>
                  </a:buClr>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2</m:t>
                          </m:r>
                        </m:sub>
                      </m:sSub>
                      <m:r>
                        <a:rPr lang="en-US" altLang="zh-TW" sz="2400" b="0" i="1" smtClean="0">
                          <a:latin typeface="Cambria Math" panose="02040503050406030204" pitchFamily="18" charset="0"/>
                        </a:rPr>
                        <m:t> </m:t>
                      </m:r>
                      <m:r>
                        <a:rPr lang="en-US" altLang="zh-TW" sz="2400" b="0" i="1" smtClean="0">
                          <a:latin typeface="Cambria Math" panose="02040503050406030204" pitchFamily="18" charset="0"/>
                          <a:ea typeface="Cambria Math" panose="02040503050406030204" pitchFamily="18" charset="0"/>
                        </a:rPr>
                        <m:t>⇒</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𝑀</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𝑎𝑛𝑑</m:t>
                      </m:r>
                      <m:r>
                        <a:rPr lang="en-US" altLang="zh-TW" sz="2400" b="0" i="1" smtClean="0">
                          <a:latin typeface="Cambria Math" panose="02040503050406030204" pitchFamily="18" charset="0"/>
                        </a:rPr>
                        <m:t> </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𝑀</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2</m:t>
                              </m:r>
                            </m:sub>
                          </m:sSub>
                        </m:e>
                      </m:d>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𝑐𝑜𝑖𝑛𝑐𝑖𝑑𝑒</m:t>
                      </m:r>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𝑖𝑛</m:t>
                      </m:r>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𝑙𝑒𝑠𝑠</m:t>
                      </m:r>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𝑡h𝑎𝑛</m:t>
                      </m:r>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𝑐𝑜𝑚𝑝𝑜𝑛𝑒𝑛𝑡𝑠</m:t>
                      </m:r>
                    </m:oMath>
                  </m:oMathPara>
                </a14:m>
                <a:endParaRPr lang="en-US" altLang="zh-TW" sz="2400" dirty="0">
                  <a:latin typeface="Avenir Next LT Pro (本文)"/>
                </a:endParaRPr>
              </a:p>
              <a:p>
                <a:pPr>
                  <a:buClr>
                    <a:srgbClr val="0070C0"/>
                  </a:buClr>
                </a:pPr>
                <a:endParaRPr lang="zh-TW" altLang="en-US" sz="2400" dirty="0">
                  <a:latin typeface="Avenir Next LT Pro (本文)"/>
                </a:endParaRPr>
              </a:p>
            </p:txBody>
          </p:sp>
        </mc:Choice>
        <mc:Fallback>
          <p:sp>
            <p:nvSpPr>
              <p:cNvPr id="10" name="文字方塊 9">
                <a:extLst>
                  <a:ext uri="{FF2B5EF4-FFF2-40B4-BE49-F238E27FC236}">
                    <a16:creationId xmlns:a16="http://schemas.microsoft.com/office/drawing/2014/main" id="{E8960C5A-2B31-C683-EBFF-CED042CE0508}"/>
                  </a:ext>
                </a:extLst>
              </p:cNvPr>
              <p:cNvSpPr txBox="1">
                <a:spLocks noRot="1" noChangeAspect="1" noMove="1" noResize="1" noEditPoints="1" noAdjustHandles="1" noChangeArrowheads="1" noChangeShapeType="1" noTextEdit="1"/>
              </p:cNvSpPr>
              <p:nvPr/>
            </p:nvSpPr>
            <p:spPr>
              <a:xfrm>
                <a:off x="82547" y="820875"/>
                <a:ext cx="12218309" cy="4631974"/>
              </a:xfrm>
              <a:prstGeom prst="rect">
                <a:avLst/>
              </a:prstGeom>
              <a:blipFill>
                <a:blip r:embed="rId3"/>
                <a:stretch>
                  <a:fillRect l="-1048" t="-1581" r="-649"/>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35AEDB09-D6C2-4BC1-F401-434807E93334}"/>
              </a:ext>
            </a:extLst>
          </p:cNvPr>
          <p:cNvPicPr>
            <a:picLocks noChangeAspect="1"/>
          </p:cNvPicPr>
          <p:nvPr/>
        </p:nvPicPr>
        <p:blipFill>
          <a:blip r:embed="rId4"/>
          <a:stretch>
            <a:fillRect/>
          </a:stretch>
        </p:blipFill>
        <p:spPr>
          <a:xfrm>
            <a:off x="2632024" y="2250589"/>
            <a:ext cx="5358666" cy="1178411"/>
          </a:xfrm>
          <a:prstGeom prst="rect">
            <a:avLst/>
          </a:prstGeom>
        </p:spPr>
      </p:pic>
    </p:spTree>
    <p:extLst>
      <p:ext uri="{BB962C8B-B14F-4D97-AF65-F5344CB8AC3E}">
        <p14:creationId xmlns:p14="http://schemas.microsoft.com/office/powerpoint/2010/main" val="75837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6065A-4E40-CC8D-D830-2B99C6D62702}"/>
              </a:ext>
            </a:extLst>
          </p:cNvPr>
          <p:cNvSpPr>
            <a:spLocks noGrp="1"/>
          </p:cNvSpPr>
          <p:nvPr>
            <p:ph type="title"/>
          </p:nvPr>
        </p:nvSpPr>
        <p:spPr>
          <a:xfrm>
            <a:off x="354691" y="22095"/>
            <a:ext cx="10515600" cy="896751"/>
          </a:xfrm>
        </p:spPr>
        <p:txBody>
          <a:bodyPr/>
          <a:lstStyle/>
          <a:p>
            <a:pPr algn="ctr"/>
            <a:r>
              <a:rPr lang="en-US" altLang="zh-TW" dirty="0">
                <a:solidFill>
                  <a:srgbClr val="0070C0"/>
                </a:solidFill>
                <a:latin typeface="Avenir Next LT Pro (本文)"/>
              </a:rPr>
              <a:t>Bars</a:t>
            </a:r>
            <a:endParaRPr lang="zh-TW" altLang="en-US" dirty="0">
              <a:solidFill>
                <a:srgbClr val="0070C0"/>
              </a:solidFill>
              <a:latin typeface="Avenir Next LT Pro (本文)"/>
            </a:endParaRPr>
          </a:p>
        </p:txBody>
      </p:sp>
      <mc:AlternateContent xmlns:mc="http://schemas.openxmlformats.org/markup-compatibility/2006">
        <mc:Choice xmlns:a14="http://schemas.microsoft.com/office/drawing/2010/main" Requires="a14">
          <p:sp>
            <p:nvSpPr>
              <p:cNvPr id="10" name="文字方塊 9">
                <a:extLst>
                  <a:ext uri="{FF2B5EF4-FFF2-40B4-BE49-F238E27FC236}">
                    <a16:creationId xmlns:a16="http://schemas.microsoft.com/office/drawing/2014/main" id="{E8960C5A-2B31-C683-EBFF-CED042CE0508}"/>
                  </a:ext>
                </a:extLst>
              </p:cNvPr>
              <p:cNvSpPr txBox="1"/>
              <p:nvPr/>
            </p:nvSpPr>
            <p:spPr>
              <a:xfrm>
                <a:off x="126090" y="669334"/>
                <a:ext cx="11711219" cy="4841582"/>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zh-TW" sz="2400" dirty="0">
                    <a:latin typeface="Avenir Next LT Pro (本文)"/>
                  </a:rPr>
                  <a:t>The Bars function is defined as</a:t>
                </a:r>
              </a:p>
              <a:p>
                <a:pPr>
                  <a:buClr>
                    <a:srgbClr val="0070C0"/>
                  </a:buClr>
                </a:pPr>
                <a:endParaRPr lang="en-US" altLang="zh-TW" sz="3000" dirty="0">
                  <a:latin typeface="Avenir Next LT Pro (本文)"/>
                </a:endParaRPr>
              </a:p>
              <a:p>
                <a:pPr>
                  <a:buClr>
                    <a:srgbClr val="0070C0"/>
                  </a:buClr>
                </a:pPr>
                <a:endParaRPr lang="en-US" altLang="zh-TW" sz="3000" dirty="0">
                  <a:latin typeface="Avenir Next LT Pro (本文)"/>
                </a:endParaRPr>
              </a:p>
              <a:p>
                <a:pPr marL="342900" indent="-342900">
                  <a:buClr>
                    <a:srgbClr val="0070C0"/>
                  </a:buClr>
                  <a:buFont typeface="Arial" panose="020B0604020202020204" pitchFamily="34" charset="0"/>
                  <a:buChar char="•"/>
                </a:pPr>
                <a:r>
                  <a:rPr lang="en-US" altLang="zh-TW" sz="2400" dirty="0">
                    <a:latin typeface="Avenir Next LT Pro (本文)"/>
                  </a:rPr>
                  <a:t>There are three part in the Bar function</a:t>
                </a:r>
              </a:p>
              <a:p>
                <a:pPr>
                  <a:buClr>
                    <a:srgbClr val="0070C0"/>
                  </a:buClr>
                </a:pPr>
                <a:endParaRPr lang="en-US" altLang="zh-TW" sz="2400" dirty="0">
                  <a:latin typeface="Avenir Next LT Pro (本文)"/>
                </a:endParaRPr>
              </a:p>
              <a:p>
                <a:pPr>
                  <a:buClr>
                    <a:srgbClr val="0070C0"/>
                  </a:buClr>
                </a:pPr>
                <a:endParaRPr lang="en-US" altLang="zh-TW" sz="2400" dirty="0">
                  <a:latin typeface="Avenir Next LT Pro (本文)"/>
                </a:endParaRPr>
              </a:p>
              <a:p>
                <a:pPr marL="914400" lvl="1" indent="-457200">
                  <a:buClr>
                    <a:srgbClr val="0070C0"/>
                  </a:buClr>
                  <a:buFont typeface="+mj-lt"/>
                  <a:buAutoNum type="arabicParenR"/>
                </a:pPr>
                <a:r>
                  <a:rPr lang="en-US" altLang="zh-TW" sz="2400" dirty="0">
                    <a:latin typeface="Avenir Next LT Pro (本文)"/>
                  </a:rPr>
                  <a:t>Decomp and Comp</a:t>
                </a:r>
              </a:p>
              <a:p>
                <a:pPr marL="457200" marR="0" lvl="1" indent="0" algn="l" defTabSz="914400" rtl="0" eaLnBrk="1" fontAlgn="auto" latinLnBrk="0" hangingPunct="1">
                  <a:lnSpc>
                    <a:spcPct val="100000"/>
                  </a:lnSpc>
                  <a:spcBef>
                    <a:spcPts val="0"/>
                  </a:spcBef>
                  <a:spcAft>
                    <a:spcPts val="0"/>
                  </a:spcAft>
                  <a:buClr>
                    <a:srgbClr val="0070C0"/>
                  </a:buClr>
                  <a:buSzTx/>
                  <a:buFontTx/>
                  <a:buNone/>
                  <a:tabLst/>
                  <a:defRPr/>
                </a:pPr>
                <a:r>
                  <a:rPr kumimoji="0" lang="en-US" altLang="zh-TW" sz="2400" b="0" i="0" u="none" strike="noStrike" kern="1200" cap="none" spc="0" normalizeH="0" baseline="0" noProof="0" dirty="0">
                    <a:ln>
                      <a:noFill/>
                    </a:ln>
                    <a:solidFill>
                      <a:prstClr val="black"/>
                    </a:solidFill>
                    <a:effectLst/>
                    <a:uLnTx/>
                    <a:uFillTx/>
                    <a:latin typeface="Avenir Next LT Pro (本文)"/>
                    <a:ea typeface="新細明體" panose="02020500000000000000" pitchFamily="18" charset="-120"/>
                    <a:cs typeface="+mn-cs"/>
                  </a:rPr>
                  <a:t>      We first find </a:t>
                </a:r>
                <a14:m>
                  <m:oMath xmlns:m="http://schemas.openxmlformats.org/officeDocument/2006/math">
                    <m:d>
                      <m:d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𝑠</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sub>
                        </m:s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𝑠</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sub>
                        </m:s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𝑠</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sub>
                        </m:sSub>
                      </m:e>
                    </m:d>
                  </m:oMath>
                </a14:m>
                <a:r>
                  <a:rPr kumimoji="0" lang="en-US" altLang="zh-TW" sz="2400" b="0" i="0" u="none" strike="noStrike" kern="1200" cap="none" spc="0" normalizeH="0" baseline="0" noProof="0" dirty="0">
                    <a:ln>
                      <a:noFill/>
                    </a:ln>
                    <a:solidFill>
                      <a:prstClr val="black"/>
                    </a:solidFill>
                    <a:effectLst/>
                    <a:uLnTx/>
                    <a:uFillTx/>
                    <a:latin typeface="Avenir Next LT Pro (本文)"/>
                    <a:ea typeface="新細明體" panose="02020500000000000000" pitchFamily="18" charset="-120"/>
                    <a:cs typeface="+mn-cs"/>
                  </a:rPr>
                  <a:t> such that </a:t>
                </a:r>
                <a14:m>
                  <m:oMath xmlns:m="http://schemas.openxmlformats.org/officeDocument/2006/math">
                    <m:nary>
                      <m:nary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e>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e>
                    </m:nary>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oMath>
                </a14:m>
                <a:r>
                  <a:rPr kumimoji="0" lang="en-US" altLang="zh-TW" sz="2400" b="0" i="0" u="none" strike="noStrike" kern="1200" cap="none" spc="0" normalizeH="0" baseline="0" noProof="0" dirty="0">
                    <a:ln>
                      <a:noFill/>
                    </a:ln>
                    <a:solidFill>
                      <a:prstClr val="black"/>
                    </a:solidFill>
                    <a:effectLst/>
                    <a:uLnTx/>
                    <a:uFillTx/>
                    <a:latin typeface="Avenir Next LT Pro (本文)"/>
                    <a:ea typeface="新細明體" panose="02020500000000000000" pitchFamily="18" charset="-120"/>
                    <a:cs typeface="+mn-cs"/>
                  </a:rPr>
                  <a:t>,  then we can define</a:t>
                </a:r>
              </a:p>
              <a:p>
                <a:pPr marL="457200" marR="0" lvl="1" indent="0" algn="ctr" defTabSz="914400" rtl="0" eaLnBrk="1" fontAlgn="auto" latinLnBrk="0" hangingPunct="1">
                  <a:lnSpc>
                    <a:spcPct val="100000"/>
                  </a:lnSpc>
                  <a:spcBef>
                    <a:spcPts val="0"/>
                  </a:spcBef>
                  <a:spcAft>
                    <a:spcPts val="0"/>
                  </a:spcAft>
                  <a:buClr>
                    <a:srgbClr val="0070C0"/>
                  </a:buClr>
                  <a:buSzTx/>
                  <a:buFontTx/>
                  <a:buNone/>
                  <a:tabLst/>
                  <a:defRPr/>
                </a:pPr>
                <a:r>
                  <a:rPr kumimoji="0" lang="en-US" altLang="zh-TW" sz="2400" b="0" i="0" u="none" strike="noStrike" kern="1200" cap="none" spc="0" normalizeH="0" noProof="0" dirty="0">
                    <a:ln>
                      <a:noFill/>
                    </a:ln>
                    <a:solidFill>
                      <a:prstClr val="black"/>
                    </a:solidFill>
                    <a:effectLst/>
                    <a:uLnTx/>
                    <a:uFillTx/>
                    <a:latin typeface="Avenir Next LT Pro (本文)"/>
                    <a:ea typeface="新細明體" panose="02020500000000000000" pitchFamily="18" charset="-120"/>
                    <a:cs typeface="+mn-cs"/>
                  </a:rPr>
                  <a:t>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𝐷𝑒𝑐𝑜𝑚𝑝</m:t>
                    </m:r>
                    <m:d>
                      <m:d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e>
                    </m:d>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d>
                      <m:d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sub>
                        </m:s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sub>
                        </m:s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sub>
                        </m:sSub>
                      </m:e>
                    </m:d>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𝑎𝑛𝑑</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𝐶𝑜𝑚𝑝</m:t>
                    </m:r>
                    <m:d>
                      <m:dPr>
                        <m:ctrlP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sSub>
                          <m:sSubPr>
                            <m:ctrlP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𝑥</m:t>
                            </m:r>
                          </m:e>
                          <m:sub>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1</m:t>
                            </m:r>
                          </m:sub>
                        </m:sSub>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sSub>
                          <m:sSubPr>
                            <m:ctrlP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𝑥</m:t>
                            </m:r>
                          </m:e>
                          <m:sub>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2</m:t>
                            </m:r>
                          </m:sub>
                        </m:sSub>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sSub>
                          <m:sSubPr>
                            <m:ctrlP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𝑥</m:t>
                            </m:r>
                          </m:e>
                          <m:sub>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𝑛</m:t>
                            </m:r>
                          </m:sub>
                        </m:sSub>
                      </m:e>
                    </m:d>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oMath>
                </a14:m>
                <a:endPar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endParaRPr>
              </a:p>
              <a:p>
                <a:pPr marL="457200" marR="0" lvl="1" indent="0" algn="l" defTabSz="914400" rtl="0" eaLnBrk="1" fontAlgn="auto" latinLnBrk="0" hangingPunct="1">
                  <a:lnSpc>
                    <a:spcPct val="100000"/>
                  </a:lnSpc>
                  <a:spcBef>
                    <a:spcPts val="0"/>
                  </a:spcBef>
                  <a:spcAft>
                    <a:spcPts val="0"/>
                  </a:spcAft>
                  <a:buClr>
                    <a:srgbClr val="0070C0"/>
                  </a:buClr>
                  <a:buSzTx/>
                  <a:buFontTx/>
                  <a:buNone/>
                  <a:tabLst/>
                  <a:defRPr/>
                </a:pP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𝑖𝑓</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nary>
                      <m:naryPr>
                        <m:chr m:val="∑"/>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sup>
                      <m:e>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sub>
                        </m:sSub>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sub>
                        </m:sSub>
                      </m:e>
                    </m:nary>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 </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𝑤h𝑒𝑟𝑒</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sub>
                    </m:s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nary>
                      <m:naryPr>
                        <m:chr m:val="∏"/>
                        <m:supHide m:val="on"/>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naryPr>
                      <m:sub>
                        <m:r>
                          <m:rPr>
                            <m:brk m:alnAt="7"/>
                          </m:r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&gt; </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sub>
                      <m:sup/>
                      <m:e>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𝑠</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sub>
                        </m:sSub>
                      </m:e>
                    </m:nary>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𝑎𝑛𝑑</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0</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sub>
                    </m:s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&lt;</m:t>
                    </m:r>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𝑠</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sub>
                    </m:s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oMath>
                </a14:m>
                <a:r>
                  <a:rPr kumimoji="0" lang="en-US" altLang="zh-TW" sz="2400" b="0" i="0" u="none" strike="noStrike" kern="1200" cap="none" spc="0" normalizeH="0" baseline="0" noProof="0" dirty="0">
                    <a:ln>
                      <a:noFill/>
                    </a:ln>
                    <a:solidFill>
                      <a:prstClr val="black"/>
                    </a:solidFill>
                    <a:effectLst/>
                    <a:uLnTx/>
                    <a:uFillTx/>
                    <a:latin typeface="Avenir Next LT Pro (本文)"/>
                    <a:ea typeface="新細明體" panose="02020500000000000000" pitchFamily="18" charset="-120"/>
                    <a:cs typeface="+mn-cs"/>
                  </a:rPr>
                  <a:t> </a:t>
                </a:r>
                <a:endParaRPr lang="en-US" altLang="zh-TW" sz="2400" dirty="0">
                  <a:latin typeface="Avenir Next LT Pro (本文)"/>
                </a:endParaRPr>
              </a:p>
              <a:p>
                <a:pPr marL="914400" lvl="1" indent="-457200">
                  <a:buClr>
                    <a:srgbClr val="0070C0"/>
                  </a:buClr>
                  <a:buFont typeface="+mj-lt"/>
                  <a:buAutoNum type="arabicParenR" startAt="2"/>
                </a:pPr>
                <a:r>
                  <a:rPr lang="en-US" altLang="zh-TW" sz="2400" dirty="0" err="1">
                    <a:latin typeface="Avenir Next LT Pro (本文)"/>
                  </a:rPr>
                  <a:t>Sbox</a:t>
                </a:r>
                <a:endParaRPr lang="en-US" altLang="zh-TW" sz="2400" dirty="0">
                  <a:latin typeface="Avenir Next LT Pro (本文)"/>
                </a:endParaRPr>
              </a:p>
              <a:p>
                <a:pPr lvl="1">
                  <a:buClr>
                    <a:srgbClr val="0070C0"/>
                  </a:buClr>
                </a:pPr>
                <a:r>
                  <a:rPr lang="en-US" altLang="zh-TW" sz="2400" dirty="0">
                    <a:latin typeface="Avenir Next LT Pro (本文)"/>
                  </a:rPr>
                  <a:t>      Let </a:t>
                </a:r>
                <a14:m>
                  <m:oMath xmlns:m="http://schemas.openxmlformats.org/officeDocument/2006/math">
                    <m:d>
                      <m:dPr>
                        <m:ctrlPr>
                          <a:rPr lang="en-US" altLang="zh-TW" sz="2400" i="1" dirty="0">
                            <a:solidFill>
                              <a:prstClr val="black"/>
                            </a:solidFill>
                            <a:latin typeface="Cambria Math" panose="02040503050406030204" pitchFamily="18" charset="0"/>
                          </a:rPr>
                        </m:ctrlPr>
                      </m:dPr>
                      <m:e>
                        <m:sSub>
                          <m:sSubPr>
                            <m:ctrlPr>
                              <a:rPr lang="en-US" altLang="zh-TW" sz="2400" i="1" dirty="0">
                                <a:solidFill>
                                  <a:prstClr val="black"/>
                                </a:solidFill>
                                <a:latin typeface="Cambria Math" panose="02040503050406030204" pitchFamily="18" charset="0"/>
                              </a:rPr>
                            </m:ctrlPr>
                          </m:sSubPr>
                          <m:e>
                            <m:r>
                              <a:rPr lang="en-US" altLang="zh-TW" sz="2400" b="0" i="1" dirty="0" smtClean="0">
                                <a:solidFill>
                                  <a:prstClr val="black"/>
                                </a:solidFill>
                                <a:latin typeface="Cambria Math" panose="02040503050406030204" pitchFamily="18" charset="0"/>
                              </a:rPr>
                              <m:t>𝑣</m:t>
                            </m:r>
                          </m:e>
                          <m:sub>
                            <m:r>
                              <a:rPr lang="en-US" altLang="zh-TW" sz="2400" i="1" dirty="0">
                                <a:solidFill>
                                  <a:prstClr val="black"/>
                                </a:solidFill>
                                <a:latin typeface="Cambria Math" panose="02040503050406030204" pitchFamily="18" charset="0"/>
                              </a:rPr>
                              <m:t>1</m:t>
                            </m:r>
                          </m:sub>
                        </m:sSub>
                        <m:r>
                          <a:rPr lang="en-US" altLang="zh-TW" sz="2400" i="1" dirty="0">
                            <a:solidFill>
                              <a:prstClr val="black"/>
                            </a:solidFill>
                            <a:latin typeface="Cambria Math" panose="02040503050406030204" pitchFamily="18" charset="0"/>
                          </a:rPr>
                          <m:t>, </m:t>
                        </m:r>
                        <m:sSub>
                          <m:sSubPr>
                            <m:ctrlPr>
                              <a:rPr lang="en-US" altLang="zh-TW" sz="2400" i="1" dirty="0">
                                <a:solidFill>
                                  <a:prstClr val="black"/>
                                </a:solidFill>
                                <a:latin typeface="Cambria Math" panose="02040503050406030204" pitchFamily="18" charset="0"/>
                              </a:rPr>
                            </m:ctrlPr>
                          </m:sSubPr>
                          <m:e>
                            <m:r>
                              <a:rPr lang="en-US" altLang="zh-TW" sz="2400" b="0" i="1" dirty="0" smtClean="0">
                                <a:solidFill>
                                  <a:prstClr val="black"/>
                                </a:solidFill>
                                <a:latin typeface="Cambria Math" panose="02040503050406030204" pitchFamily="18" charset="0"/>
                              </a:rPr>
                              <m:t>𝑣</m:t>
                            </m:r>
                          </m:e>
                          <m:sub>
                            <m:r>
                              <a:rPr lang="en-US" altLang="zh-TW" sz="2400" i="1" dirty="0">
                                <a:solidFill>
                                  <a:prstClr val="black"/>
                                </a:solidFill>
                                <a:latin typeface="Cambria Math" panose="02040503050406030204" pitchFamily="18" charset="0"/>
                              </a:rPr>
                              <m:t>2</m:t>
                            </m:r>
                          </m:sub>
                        </m:sSub>
                        <m:r>
                          <a:rPr lang="en-US" altLang="zh-TW" sz="2400" i="1" dirty="0">
                            <a:solidFill>
                              <a:prstClr val="black"/>
                            </a:solidFill>
                            <a:latin typeface="Cambria Math" panose="02040503050406030204" pitchFamily="18" charset="0"/>
                          </a:rPr>
                          <m:t>, …</m:t>
                        </m:r>
                        <m:sSub>
                          <m:sSubPr>
                            <m:ctrlPr>
                              <a:rPr lang="en-US" altLang="zh-TW" sz="2400" i="1" dirty="0">
                                <a:solidFill>
                                  <a:prstClr val="black"/>
                                </a:solidFill>
                                <a:latin typeface="Cambria Math" panose="02040503050406030204" pitchFamily="18" charset="0"/>
                              </a:rPr>
                            </m:ctrlPr>
                          </m:sSubPr>
                          <m:e>
                            <m:r>
                              <a:rPr lang="en-US" altLang="zh-TW" sz="2400" b="0" i="1" dirty="0" smtClean="0">
                                <a:solidFill>
                                  <a:prstClr val="black"/>
                                </a:solidFill>
                                <a:latin typeface="Cambria Math" panose="02040503050406030204" pitchFamily="18" charset="0"/>
                              </a:rPr>
                              <m:t>𝑣</m:t>
                            </m:r>
                          </m:e>
                          <m:sub>
                            <m:r>
                              <a:rPr lang="en-US" altLang="zh-TW" sz="2400" i="1" dirty="0">
                                <a:solidFill>
                                  <a:prstClr val="black"/>
                                </a:solidFill>
                                <a:latin typeface="Cambria Math" panose="02040503050406030204" pitchFamily="18" charset="0"/>
                              </a:rPr>
                              <m:t>𝑛</m:t>
                            </m:r>
                          </m:sub>
                        </m:sSub>
                      </m:e>
                    </m:d>
                    <m:r>
                      <a:rPr lang="en-US" altLang="zh-TW" sz="2400" b="0" i="1" dirty="0" smtClean="0">
                        <a:solidFill>
                          <a:prstClr val="black"/>
                        </a:solidFill>
                        <a:latin typeface="Cambria Math" panose="02040503050406030204" pitchFamily="18" charset="0"/>
                      </a:rPr>
                      <m:t>= </m:t>
                    </m:r>
                    <m:r>
                      <a:rPr lang="en-US" altLang="zh-TW" sz="2400" b="0" i="1" smtClean="0">
                        <a:latin typeface="Cambria Math" panose="02040503050406030204" pitchFamily="18" charset="0"/>
                      </a:rPr>
                      <m:t>𝐷𝑒𝑐𝑜𝑚𝑝</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𝑝</m:t>
                    </m:r>
                    <m:r>
                      <a:rPr lang="en-US" altLang="zh-TW" sz="2400" b="0" i="1" smtClean="0">
                        <a:latin typeface="Cambria Math" panose="02040503050406030204" pitchFamily="18" charset="0"/>
                      </a:rPr>
                      <m:t> −1)</m:t>
                    </m:r>
                  </m:oMath>
                </a14:m>
                <a:r>
                  <a:rPr lang="en-US" altLang="zh-TW" sz="2400" dirty="0">
                    <a:latin typeface="Avenir Next LT Pro (本文)"/>
                  </a:rPr>
                  <a:t> and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𝑝</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 </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min</m:t>
                            </m:r>
                          </m:e>
                          <m:lim>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𝑛</m:t>
                            </m:r>
                          </m:lim>
                        </m:limLow>
                      </m:fName>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𝑣</m:t>
                            </m:r>
                          </m:e>
                          <m:sub>
                            <m:r>
                              <a:rPr lang="en-US" altLang="zh-TW" sz="2400" b="0" i="1" smtClean="0">
                                <a:latin typeface="Cambria Math" panose="02040503050406030204" pitchFamily="18" charset="0"/>
                              </a:rPr>
                              <m:t>𝑖</m:t>
                            </m:r>
                          </m:sub>
                        </m:sSub>
                      </m:e>
                    </m:func>
                  </m:oMath>
                </a14:m>
                <a:r>
                  <a:rPr lang="en-US" altLang="zh-TW" sz="2400" dirty="0">
                    <a:latin typeface="Avenir Next LT Pro (本文)"/>
                  </a:rPr>
                  <a:t>, then 	</a:t>
                </a:r>
              </a:p>
            </p:txBody>
          </p:sp>
        </mc:Choice>
        <mc:Fallback>
          <p:sp>
            <p:nvSpPr>
              <p:cNvPr id="10" name="文字方塊 9">
                <a:extLst>
                  <a:ext uri="{FF2B5EF4-FFF2-40B4-BE49-F238E27FC236}">
                    <a16:creationId xmlns:a16="http://schemas.microsoft.com/office/drawing/2014/main" id="{E8960C5A-2B31-C683-EBFF-CED042CE0508}"/>
                  </a:ext>
                </a:extLst>
              </p:cNvPr>
              <p:cNvSpPr txBox="1">
                <a:spLocks noRot="1" noChangeAspect="1" noMove="1" noResize="1" noEditPoints="1" noAdjustHandles="1" noChangeArrowheads="1" noChangeShapeType="1" noTextEdit="1"/>
              </p:cNvSpPr>
              <p:nvPr/>
            </p:nvSpPr>
            <p:spPr>
              <a:xfrm>
                <a:off x="126090" y="669334"/>
                <a:ext cx="11711219" cy="4841582"/>
              </a:xfrm>
              <a:prstGeom prst="rect">
                <a:avLst/>
              </a:prstGeom>
              <a:blipFill>
                <a:blip r:embed="rId3"/>
                <a:stretch>
                  <a:fillRect l="-729" t="-882" b="-252"/>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41E5581F-AA9E-DF4E-09B3-6C842B781DB5}"/>
              </a:ext>
            </a:extLst>
          </p:cNvPr>
          <p:cNvPicPr>
            <a:picLocks noChangeAspect="1"/>
          </p:cNvPicPr>
          <p:nvPr/>
        </p:nvPicPr>
        <p:blipFill>
          <a:blip r:embed="rId4"/>
          <a:stretch>
            <a:fillRect/>
          </a:stretch>
        </p:blipFill>
        <p:spPr>
          <a:xfrm>
            <a:off x="2799901" y="1155208"/>
            <a:ext cx="5625178" cy="580175"/>
          </a:xfrm>
          <a:prstGeom prst="rect">
            <a:avLst/>
          </a:prstGeom>
        </p:spPr>
      </p:pic>
      <p:pic>
        <p:nvPicPr>
          <p:cNvPr id="7" name="圖片 6">
            <a:extLst>
              <a:ext uri="{FF2B5EF4-FFF2-40B4-BE49-F238E27FC236}">
                <a16:creationId xmlns:a16="http://schemas.microsoft.com/office/drawing/2014/main" id="{454FED92-2AD2-BD44-BBB1-4D1B0A5624DE}"/>
              </a:ext>
            </a:extLst>
          </p:cNvPr>
          <p:cNvPicPr>
            <a:picLocks noChangeAspect="1"/>
          </p:cNvPicPr>
          <p:nvPr/>
        </p:nvPicPr>
        <p:blipFill>
          <a:blip r:embed="rId5"/>
          <a:stretch>
            <a:fillRect/>
          </a:stretch>
        </p:blipFill>
        <p:spPr>
          <a:xfrm>
            <a:off x="3878173" y="2551921"/>
            <a:ext cx="3468634" cy="488178"/>
          </a:xfrm>
          <a:prstGeom prst="rect">
            <a:avLst/>
          </a:prstGeom>
        </p:spPr>
      </p:pic>
      <p:grpSp>
        <p:nvGrpSpPr>
          <p:cNvPr id="14" name="群組 13">
            <a:extLst>
              <a:ext uri="{FF2B5EF4-FFF2-40B4-BE49-F238E27FC236}">
                <a16:creationId xmlns:a16="http://schemas.microsoft.com/office/drawing/2014/main" id="{9CBFA15B-DF78-9473-D083-01ED6270BC89}"/>
              </a:ext>
            </a:extLst>
          </p:cNvPr>
          <p:cNvGrpSpPr/>
          <p:nvPr/>
        </p:nvGrpSpPr>
        <p:grpSpPr>
          <a:xfrm>
            <a:off x="1807775" y="5510916"/>
            <a:ext cx="7609430" cy="975384"/>
            <a:chOff x="1486490" y="5510916"/>
            <a:chExt cx="7609430" cy="975384"/>
          </a:xfrm>
        </p:grpSpPr>
        <p:pic>
          <p:nvPicPr>
            <p:cNvPr id="12" name="圖片 11">
              <a:extLst>
                <a:ext uri="{FF2B5EF4-FFF2-40B4-BE49-F238E27FC236}">
                  <a16:creationId xmlns:a16="http://schemas.microsoft.com/office/drawing/2014/main" id="{6D5EACDF-1ABE-4DE7-8AB2-BD8D2E2C4A25}"/>
                </a:ext>
              </a:extLst>
            </p:cNvPr>
            <p:cNvPicPr>
              <a:picLocks noChangeAspect="1"/>
            </p:cNvPicPr>
            <p:nvPr/>
          </p:nvPicPr>
          <p:blipFill>
            <a:blip r:embed="rId6"/>
            <a:stretch>
              <a:fillRect/>
            </a:stretch>
          </p:blipFill>
          <p:spPr>
            <a:xfrm>
              <a:off x="1486490" y="5510916"/>
              <a:ext cx="3984801" cy="975384"/>
            </a:xfrm>
            <a:prstGeom prst="rect">
              <a:avLst/>
            </a:prstGeom>
          </p:spPr>
        </p:pic>
        <mc:AlternateContent xmlns:mc="http://schemas.openxmlformats.org/markup-compatibility/2006">
          <mc:Choice xmlns:a14="http://schemas.microsoft.com/office/drawing/2010/main" Requires="a14">
            <p:sp>
              <p:nvSpPr>
                <p:cNvPr id="13" name="文字方塊 12">
                  <a:extLst>
                    <a:ext uri="{FF2B5EF4-FFF2-40B4-BE49-F238E27FC236}">
                      <a16:creationId xmlns:a16="http://schemas.microsoft.com/office/drawing/2014/main" id="{54C9657E-40B3-236E-0925-289B046A8536}"/>
                    </a:ext>
                  </a:extLst>
                </p:cNvPr>
                <p:cNvSpPr txBox="1"/>
                <p:nvPr/>
              </p:nvSpPr>
              <p:spPr>
                <a:xfrm>
                  <a:off x="5666920" y="5784457"/>
                  <a:ext cx="3429000" cy="541302"/>
                </a:xfrm>
                <a:prstGeom prst="rect">
                  <a:avLst/>
                </a:prstGeom>
                <a:noFill/>
              </p:spPr>
              <p:txBody>
                <a:bodyPr wrap="square" rtlCol="0">
                  <a:spAutoFit/>
                </a:bodyPr>
                <a:lstStyle/>
                <a:p>
                  <a:r>
                    <a:rPr lang="en-US" altLang="zh-TW" sz="2400" dirty="0">
                      <a:latin typeface="Avenir Next LT Pro (本文)"/>
                    </a:rPr>
                    <a:t>f is a permutation of </a:t>
                  </a:r>
                  <a14:m>
                    <m:oMath xmlns:m="http://schemas.openxmlformats.org/officeDocument/2006/math">
                      <m:sSub>
                        <m:sSubPr>
                          <m:ctrlPr>
                            <a:rPr lang="en-US" altLang="zh-TW" sz="2400" i="1" smtClean="0">
                              <a:latin typeface="Avenir Next LT Pro (本文)"/>
                            </a:rPr>
                          </m:ctrlPr>
                        </m:sSubPr>
                        <m:e>
                          <m:r>
                            <a:rPr lang="en-US" altLang="zh-TW" sz="2400" b="0" i="1" smtClean="0">
                              <a:latin typeface="Avenir Next LT Pro (本文)"/>
                            </a:rPr>
                            <m:t>𝑍</m:t>
                          </m:r>
                        </m:e>
                        <m:sub>
                          <m:sSup>
                            <m:sSupPr>
                              <m:ctrlPr>
                                <a:rPr lang="en-US" altLang="zh-TW" sz="2400" i="1" smtClean="0">
                                  <a:latin typeface="Avenir Next LT Pro (本文)"/>
                                </a:rPr>
                              </m:ctrlPr>
                            </m:sSupPr>
                            <m:e>
                              <m:r>
                                <a:rPr lang="en-US" altLang="zh-TW" sz="2400" b="0" i="1" smtClean="0">
                                  <a:latin typeface="Avenir Next LT Pro (本文)"/>
                                </a:rPr>
                                <m:t>𝑝</m:t>
                              </m:r>
                            </m:e>
                            <m:sup>
                              <m:r>
                                <a:rPr lang="en-US" altLang="zh-TW" sz="2400" b="0" i="1" smtClean="0">
                                  <a:latin typeface="Avenir Next LT Pro (本文)"/>
                                </a:rPr>
                                <m:t>′</m:t>
                              </m:r>
                            </m:sup>
                          </m:sSup>
                        </m:sub>
                      </m:sSub>
                    </m:oMath>
                  </a14:m>
                  <a:endParaRPr lang="zh-TW" altLang="en-US" sz="2400" dirty="0">
                    <a:latin typeface="Avenir Next LT Pro (本文)"/>
                  </a:endParaRPr>
                </a:p>
              </p:txBody>
            </p:sp>
          </mc:Choice>
          <mc:Fallback>
            <p:sp>
              <p:nvSpPr>
                <p:cNvPr id="13" name="文字方塊 12">
                  <a:extLst>
                    <a:ext uri="{FF2B5EF4-FFF2-40B4-BE49-F238E27FC236}">
                      <a16:creationId xmlns:a16="http://schemas.microsoft.com/office/drawing/2014/main" id="{54C9657E-40B3-236E-0925-289B046A8536}"/>
                    </a:ext>
                  </a:extLst>
                </p:cNvPr>
                <p:cNvSpPr txBox="1">
                  <a:spLocks noRot="1" noChangeAspect="1" noMove="1" noResize="1" noEditPoints="1" noAdjustHandles="1" noChangeArrowheads="1" noChangeShapeType="1" noTextEdit="1"/>
                </p:cNvSpPr>
                <p:nvPr/>
              </p:nvSpPr>
              <p:spPr>
                <a:xfrm>
                  <a:off x="5666920" y="5784457"/>
                  <a:ext cx="3429000" cy="541302"/>
                </a:xfrm>
                <a:prstGeom prst="rect">
                  <a:avLst/>
                </a:prstGeom>
                <a:blipFill>
                  <a:blip r:embed="rId7"/>
                  <a:stretch>
                    <a:fillRect l="-2664" t="-7865" b="-11236"/>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768867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6065A-4E40-CC8D-D830-2B99C6D62702}"/>
              </a:ext>
            </a:extLst>
          </p:cNvPr>
          <p:cNvSpPr>
            <a:spLocks noGrp="1"/>
          </p:cNvSpPr>
          <p:nvPr>
            <p:ph type="title"/>
          </p:nvPr>
        </p:nvSpPr>
        <p:spPr>
          <a:xfrm>
            <a:off x="354691" y="22095"/>
            <a:ext cx="10515600" cy="896751"/>
          </a:xfrm>
        </p:spPr>
        <p:txBody>
          <a:bodyPr/>
          <a:lstStyle/>
          <a:p>
            <a:pPr algn="ctr"/>
            <a:r>
              <a:rPr lang="en-US" altLang="zh-TW" dirty="0">
                <a:solidFill>
                  <a:srgbClr val="0070C0"/>
                </a:solidFill>
                <a:latin typeface="Avenir Next LT Pro (本文)"/>
              </a:rPr>
              <a:t>Features</a:t>
            </a:r>
            <a:endParaRPr lang="zh-TW" altLang="en-US" dirty="0">
              <a:solidFill>
                <a:srgbClr val="0070C0"/>
              </a:solidFill>
              <a:latin typeface="Avenir Next LT Pro (本文)"/>
            </a:endParaRPr>
          </a:p>
        </p:txBody>
      </p:sp>
      <p:pic>
        <p:nvPicPr>
          <p:cNvPr id="4" name="圖片 3">
            <a:extLst>
              <a:ext uri="{FF2B5EF4-FFF2-40B4-BE49-F238E27FC236}">
                <a16:creationId xmlns:a16="http://schemas.microsoft.com/office/drawing/2014/main" id="{297E5991-BFD2-171C-62FD-711261423FB9}"/>
              </a:ext>
            </a:extLst>
          </p:cNvPr>
          <p:cNvPicPr>
            <a:picLocks noChangeAspect="1"/>
          </p:cNvPicPr>
          <p:nvPr/>
        </p:nvPicPr>
        <p:blipFill>
          <a:blip r:embed="rId3"/>
          <a:stretch>
            <a:fillRect/>
          </a:stretch>
        </p:blipFill>
        <p:spPr>
          <a:xfrm>
            <a:off x="9586139" y="470470"/>
            <a:ext cx="2568303" cy="6015534"/>
          </a:xfrm>
          <a:prstGeom prst="rect">
            <a:avLst/>
          </a:prstGeom>
        </p:spPr>
      </p:pic>
      <mc:AlternateContent xmlns:mc="http://schemas.openxmlformats.org/markup-compatibility/2006">
        <mc:Choice xmlns:a14="http://schemas.microsoft.com/office/drawing/2010/main" Requires="a14">
          <p:sp>
            <p:nvSpPr>
              <p:cNvPr id="5" name="文字方塊 4">
                <a:extLst>
                  <a:ext uri="{FF2B5EF4-FFF2-40B4-BE49-F238E27FC236}">
                    <a16:creationId xmlns:a16="http://schemas.microsoft.com/office/drawing/2014/main" id="{AB0EB898-7F6C-863C-9C08-C26445421512}"/>
                  </a:ext>
                </a:extLst>
              </p:cNvPr>
              <p:cNvSpPr txBox="1"/>
              <p:nvPr/>
            </p:nvSpPr>
            <p:spPr>
              <a:xfrm>
                <a:off x="185600" y="918846"/>
                <a:ext cx="9569631" cy="4524315"/>
              </a:xfrm>
              <a:prstGeom prst="rect">
                <a:avLst/>
              </a:prstGeom>
              <a:noFill/>
            </p:spPr>
            <p:txBody>
              <a:bodyPr wrap="square" rtlCol="0">
                <a:spAutoFit/>
              </a:bodyPr>
              <a:lstStyle/>
              <a:p>
                <a:pPr marL="285750" indent="-285750" algn="just">
                  <a:buClr>
                    <a:srgbClr val="0070C0"/>
                  </a:buClr>
                  <a:buFont typeface="Arial" panose="020B0604020202020204" pitchFamily="34" charset="0"/>
                  <a:buChar char="•"/>
                </a:pPr>
                <a:r>
                  <a:rPr lang="en-US" altLang="zh-TW" sz="2400" dirty="0">
                    <a:latin typeface="Avenir Next LT Pro (本文)"/>
                  </a:rPr>
                  <a:t>The Sponge framework is collision and preimage resistance up to 2</a:t>
                </a:r>
                <a:r>
                  <a:rPr lang="en-US" altLang="zh-TW" sz="2400" baseline="30000" dirty="0">
                    <a:latin typeface="Avenir Next LT Pro (本文)"/>
                  </a:rPr>
                  <a:t>128  </a:t>
                </a:r>
                <a:r>
                  <a:rPr lang="en-US" altLang="zh-TW" sz="2400" dirty="0">
                    <a:latin typeface="Avenir Next LT Pro (本文)"/>
                  </a:rPr>
                  <a:t>field operation for 256-bit prime fields.</a:t>
                </a:r>
              </a:p>
              <a:p>
                <a:pPr marL="285750" indent="-285750" algn="just">
                  <a:buClr>
                    <a:srgbClr val="0070C0"/>
                  </a:buClr>
                  <a:buFont typeface="Arial" panose="020B0604020202020204" pitchFamily="34" charset="0"/>
                  <a:buChar char="•"/>
                </a:pPr>
                <a:endParaRPr lang="en-US" altLang="zh-TW" sz="2400" dirty="0">
                  <a:latin typeface="Avenir Next LT Pro (本文)"/>
                </a:endParaRPr>
              </a:p>
              <a:p>
                <a:pPr marL="285750" indent="-285750" algn="just">
                  <a:buClr>
                    <a:srgbClr val="0070C0"/>
                  </a:buClr>
                  <a:buFont typeface="Arial" panose="020B0604020202020204" pitchFamily="34" charset="0"/>
                  <a:buChar char="•"/>
                </a:pPr>
                <a:r>
                  <a:rPr lang="en-US" altLang="zh-TW" sz="2400" dirty="0">
                    <a:latin typeface="Avenir Next LT Pro (本文)"/>
                  </a:rPr>
                  <a:t>The Bars function can be implemented by table look-up and a modular reduction instead of directly using field arithmetic.</a:t>
                </a:r>
              </a:p>
              <a:p>
                <a:pPr algn="just">
                  <a:buClr>
                    <a:srgbClr val="0070C0"/>
                  </a:buClr>
                </a:pPr>
                <a:r>
                  <a:rPr lang="en-US" altLang="zh-TW" sz="2400" dirty="0">
                    <a:latin typeface="Avenir Next LT Pro (本文)"/>
                  </a:rPr>
                  <a:t>    </a:t>
                </a:r>
                <a14:m>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oMath>
                </a14:m>
                <a:r>
                  <a:rPr lang="zh-TW" altLang="en-US" sz="2400" dirty="0">
                    <a:latin typeface="Avenir Next LT Pro (本文)"/>
                  </a:rPr>
                  <a:t> </a:t>
                </a:r>
                <a:r>
                  <a:rPr lang="en-US" altLang="zh-TW" sz="2400" dirty="0">
                    <a:latin typeface="Avenir Next LT Pro (本文)"/>
                  </a:rPr>
                  <a:t>improvement</a:t>
                </a:r>
                <a:r>
                  <a:rPr lang="zh-TW" altLang="en-US" sz="2400" dirty="0">
                    <a:latin typeface="Avenir Next LT Pro (本文)"/>
                  </a:rPr>
                  <a:t> </a:t>
                </a:r>
                <a:r>
                  <a:rPr lang="en-US" altLang="zh-TW" sz="2400" dirty="0">
                    <a:latin typeface="Avenir Next LT Pro (本文)"/>
                  </a:rPr>
                  <a:t>in</a:t>
                </a:r>
                <a:r>
                  <a:rPr lang="zh-TW" altLang="en-US" sz="2400" dirty="0">
                    <a:latin typeface="Avenir Next LT Pro (本文)"/>
                  </a:rPr>
                  <a:t> </a:t>
                </a:r>
                <a:r>
                  <a:rPr lang="en-US" altLang="zh-TW" sz="2400" dirty="0">
                    <a:latin typeface="Avenir Next LT Pro (本文)"/>
                  </a:rPr>
                  <a:t>run</a:t>
                </a:r>
                <a:r>
                  <a:rPr lang="zh-TW" altLang="en-US" sz="2400" dirty="0">
                    <a:latin typeface="Avenir Next LT Pro (本文)"/>
                  </a:rPr>
                  <a:t> </a:t>
                </a:r>
                <a:r>
                  <a:rPr lang="en-US" altLang="zh-TW" sz="2400" dirty="0">
                    <a:latin typeface="Avenir Next LT Pro (本文)"/>
                  </a:rPr>
                  <a:t>time</a:t>
                </a:r>
                <a:r>
                  <a:rPr lang="zh-TW" altLang="en-US" sz="2400" dirty="0">
                    <a:latin typeface="Avenir Next LT Pro (本文)"/>
                  </a:rPr>
                  <a:t> </a:t>
                </a:r>
                <a:r>
                  <a:rPr lang="en-US" altLang="zh-TW" sz="2400" dirty="0">
                    <a:latin typeface="Avenir Next LT Pro (本文)"/>
                  </a:rPr>
                  <a:t>and</a:t>
                </a:r>
                <a:r>
                  <a:rPr lang="zh-TW" altLang="en-US" sz="2400" dirty="0">
                    <a:latin typeface="Avenir Next LT Pro (本文)"/>
                  </a:rPr>
                  <a:t> </a:t>
                </a:r>
                <a:r>
                  <a:rPr lang="en-US" altLang="zh-TW" sz="2400" dirty="0">
                    <a:latin typeface="Avenir Next LT Pro (本文)"/>
                  </a:rPr>
                  <a:t>cost</a:t>
                </a:r>
              </a:p>
              <a:p>
                <a:pPr marL="285750" indent="-285750" algn="just">
                  <a:buClr>
                    <a:srgbClr val="0070C0"/>
                  </a:buClr>
                  <a:buFont typeface="Arial" panose="020B0604020202020204" pitchFamily="34" charset="0"/>
                  <a:buChar char="•"/>
                </a:pPr>
                <a:endParaRPr lang="en-US" altLang="zh-TW" sz="2400" dirty="0">
                  <a:latin typeface="Avenir Next LT Pro (本文)"/>
                </a:endParaRPr>
              </a:p>
              <a:p>
                <a:pPr marL="285750" indent="-285750" algn="just">
                  <a:buClr>
                    <a:srgbClr val="0070C0"/>
                  </a:buClr>
                  <a:buFont typeface="Arial" panose="020B0604020202020204" pitchFamily="34" charset="0"/>
                  <a:buChar char="•"/>
                </a:pPr>
                <a:r>
                  <a:rPr lang="en-US" altLang="zh-TW" sz="2400" dirty="0">
                    <a:latin typeface="Avenir Next LT Pro (本文)"/>
                  </a:rPr>
                  <a:t>The outer part prevent statistical attack up to 2</a:t>
                </a:r>
                <a:r>
                  <a:rPr lang="en-US" altLang="zh-TW" sz="2400" baseline="30000" dirty="0">
                    <a:latin typeface="Avenir Next LT Pro (本文)"/>
                  </a:rPr>
                  <a:t>128  </a:t>
                </a:r>
                <a:r>
                  <a:rPr lang="en-US" altLang="zh-TW" sz="2400" dirty="0">
                    <a:latin typeface="Avenir Next LT Pro (本文)"/>
                  </a:rPr>
                  <a:t>field operation (by Concrete and Bricks)</a:t>
                </a:r>
              </a:p>
              <a:p>
                <a:pPr marL="285750" indent="-285750" algn="just">
                  <a:buClr>
                    <a:srgbClr val="0070C0"/>
                  </a:buClr>
                  <a:buFont typeface="Arial" panose="020B0604020202020204" pitchFamily="34" charset="0"/>
                  <a:buChar char="•"/>
                </a:pPr>
                <a:endParaRPr lang="en-US" altLang="zh-TW" sz="2400" dirty="0">
                  <a:latin typeface="Avenir Next LT Pro (本文)"/>
                </a:endParaRPr>
              </a:p>
              <a:p>
                <a:pPr marL="285750" indent="-285750" algn="just">
                  <a:buClr>
                    <a:srgbClr val="0070C0"/>
                  </a:buClr>
                  <a:buFont typeface="Arial" panose="020B0604020202020204" pitchFamily="34" charset="0"/>
                  <a:buChar char="•"/>
                </a:pPr>
                <a:r>
                  <a:rPr lang="en-US" altLang="zh-TW" sz="2400" dirty="0">
                    <a:latin typeface="Avenir Next LT Pro (本文)"/>
                  </a:rPr>
                  <a:t>The inner part prevent algebraic attack up to 2</a:t>
                </a:r>
                <a:r>
                  <a:rPr lang="en-US" altLang="zh-TW" sz="2400" baseline="30000" dirty="0">
                    <a:latin typeface="Avenir Next LT Pro (本文)"/>
                  </a:rPr>
                  <a:t>128  </a:t>
                </a:r>
                <a:r>
                  <a:rPr lang="en-US" altLang="zh-TW" sz="2400" dirty="0">
                    <a:latin typeface="Avenir Next LT Pro (本文)"/>
                  </a:rPr>
                  <a:t>field operation (by Bars)</a:t>
                </a:r>
                <a:endParaRPr lang="zh-TW" altLang="en-US" sz="2400" dirty="0">
                  <a:latin typeface="Avenir Next LT Pro (本文)"/>
                </a:endParaRPr>
              </a:p>
            </p:txBody>
          </p:sp>
        </mc:Choice>
        <mc:Fallback>
          <p:sp>
            <p:nvSpPr>
              <p:cNvPr id="5" name="文字方塊 4">
                <a:extLst>
                  <a:ext uri="{FF2B5EF4-FFF2-40B4-BE49-F238E27FC236}">
                    <a16:creationId xmlns:a16="http://schemas.microsoft.com/office/drawing/2014/main" id="{AB0EB898-7F6C-863C-9C08-C26445421512}"/>
                  </a:ext>
                </a:extLst>
              </p:cNvPr>
              <p:cNvSpPr txBox="1">
                <a:spLocks noRot="1" noChangeAspect="1" noMove="1" noResize="1" noEditPoints="1" noAdjustHandles="1" noChangeArrowheads="1" noChangeShapeType="1" noTextEdit="1"/>
              </p:cNvSpPr>
              <p:nvPr/>
            </p:nvSpPr>
            <p:spPr>
              <a:xfrm>
                <a:off x="185600" y="918846"/>
                <a:ext cx="9569631" cy="4524315"/>
              </a:xfrm>
              <a:prstGeom prst="rect">
                <a:avLst/>
              </a:prstGeom>
              <a:blipFill>
                <a:blip r:embed="rId4"/>
                <a:stretch>
                  <a:fillRect l="-828" t="-943" r="-1019" b="-229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61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彼此相接的藍綠線">
            <a:extLst>
              <a:ext uri="{FF2B5EF4-FFF2-40B4-BE49-F238E27FC236}">
                <a16:creationId xmlns:a16="http://schemas.microsoft.com/office/drawing/2014/main" id="{E288D59C-403E-B74C-70D2-A2D4164963C1}"/>
              </a:ext>
            </a:extLst>
          </p:cNvPr>
          <p:cNvPicPr>
            <a:picLocks noChangeAspect="1"/>
          </p:cNvPicPr>
          <p:nvPr/>
        </p:nvPicPr>
        <p:blipFill rotWithShape="1">
          <a:blip r:embed="rId3">
            <a:alphaModFix amt="20000"/>
          </a:blip>
          <a:srcRect l="25"/>
          <a:stretch/>
        </p:blipFill>
        <p:spPr>
          <a:xfrm>
            <a:off x="0" y="10"/>
            <a:ext cx="12188952" cy="6857990"/>
          </a:xfrm>
          <a:prstGeom prst="rect">
            <a:avLst/>
          </a:prstGeom>
        </p:spPr>
      </p:pic>
      <p:sp>
        <p:nvSpPr>
          <p:cNvPr id="5" name="標題 1">
            <a:extLst>
              <a:ext uri="{FF2B5EF4-FFF2-40B4-BE49-F238E27FC236}">
                <a16:creationId xmlns:a16="http://schemas.microsoft.com/office/drawing/2014/main" id="{3D224DB9-E271-40A5-DF85-18EEA8C3826C}"/>
              </a:ext>
            </a:extLst>
          </p:cNvPr>
          <p:cNvSpPr txBox="1">
            <a:spLocks/>
          </p:cNvSpPr>
          <p:nvPr/>
        </p:nvSpPr>
        <p:spPr>
          <a:xfrm>
            <a:off x="838200" y="2717800"/>
            <a:ext cx="10515600" cy="10820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dirty="0">
                <a:solidFill>
                  <a:srgbClr val="0070C0"/>
                </a:solidFill>
                <a:latin typeface="Avenir Next LT Pro (本文)"/>
              </a:rPr>
              <a:t>Performance Analysis</a:t>
            </a:r>
            <a:endParaRPr lang="zh-TW" altLang="en-US" dirty="0">
              <a:solidFill>
                <a:srgbClr val="0070C0"/>
              </a:solidFill>
              <a:latin typeface="Avenir Next LT Pro (本文)"/>
            </a:endParaRPr>
          </a:p>
        </p:txBody>
      </p:sp>
    </p:spTree>
    <p:extLst>
      <p:ext uri="{BB962C8B-B14F-4D97-AF65-F5344CB8AC3E}">
        <p14:creationId xmlns:p14="http://schemas.microsoft.com/office/powerpoint/2010/main" val="285987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6065A-4E40-CC8D-D830-2B99C6D62702}"/>
              </a:ext>
            </a:extLst>
          </p:cNvPr>
          <p:cNvSpPr>
            <a:spLocks noGrp="1"/>
          </p:cNvSpPr>
          <p:nvPr>
            <p:ph type="title"/>
          </p:nvPr>
        </p:nvSpPr>
        <p:spPr>
          <a:xfrm>
            <a:off x="354691" y="22095"/>
            <a:ext cx="10515600" cy="896751"/>
          </a:xfrm>
        </p:spPr>
        <p:txBody>
          <a:bodyPr/>
          <a:lstStyle/>
          <a:p>
            <a:pPr algn="ctr"/>
            <a:r>
              <a:rPr lang="en-US" altLang="zh-TW" dirty="0">
                <a:solidFill>
                  <a:srgbClr val="0070C0"/>
                </a:solidFill>
                <a:latin typeface="Avenir Next LT Pro (本文)"/>
              </a:rPr>
              <a:t>Performance Analysis</a:t>
            </a:r>
            <a:endParaRPr lang="zh-TW" altLang="en-US" dirty="0">
              <a:solidFill>
                <a:srgbClr val="0070C0"/>
              </a:solidFill>
              <a:latin typeface="Avenir Next LT Pro (本文)"/>
            </a:endParaRPr>
          </a:p>
        </p:txBody>
      </p:sp>
      <p:sp>
        <p:nvSpPr>
          <p:cNvPr id="10" name="文字方塊 9">
            <a:extLst>
              <a:ext uri="{FF2B5EF4-FFF2-40B4-BE49-F238E27FC236}">
                <a16:creationId xmlns:a16="http://schemas.microsoft.com/office/drawing/2014/main" id="{E8960C5A-2B31-C683-EBFF-CED042CE0508}"/>
              </a:ext>
            </a:extLst>
          </p:cNvPr>
          <p:cNvSpPr txBox="1"/>
          <p:nvPr/>
        </p:nvSpPr>
        <p:spPr>
          <a:xfrm>
            <a:off x="126090" y="789076"/>
            <a:ext cx="11711219" cy="3785652"/>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zh-TW" sz="2400" dirty="0">
                <a:latin typeface="Avenir Next LT Pro (本文)"/>
              </a:rPr>
              <a:t>circuit implementations of hash functions are tailored to the proof system implementation which is hard to compare by just measuring the prover time </a:t>
            </a:r>
          </a:p>
          <a:p>
            <a:pPr marL="285750" indent="-285750">
              <a:buClr>
                <a:srgbClr val="0070C0"/>
              </a:buClr>
              <a:buFont typeface="Arial" panose="020B0604020202020204" pitchFamily="34" charset="0"/>
              <a:buChar char="•"/>
            </a:pPr>
            <a:endParaRPr lang="en-US" altLang="zh-TW" sz="2400" dirty="0">
              <a:latin typeface="Avenir Next LT Pro (本文)"/>
            </a:endParaRPr>
          </a:p>
          <a:p>
            <a:pPr marL="285750" indent="-285750">
              <a:buClr>
                <a:srgbClr val="0070C0"/>
              </a:buClr>
              <a:buFont typeface="Arial" panose="020B0604020202020204" pitchFamily="34" charset="0"/>
              <a:buChar char="•"/>
            </a:pPr>
            <a:r>
              <a:rPr lang="en-US" altLang="zh-TW" sz="2400" dirty="0">
                <a:latin typeface="Avenir Next LT Pro (本文)"/>
              </a:rPr>
              <a:t>There are two alternative ways</a:t>
            </a:r>
          </a:p>
          <a:p>
            <a:pPr marL="914400" lvl="1" indent="-457200">
              <a:buClr>
                <a:srgbClr val="0070C0"/>
              </a:buClr>
              <a:buFont typeface="+mj-lt"/>
              <a:buAutoNum type="arabicParenR"/>
            </a:pPr>
            <a:r>
              <a:rPr lang="en-US" altLang="zh-TW" sz="2400" dirty="0">
                <a:latin typeface="Avenir Next LT Pro (本文)"/>
              </a:rPr>
              <a:t># of arithmetic gates and lookup gates (regular gates)</a:t>
            </a:r>
          </a:p>
          <a:p>
            <a:pPr marL="914400" lvl="1" indent="-457200">
              <a:buClr>
                <a:srgbClr val="0070C0"/>
              </a:buClr>
              <a:buFont typeface="+mj-lt"/>
              <a:buAutoNum type="arabicParenR"/>
            </a:pPr>
            <a:r>
              <a:rPr lang="en-US" altLang="zh-TW" sz="2400" dirty="0">
                <a:latin typeface="Avenir Next LT Pro (本文)"/>
              </a:rPr>
              <a:t>Area-Degree Product (custom gates)</a:t>
            </a:r>
          </a:p>
          <a:p>
            <a:pPr marL="914400" lvl="1" indent="-457200">
              <a:buClr>
                <a:srgbClr val="0070C0"/>
              </a:buClr>
              <a:buFont typeface="+mj-lt"/>
              <a:buAutoNum type="arabicParenR"/>
            </a:pPr>
            <a:endParaRPr lang="en-US" altLang="zh-TW" sz="2400" dirty="0">
              <a:latin typeface="Avenir Next LT Pro (本文)"/>
            </a:endParaRPr>
          </a:p>
          <a:p>
            <a:pPr marL="285750" indent="-285750">
              <a:buClr>
                <a:srgbClr val="0070C0"/>
              </a:buClr>
              <a:buFont typeface="Arial" panose="020B0604020202020204" pitchFamily="34" charset="0"/>
              <a:buChar char="•"/>
            </a:pPr>
            <a:r>
              <a:rPr lang="en-US" altLang="zh-TW" sz="2400" dirty="0">
                <a:latin typeface="Avenir Next LT Pro (本文)"/>
              </a:rPr>
              <a:t>The performance can be improved in certain prime fields.</a:t>
            </a:r>
          </a:p>
          <a:p>
            <a:pPr>
              <a:buClr>
                <a:srgbClr val="0070C0"/>
              </a:buClr>
            </a:pPr>
            <a:r>
              <a:rPr lang="en-US" altLang="zh-TW" sz="2400" dirty="0">
                <a:latin typeface="Avenir Next LT Pro (本文)"/>
              </a:rPr>
              <a:t>    There are 3 prime that are used for comparing performance, they are</a:t>
            </a:r>
          </a:p>
          <a:p>
            <a:pPr marL="914400" lvl="1" indent="-457200">
              <a:buClr>
                <a:srgbClr val="0070C0"/>
              </a:buClr>
              <a:buFont typeface="+mj-lt"/>
              <a:buAutoNum type="arabicParenR"/>
            </a:pPr>
            <a:endParaRPr lang="en-US" altLang="zh-TW" sz="2400" dirty="0">
              <a:latin typeface="Avenir Next LT Pro (本文)"/>
            </a:endParaRPr>
          </a:p>
        </p:txBody>
      </p:sp>
      <mc:AlternateContent xmlns:mc="http://schemas.openxmlformats.org/markup-compatibility/2006">
        <mc:Choice xmlns:a14="http://schemas.microsoft.com/office/drawing/2010/main" Requires="a14">
          <p:graphicFrame>
            <p:nvGraphicFramePr>
              <p:cNvPr id="6" name="表格 7">
                <a:extLst>
                  <a:ext uri="{FF2B5EF4-FFF2-40B4-BE49-F238E27FC236}">
                    <a16:creationId xmlns:a16="http://schemas.microsoft.com/office/drawing/2014/main" id="{8304A221-139E-5D11-BA03-0E5EB2076825}"/>
                  </a:ext>
                </a:extLst>
              </p:cNvPr>
              <p:cNvGraphicFramePr>
                <a:graphicFrameLocks noGrp="1"/>
              </p:cNvGraphicFramePr>
              <p:nvPr>
                <p:extLst>
                  <p:ext uri="{D42A27DB-BD31-4B8C-83A1-F6EECF244321}">
                    <p14:modId xmlns:p14="http://schemas.microsoft.com/office/powerpoint/2010/main" val="3266876549"/>
                  </p:ext>
                </p:extLst>
              </p:nvPr>
            </p:nvGraphicFramePr>
            <p:xfrm>
              <a:off x="1245505" y="4373199"/>
              <a:ext cx="9472387" cy="2198280"/>
            </p:xfrm>
            <a:graphic>
              <a:graphicData uri="http://schemas.openxmlformats.org/drawingml/2006/table">
                <a:tbl>
                  <a:tblPr firstRow="1" bandRow="1">
                    <a:tableStyleId>{5C22544A-7EE6-4342-B048-85BDC9FD1C3A}</a:tableStyleId>
                  </a:tblPr>
                  <a:tblGrid>
                    <a:gridCol w="2788925">
                      <a:extLst>
                        <a:ext uri="{9D8B030D-6E8A-4147-A177-3AD203B41FA5}">
                          <a16:colId xmlns:a16="http://schemas.microsoft.com/office/drawing/2014/main" val="88314810"/>
                        </a:ext>
                      </a:extLst>
                    </a:gridCol>
                    <a:gridCol w="4418084">
                      <a:extLst>
                        <a:ext uri="{9D8B030D-6E8A-4147-A177-3AD203B41FA5}">
                          <a16:colId xmlns:a16="http://schemas.microsoft.com/office/drawing/2014/main" val="1127855968"/>
                        </a:ext>
                      </a:extLst>
                    </a:gridCol>
                    <a:gridCol w="2265378">
                      <a:extLst>
                        <a:ext uri="{9D8B030D-6E8A-4147-A177-3AD203B41FA5}">
                          <a16:colId xmlns:a16="http://schemas.microsoft.com/office/drawing/2014/main" val="3197142039"/>
                        </a:ext>
                      </a:extLst>
                    </a:gridCol>
                  </a:tblGrid>
                  <a:tr h="403202">
                    <a:tc>
                      <a:txBody>
                        <a:bodyPr/>
                        <a:lstStyle/>
                        <a:p>
                          <a:pPr algn="ctr"/>
                          <a:r>
                            <a:rPr lang="en-US" altLang="zh-TW" dirty="0">
                              <a:solidFill>
                                <a:schemeClr val="tx1"/>
                              </a:solidFill>
                            </a:rPr>
                            <a:t>Prime</a:t>
                          </a:r>
                          <a:endParaRPr lang="zh-TW" altLang="en-US" dirty="0">
                            <a:solidFill>
                              <a:schemeClr val="tx1"/>
                            </a:solidFill>
                          </a:endParaRPr>
                        </a:p>
                      </a:txBody>
                      <a:tcPr>
                        <a:solidFill>
                          <a:schemeClr val="bg1">
                            <a:lumMod val="65000"/>
                          </a:schemeClr>
                        </a:solidFill>
                      </a:tcPr>
                    </a:tc>
                    <a:tc>
                      <a:txBody>
                        <a:bodyPr/>
                        <a:lstStyle/>
                        <a:p>
                          <a:pPr algn="ctr"/>
                          <a:r>
                            <a:rPr lang="en-US" altLang="zh-TW" dirty="0">
                              <a:solidFill>
                                <a:schemeClr val="tx1"/>
                              </a:solidFill>
                            </a:rPr>
                            <a:t>Value</a:t>
                          </a:r>
                          <a:endParaRPr lang="zh-TW" altLang="en-US" dirty="0">
                            <a:solidFill>
                              <a:schemeClr val="tx1"/>
                            </a:solidFill>
                          </a:endParaRPr>
                        </a:p>
                      </a:txBody>
                      <a:tcPr>
                        <a:solidFill>
                          <a:schemeClr val="bg1">
                            <a:lumMod val="65000"/>
                          </a:schemeClr>
                        </a:solidFill>
                      </a:tcPr>
                    </a:tc>
                    <a:tc>
                      <a:txBody>
                        <a:bodyPr/>
                        <a:lstStyle/>
                        <a:p>
                          <a:pPr algn="ctr"/>
                          <a:r>
                            <a:rPr lang="en-US" altLang="zh-TW" dirty="0">
                              <a:solidFill>
                                <a:schemeClr val="tx1"/>
                              </a:solidFill>
                            </a:rPr>
                            <a:t>(</a:t>
                          </a:r>
                          <a14:m>
                            <m:oMath xmlns:m="http://schemas.openxmlformats.org/officeDocument/2006/math">
                              <m:sSub>
                                <m:sSubPr>
                                  <m:ctrlPr>
                                    <a:rPr lang="en-US" altLang="zh-TW" sz="1800" i="1" smtClean="0">
                                      <a:solidFill>
                                        <a:schemeClr val="tx1"/>
                                      </a:solidFill>
                                      <a:latin typeface="Cambria Math" panose="02040503050406030204" pitchFamily="18" charset="0"/>
                                    </a:rPr>
                                  </m:ctrlPr>
                                </m:sSubPr>
                                <m:e>
                                  <m:r>
                                    <a:rPr lang="zh-TW" altLang="en-US" sz="1800" i="1" smtClean="0">
                                      <a:solidFill>
                                        <a:schemeClr val="tx1"/>
                                      </a:solidFill>
                                      <a:latin typeface="Cambria Math" panose="02040503050406030204" pitchFamily="18" charset="0"/>
                                    </a:rPr>
                                    <m:t>𝛼</m:t>
                                  </m:r>
                                </m:e>
                                <m:sub>
                                  <m:r>
                                    <a:rPr lang="en-US" altLang="zh-TW" sz="1800" b="0" i="1" smtClean="0">
                                      <a:solidFill>
                                        <a:schemeClr val="tx1"/>
                                      </a:solidFill>
                                      <a:latin typeface="Cambria Math" panose="02040503050406030204" pitchFamily="18" charset="0"/>
                                    </a:rPr>
                                    <m:t>1</m:t>
                                  </m:r>
                                </m:sub>
                              </m:sSub>
                              <m:r>
                                <a:rPr lang="en-US" altLang="zh-TW" sz="1800" b="0" i="1" smtClean="0">
                                  <a:solidFill>
                                    <a:schemeClr val="tx1"/>
                                  </a:solidFill>
                                  <a:latin typeface="Cambria Math" panose="02040503050406030204" pitchFamily="18" charset="0"/>
                                </a:rPr>
                                <m:t>,</m:t>
                              </m:r>
                              <m:sSub>
                                <m:sSubPr>
                                  <m:ctrlPr>
                                    <a:rPr lang="en-US" altLang="zh-TW" sz="1800" i="1">
                                      <a:solidFill>
                                        <a:schemeClr val="tx1"/>
                                      </a:solidFill>
                                      <a:latin typeface="Cambria Math" panose="02040503050406030204" pitchFamily="18" charset="0"/>
                                    </a:rPr>
                                  </m:ctrlPr>
                                </m:sSubPr>
                                <m:e>
                                  <m:r>
                                    <a:rPr lang="zh-TW" altLang="en-US" sz="1800" i="1">
                                      <a:solidFill>
                                        <a:schemeClr val="tx1"/>
                                      </a:solidFill>
                                      <a:latin typeface="Cambria Math" panose="02040503050406030204" pitchFamily="18" charset="0"/>
                                    </a:rPr>
                                    <m:t>𝛼</m:t>
                                  </m:r>
                                </m:e>
                                <m:sub>
                                  <m:r>
                                    <a:rPr lang="en-US" altLang="zh-TW" sz="1800" b="0" i="1" smtClean="0">
                                      <a:solidFill>
                                        <a:schemeClr val="tx1"/>
                                      </a:solidFill>
                                      <a:latin typeface="Cambria Math" panose="02040503050406030204" pitchFamily="18" charset="0"/>
                                    </a:rPr>
                                    <m:t>2</m:t>
                                  </m:r>
                                </m:sub>
                              </m:sSub>
                              <m:r>
                                <a:rPr lang="en-US" altLang="zh-TW" sz="1800" b="0" i="1" smtClean="0">
                                  <a:solidFill>
                                    <a:schemeClr val="tx1"/>
                                  </a:solidFill>
                                  <a:latin typeface="Cambria Math" panose="02040503050406030204" pitchFamily="18" charset="0"/>
                                </a:rPr>
                                <m:t>,</m:t>
                              </m:r>
                              <m:sSub>
                                <m:sSubPr>
                                  <m:ctrlPr>
                                    <a:rPr lang="en-US" altLang="zh-TW" sz="1800" i="1">
                                      <a:solidFill>
                                        <a:schemeClr val="tx1"/>
                                      </a:solidFill>
                                      <a:latin typeface="Cambria Math" panose="02040503050406030204" pitchFamily="18" charset="0"/>
                                    </a:rPr>
                                  </m:ctrlPr>
                                </m:sSubPr>
                                <m:e>
                                  <m:r>
                                    <a:rPr lang="zh-TW" altLang="en-US" sz="1800" i="1" smtClean="0">
                                      <a:solidFill>
                                        <a:schemeClr val="tx1"/>
                                      </a:solidFill>
                                      <a:latin typeface="Cambria Math" panose="02040503050406030204" pitchFamily="18" charset="0"/>
                                    </a:rPr>
                                    <m:t>𝛽</m:t>
                                  </m:r>
                                </m:e>
                                <m:sub>
                                  <m:r>
                                    <a:rPr lang="en-US" altLang="zh-TW" sz="1800" i="1">
                                      <a:solidFill>
                                        <a:schemeClr val="tx1"/>
                                      </a:solidFill>
                                      <a:latin typeface="Cambria Math" panose="02040503050406030204" pitchFamily="18" charset="0"/>
                                    </a:rPr>
                                    <m:t>1</m:t>
                                  </m:r>
                                </m:sub>
                              </m:sSub>
                              <m:r>
                                <a:rPr lang="en-US" altLang="zh-TW" sz="1800" b="0" i="1" smtClean="0">
                                  <a:solidFill>
                                    <a:schemeClr val="tx1"/>
                                  </a:solidFill>
                                  <a:latin typeface="Cambria Math" panose="02040503050406030204" pitchFamily="18" charset="0"/>
                                </a:rPr>
                                <m:t>,</m:t>
                              </m:r>
                              <m:sSub>
                                <m:sSubPr>
                                  <m:ctrlPr>
                                    <a:rPr lang="en-US" altLang="zh-TW" sz="1800" i="1">
                                      <a:solidFill>
                                        <a:schemeClr val="tx1"/>
                                      </a:solidFill>
                                      <a:latin typeface="Cambria Math" panose="02040503050406030204" pitchFamily="18" charset="0"/>
                                    </a:rPr>
                                  </m:ctrlPr>
                                </m:sSubPr>
                                <m:e>
                                  <m:r>
                                    <a:rPr lang="zh-TW" altLang="en-US" sz="1800" i="1" smtClean="0">
                                      <a:solidFill>
                                        <a:schemeClr val="tx1"/>
                                      </a:solidFill>
                                      <a:latin typeface="Cambria Math" panose="02040503050406030204" pitchFamily="18" charset="0"/>
                                    </a:rPr>
                                    <m:t>𝛽</m:t>
                                  </m:r>
                                </m:e>
                                <m:sub>
                                  <m:r>
                                    <a:rPr lang="en-US" altLang="zh-TW" sz="1800" b="0" i="1" smtClean="0">
                                      <a:solidFill>
                                        <a:schemeClr val="tx1"/>
                                      </a:solidFill>
                                      <a:latin typeface="Cambria Math" panose="02040503050406030204" pitchFamily="18" charset="0"/>
                                    </a:rPr>
                                    <m:t>2</m:t>
                                  </m:r>
                                </m:sub>
                              </m:sSub>
                            </m:oMath>
                          </a14:m>
                          <a:r>
                            <a:rPr lang="en-US" altLang="zh-TW" dirty="0">
                              <a:solidFill>
                                <a:schemeClr val="tx1"/>
                              </a:solidFill>
                            </a:rPr>
                            <a:t>)</a:t>
                          </a:r>
                          <a:endParaRPr lang="zh-TW" altLang="en-US" dirty="0">
                            <a:solidFill>
                              <a:schemeClr val="tx1"/>
                            </a:solidFill>
                          </a:endParaRPr>
                        </a:p>
                      </a:txBody>
                      <a:tcPr>
                        <a:solidFill>
                          <a:schemeClr val="bg1">
                            <a:lumMod val="65000"/>
                          </a:schemeClr>
                        </a:solidFill>
                      </a:tcPr>
                    </a:tc>
                    <a:extLst>
                      <a:ext uri="{0D108BD9-81ED-4DB2-BD59-A6C34878D82A}">
                        <a16:rowId xmlns:a16="http://schemas.microsoft.com/office/drawing/2014/main" val="49405327"/>
                      </a:ext>
                    </a:extLst>
                  </a:tr>
                  <a:tr h="695938">
                    <a:tc>
                      <a:txBody>
                        <a:bodyPr/>
                        <a:lstStyle/>
                        <a:p>
                          <a:pPr algn="ct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𝐵𝐿𝑆</m:t>
                                    </m:r>
                                    <m:r>
                                      <a:rPr lang="en-US" altLang="zh-TW" b="0" i="1" smtClean="0">
                                        <a:latin typeface="Cambria Math" panose="02040503050406030204" pitchFamily="18" charset="0"/>
                                      </a:rPr>
                                      <m:t>381</m:t>
                                    </m:r>
                                  </m:sub>
                                </m:sSub>
                              </m:oMath>
                            </m:oMathPara>
                          </a14:m>
                          <a:endParaRPr lang="zh-TW" altLang="en-US" dirty="0"/>
                        </a:p>
                      </a:txBody>
                      <a:tcPr/>
                    </a:tc>
                    <a:tc>
                      <a:txBody>
                        <a:bodyPr/>
                        <a:lstStyle/>
                        <a:p>
                          <a:r>
                            <a:rPr lang="en-US" altLang="zh-TW" dirty="0"/>
                            <a:t>0x30644e72e131a029b85045b68181585d2833e84879b9709143e1f593f0000001</a:t>
                          </a:r>
                          <a:endParaRPr lang="zh-TW" altLang="en-US" dirty="0"/>
                        </a:p>
                      </a:txBody>
                      <a:tcPr/>
                    </a:tc>
                    <a:tc>
                      <a:txBody>
                        <a:bodyPr/>
                        <a:lstStyle/>
                        <a:p>
                          <a:pPr algn="ctr"/>
                          <a:r>
                            <a:rPr lang="en-US" altLang="zh-TW" dirty="0"/>
                            <a:t>(1, 3, 2, 4)</a:t>
                          </a:r>
                          <a:endParaRPr lang="zh-TW" altLang="en-US" dirty="0"/>
                        </a:p>
                      </a:txBody>
                      <a:tcPr/>
                    </a:tc>
                    <a:extLst>
                      <a:ext uri="{0D108BD9-81ED-4DB2-BD59-A6C34878D82A}">
                        <a16:rowId xmlns:a16="http://schemas.microsoft.com/office/drawing/2014/main" val="451984360"/>
                      </a:ext>
                    </a:extLst>
                  </a:tr>
                  <a:tr h="695938">
                    <a:tc>
                      <a:txBody>
                        <a:bodyPr/>
                        <a:lstStyle/>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𝐵𝐿𝑆</m:t>
                                    </m:r>
                                    <m:r>
                                      <a:rPr lang="en-US" altLang="zh-TW" b="0" i="1" smtClean="0">
                                        <a:latin typeface="Cambria Math" panose="02040503050406030204" pitchFamily="18" charset="0"/>
                                      </a:rPr>
                                      <m:t>381</m:t>
                                    </m:r>
                                  </m:sub>
                                </m:sSub>
                              </m:oMath>
                            </m:oMathPara>
                          </a14:m>
                          <a:endParaRPr lang="zh-TW" altLang="en-US" dirty="0"/>
                        </a:p>
                      </a:txBody>
                      <a:tcPr/>
                    </a:tc>
                    <a:tc>
                      <a:txBody>
                        <a:bodyPr/>
                        <a:lstStyle/>
                        <a:p>
                          <a:r>
                            <a:rPr lang="en-US" altLang="zh-TW" dirty="0"/>
                            <a:t>0x73eda753299d7d483339d80809a1d80553bda402fffe5bfeffffffff00000001</a:t>
                          </a:r>
                          <a:endParaRPr lang="zh-TW" altLang="en-US" dirty="0"/>
                        </a:p>
                      </a:txBody>
                      <a:tcPr/>
                    </a:tc>
                    <a:tc>
                      <a:txBody>
                        <a:bodyPr/>
                        <a:lstStyle/>
                        <a:p>
                          <a:pPr algn="ctr"/>
                          <a:r>
                            <a:rPr lang="en-US" altLang="zh-TW" dirty="0"/>
                            <a:t>(1, 3, 2, 4)</a:t>
                          </a:r>
                          <a:endParaRPr lang="zh-TW" altLang="en-US" dirty="0"/>
                        </a:p>
                      </a:txBody>
                      <a:tcPr/>
                    </a:tc>
                    <a:extLst>
                      <a:ext uri="{0D108BD9-81ED-4DB2-BD59-A6C34878D82A}">
                        <a16:rowId xmlns:a16="http://schemas.microsoft.com/office/drawing/2014/main" val="3124638572"/>
                      </a:ext>
                    </a:extLst>
                  </a:tr>
                  <a:tr h="403202">
                    <a:tc>
                      <a:txBody>
                        <a:bodyPr/>
                        <a:lstStyle/>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𝑆𝑇</m:t>
                                    </m:r>
                                  </m:sub>
                                </m:sSub>
                              </m:oMath>
                            </m:oMathPara>
                          </a14:m>
                          <a:endParaRPr lang="zh-TW" altLang="en-US" dirty="0"/>
                        </a:p>
                      </a:txBody>
                      <a:tcPr/>
                    </a:tc>
                    <a:tc>
                      <a:txBody>
                        <a:bodyPr/>
                        <a:lstStyle/>
                        <a:p>
                          <a:pPr algn="ctr"/>
                          <a:r>
                            <a:rPr lang="en-US" altLang="zh-TW" dirty="0"/>
                            <a:t>0x3f0000 ... 001</a:t>
                          </a:r>
                          <a:endParaRPr lang="zh-TW" altLang="en-US" dirty="0"/>
                        </a:p>
                      </a:txBody>
                      <a:tcPr/>
                    </a:tc>
                    <a:tc>
                      <a:txBody>
                        <a:bodyPr/>
                        <a:lstStyle/>
                        <a:p>
                          <a:pPr algn="ctr"/>
                          <a:r>
                            <a:rPr lang="en-US" altLang="zh-TW" dirty="0"/>
                            <a:t>(1, 2, 3, 4)</a:t>
                          </a:r>
                          <a:endParaRPr lang="zh-TW" altLang="en-US" dirty="0"/>
                        </a:p>
                      </a:txBody>
                      <a:tcPr/>
                    </a:tc>
                    <a:extLst>
                      <a:ext uri="{0D108BD9-81ED-4DB2-BD59-A6C34878D82A}">
                        <a16:rowId xmlns:a16="http://schemas.microsoft.com/office/drawing/2014/main" val="307372493"/>
                      </a:ext>
                    </a:extLst>
                  </a:tr>
                </a:tbl>
              </a:graphicData>
            </a:graphic>
          </p:graphicFrame>
        </mc:Choice>
        <mc:Fallback>
          <p:graphicFrame>
            <p:nvGraphicFramePr>
              <p:cNvPr id="6" name="表格 7">
                <a:extLst>
                  <a:ext uri="{FF2B5EF4-FFF2-40B4-BE49-F238E27FC236}">
                    <a16:creationId xmlns:a16="http://schemas.microsoft.com/office/drawing/2014/main" id="{8304A221-139E-5D11-BA03-0E5EB2076825}"/>
                  </a:ext>
                </a:extLst>
              </p:cNvPr>
              <p:cNvGraphicFramePr>
                <a:graphicFrameLocks noGrp="1"/>
              </p:cNvGraphicFramePr>
              <p:nvPr>
                <p:extLst>
                  <p:ext uri="{D42A27DB-BD31-4B8C-83A1-F6EECF244321}">
                    <p14:modId xmlns:p14="http://schemas.microsoft.com/office/powerpoint/2010/main" val="3266876549"/>
                  </p:ext>
                </p:extLst>
              </p:nvPr>
            </p:nvGraphicFramePr>
            <p:xfrm>
              <a:off x="1245505" y="4373199"/>
              <a:ext cx="9472387" cy="2198280"/>
            </p:xfrm>
            <a:graphic>
              <a:graphicData uri="http://schemas.openxmlformats.org/drawingml/2006/table">
                <a:tbl>
                  <a:tblPr firstRow="1" bandRow="1">
                    <a:tableStyleId>{5C22544A-7EE6-4342-B048-85BDC9FD1C3A}</a:tableStyleId>
                  </a:tblPr>
                  <a:tblGrid>
                    <a:gridCol w="2788925">
                      <a:extLst>
                        <a:ext uri="{9D8B030D-6E8A-4147-A177-3AD203B41FA5}">
                          <a16:colId xmlns:a16="http://schemas.microsoft.com/office/drawing/2014/main" val="88314810"/>
                        </a:ext>
                      </a:extLst>
                    </a:gridCol>
                    <a:gridCol w="4418084">
                      <a:extLst>
                        <a:ext uri="{9D8B030D-6E8A-4147-A177-3AD203B41FA5}">
                          <a16:colId xmlns:a16="http://schemas.microsoft.com/office/drawing/2014/main" val="1127855968"/>
                        </a:ext>
                      </a:extLst>
                    </a:gridCol>
                    <a:gridCol w="2265378">
                      <a:extLst>
                        <a:ext uri="{9D8B030D-6E8A-4147-A177-3AD203B41FA5}">
                          <a16:colId xmlns:a16="http://schemas.microsoft.com/office/drawing/2014/main" val="3197142039"/>
                        </a:ext>
                      </a:extLst>
                    </a:gridCol>
                  </a:tblGrid>
                  <a:tr h="403202">
                    <a:tc>
                      <a:txBody>
                        <a:bodyPr/>
                        <a:lstStyle/>
                        <a:p>
                          <a:pPr algn="ctr"/>
                          <a:r>
                            <a:rPr lang="en-US" altLang="zh-TW" dirty="0">
                              <a:solidFill>
                                <a:schemeClr val="tx1"/>
                              </a:solidFill>
                            </a:rPr>
                            <a:t>Prime</a:t>
                          </a:r>
                          <a:endParaRPr lang="zh-TW" altLang="en-US" dirty="0">
                            <a:solidFill>
                              <a:schemeClr val="tx1"/>
                            </a:solidFill>
                          </a:endParaRPr>
                        </a:p>
                      </a:txBody>
                      <a:tcPr>
                        <a:solidFill>
                          <a:schemeClr val="bg1">
                            <a:lumMod val="65000"/>
                          </a:schemeClr>
                        </a:solidFill>
                      </a:tcPr>
                    </a:tc>
                    <a:tc>
                      <a:txBody>
                        <a:bodyPr/>
                        <a:lstStyle/>
                        <a:p>
                          <a:pPr algn="ctr"/>
                          <a:r>
                            <a:rPr lang="en-US" altLang="zh-TW" dirty="0">
                              <a:solidFill>
                                <a:schemeClr val="tx1"/>
                              </a:solidFill>
                            </a:rPr>
                            <a:t>Value</a:t>
                          </a:r>
                          <a:endParaRPr lang="zh-TW" altLang="en-US" dirty="0">
                            <a:solidFill>
                              <a:schemeClr val="tx1"/>
                            </a:solidFill>
                          </a:endParaRPr>
                        </a:p>
                      </a:txBody>
                      <a:tcPr>
                        <a:solidFill>
                          <a:schemeClr val="bg1">
                            <a:lumMod val="65000"/>
                          </a:schemeClr>
                        </a:solidFill>
                      </a:tcPr>
                    </a:tc>
                    <a:tc>
                      <a:txBody>
                        <a:bodyPr/>
                        <a:lstStyle/>
                        <a:p>
                          <a:endParaRPr lang="zh-TW"/>
                        </a:p>
                      </a:txBody>
                      <a:tcPr>
                        <a:blipFill>
                          <a:blip r:embed="rId3"/>
                          <a:stretch>
                            <a:fillRect l="-318280" t="-7576" r="-1075" b="-462121"/>
                          </a:stretch>
                        </a:blipFill>
                      </a:tcPr>
                    </a:tc>
                    <a:extLst>
                      <a:ext uri="{0D108BD9-81ED-4DB2-BD59-A6C34878D82A}">
                        <a16:rowId xmlns:a16="http://schemas.microsoft.com/office/drawing/2014/main" val="49405327"/>
                      </a:ext>
                    </a:extLst>
                  </a:tr>
                  <a:tr h="695938">
                    <a:tc>
                      <a:txBody>
                        <a:bodyPr/>
                        <a:lstStyle/>
                        <a:p>
                          <a:endParaRPr lang="zh-TW"/>
                        </a:p>
                      </a:txBody>
                      <a:tcPr>
                        <a:blipFill>
                          <a:blip r:embed="rId3"/>
                          <a:stretch>
                            <a:fillRect l="-218" t="-61739" r="-240393" b="-165217"/>
                          </a:stretch>
                        </a:blipFill>
                      </a:tcPr>
                    </a:tc>
                    <a:tc>
                      <a:txBody>
                        <a:bodyPr/>
                        <a:lstStyle/>
                        <a:p>
                          <a:r>
                            <a:rPr lang="en-US" altLang="zh-TW" dirty="0"/>
                            <a:t>0x30644e72e131a029b85045b68181585d2833e84879b9709143e1f593f0000001</a:t>
                          </a:r>
                          <a:endParaRPr lang="zh-TW" altLang="en-US" dirty="0"/>
                        </a:p>
                      </a:txBody>
                      <a:tcPr/>
                    </a:tc>
                    <a:tc>
                      <a:txBody>
                        <a:bodyPr/>
                        <a:lstStyle/>
                        <a:p>
                          <a:pPr algn="ctr"/>
                          <a:r>
                            <a:rPr lang="en-US" altLang="zh-TW" dirty="0"/>
                            <a:t>(1, 3, 2, 4)</a:t>
                          </a:r>
                          <a:endParaRPr lang="zh-TW" altLang="en-US" dirty="0"/>
                        </a:p>
                      </a:txBody>
                      <a:tcPr/>
                    </a:tc>
                    <a:extLst>
                      <a:ext uri="{0D108BD9-81ED-4DB2-BD59-A6C34878D82A}">
                        <a16:rowId xmlns:a16="http://schemas.microsoft.com/office/drawing/2014/main" val="451984360"/>
                      </a:ext>
                    </a:extLst>
                  </a:tr>
                  <a:tr h="695938">
                    <a:tc>
                      <a:txBody>
                        <a:bodyPr/>
                        <a:lstStyle/>
                        <a:p>
                          <a:endParaRPr lang="zh-TW"/>
                        </a:p>
                      </a:txBody>
                      <a:tcPr>
                        <a:blipFill>
                          <a:blip r:embed="rId3"/>
                          <a:stretch>
                            <a:fillRect l="-218" t="-163158" r="-240393" b="-66667"/>
                          </a:stretch>
                        </a:blipFill>
                      </a:tcPr>
                    </a:tc>
                    <a:tc>
                      <a:txBody>
                        <a:bodyPr/>
                        <a:lstStyle/>
                        <a:p>
                          <a:r>
                            <a:rPr lang="en-US" altLang="zh-TW" dirty="0"/>
                            <a:t>0x73eda753299d7d483339d80809a1d80553bda402fffe5bfeffffffff00000001</a:t>
                          </a:r>
                          <a:endParaRPr lang="zh-TW" altLang="en-US" dirty="0"/>
                        </a:p>
                      </a:txBody>
                      <a:tcPr/>
                    </a:tc>
                    <a:tc>
                      <a:txBody>
                        <a:bodyPr/>
                        <a:lstStyle/>
                        <a:p>
                          <a:pPr algn="ctr"/>
                          <a:r>
                            <a:rPr lang="en-US" altLang="zh-TW" dirty="0"/>
                            <a:t>(1, 3, 2, 4)</a:t>
                          </a:r>
                          <a:endParaRPr lang="zh-TW" altLang="en-US" dirty="0"/>
                        </a:p>
                      </a:txBody>
                      <a:tcPr/>
                    </a:tc>
                    <a:extLst>
                      <a:ext uri="{0D108BD9-81ED-4DB2-BD59-A6C34878D82A}">
                        <a16:rowId xmlns:a16="http://schemas.microsoft.com/office/drawing/2014/main" val="3124638572"/>
                      </a:ext>
                    </a:extLst>
                  </a:tr>
                  <a:tr h="403202">
                    <a:tc>
                      <a:txBody>
                        <a:bodyPr/>
                        <a:lstStyle/>
                        <a:p>
                          <a:endParaRPr lang="zh-TW"/>
                        </a:p>
                      </a:txBody>
                      <a:tcPr>
                        <a:blipFill>
                          <a:blip r:embed="rId3"/>
                          <a:stretch>
                            <a:fillRect l="-218" t="-454545" r="-240393" b="-15152"/>
                          </a:stretch>
                        </a:blipFill>
                      </a:tcPr>
                    </a:tc>
                    <a:tc>
                      <a:txBody>
                        <a:bodyPr/>
                        <a:lstStyle/>
                        <a:p>
                          <a:pPr algn="ctr"/>
                          <a:r>
                            <a:rPr lang="en-US" altLang="zh-TW" dirty="0"/>
                            <a:t>0x3f0000 ... 001</a:t>
                          </a:r>
                          <a:endParaRPr lang="zh-TW" altLang="en-US" dirty="0"/>
                        </a:p>
                      </a:txBody>
                      <a:tcPr/>
                    </a:tc>
                    <a:tc>
                      <a:txBody>
                        <a:bodyPr/>
                        <a:lstStyle/>
                        <a:p>
                          <a:pPr algn="ctr"/>
                          <a:r>
                            <a:rPr lang="en-US" altLang="zh-TW" dirty="0"/>
                            <a:t>(1, 2, 3, 4)</a:t>
                          </a:r>
                          <a:endParaRPr lang="zh-TW" altLang="en-US" dirty="0"/>
                        </a:p>
                      </a:txBody>
                      <a:tcPr/>
                    </a:tc>
                    <a:extLst>
                      <a:ext uri="{0D108BD9-81ED-4DB2-BD59-A6C34878D82A}">
                        <a16:rowId xmlns:a16="http://schemas.microsoft.com/office/drawing/2014/main" val="307372493"/>
                      </a:ext>
                    </a:extLst>
                  </a:tr>
                </a:tbl>
              </a:graphicData>
            </a:graphic>
          </p:graphicFrame>
        </mc:Fallback>
      </mc:AlternateContent>
    </p:spTree>
    <p:extLst>
      <p:ext uri="{BB962C8B-B14F-4D97-AF65-F5344CB8AC3E}">
        <p14:creationId xmlns:p14="http://schemas.microsoft.com/office/powerpoint/2010/main" val="981944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6CCC2A05-AA61-0B0A-7EB9-232A9AC58186}"/>
              </a:ext>
            </a:extLst>
          </p:cNvPr>
          <p:cNvPicPr>
            <a:picLocks noChangeAspect="1"/>
          </p:cNvPicPr>
          <p:nvPr/>
        </p:nvPicPr>
        <p:blipFill>
          <a:blip r:embed="rId3"/>
          <a:stretch>
            <a:fillRect/>
          </a:stretch>
        </p:blipFill>
        <p:spPr>
          <a:xfrm>
            <a:off x="1776989" y="925137"/>
            <a:ext cx="8467811" cy="5007726"/>
          </a:xfrm>
          <a:prstGeom prst="rect">
            <a:avLst/>
          </a:prstGeom>
        </p:spPr>
      </p:pic>
      <p:sp>
        <p:nvSpPr>
          <p:cNvPr id="4" name="文字方塊 3">
            <a:extLst>
              <a:ext uri="{FF2B5EF4-FFF2-40B4-BE49-F238E27FC236}">
                <a16:creationId xmlns:a16="http://schemas.microsoft.com/office/drawing/2014/main" id="{FF4A35D5-C000-8416-96AE-310EB4C1A5A9}"/>
              </a:ext>
            </a:extLst>
          </p:cNvPr>
          <p:cNvSpPr txBox="1"/>
          <p:nvPr/>
        </p:nvSpPr>
        <p:spPr>
          <a:xfrm>
            <a:off x="81280" y="169334"/>
            <a:ext cx="12029440" cy="523220"/>
          </a:xfrm>
          <a:prstGeom prst="rect">
            <a:avLst/>
          </a:prstGeom>
          <a:noFill/>
        </p:spPr>
        <p:txBody>
          <a:bodyPr wrap="square" rtlCol="0">
            <a:spAutoFit/>
          </a:bodyPr>
          <a:lstStyle/>
          <a:p>
            <a:pPr algn="ctr"/>
            <a:r>
              <a:rPr lang="en-US" altLang="zh-TW" sz="2800" dirty="0">
                <a:latin typeface="Avenir Next LT Pro (本文)"/>
              </a:rPr>
              <a:t>Comparison of traditional hash and ZK friendly hash</a:t>
            </a:r>
            <a:endParaRPr lang="zh-TW" altLang="en-US" sz="2800" dirty="0">
              <a:latin typeface="Avenir Next LT Pro (本文)"/>
            </a:endParaRPr>
          </a:p>
        </p:txBody>
      </p:sp>
      <p:sp>
        <p:nvSpPr>
          <p:cNvPr id="6" name="左中括弧 5">
            <a:extLst>
              <a:ext uri="{FF2B5EF4-FFF2-40B4-BE49-F238E27FC236}">
                <a16:creationId xmlns:a16="http://schemas.microsoft.com/office/drawing/2014/main" id="{0C004B71-4A39-5D8D-569B-3ED989081D4D}"/>
              </a:ext>
            </a:extLst>
          </p:cNvPr>
          <p:cNvSpPr/>
          <p:nvPr/>
        </p:nvSpPr>
        <p:spPr>
          <a:xfrm>
            <a:off x="1600200" y="4191000"/>
            <a:ext cx="1549400" cy="393700"/>
          </a:xfrm>
          <a:prstGeom prst="leftBracket">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0" name="左中括弧 9">
            <a:extLst>
              <a:ext uri="{FF2B5EF4-FFF2-40B4-BE49-F238E27FC236}">
                <a16:creationId xmlns:a16="http://schemas.microsoft.com/office/drawing/2014/main" id="{7B9CAE08-10C7-A392-734A-8168C690A201}"/>
              </a:ext>
            </a:extLst>
          </p:cNvPr>
          <p:cNvSpPr/>
          <p:nvPr/>
        </p:nvSpPr>
        <p:spPr>
          <a:xfrm>
            <a:off x="1600200" y="2402820"/>
            <a:ext cx="1549400" cy="1545417"/>
          </a:xfrm>
          <a:prstGeom prst="leftBracket">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98C7D86A-5AD7-5078-54D9-2FC441CF689F}"/>
              </a:ext>
            </a:extLst>
          </p:cNvPr>
          <p:cNvSpPr txBox="1"/>
          <p:nvPr/>
        </p:nvSpPr>
        <p:spPr>
          <a:xfrm>
            <a:off x="736095" y="2967335"/>
            <a:ext cx="635000" cy="461665"/>
          </a:xfrm>
          <a:prstGeom prst="rect">
            <a:avLst/>
          </a:prstGeom>
          <a:noFill/>
        </p:spPr>
        <p:txBody>
          <a:bodyPr wrap="square" rtlCol="0">
            <a:spAutoFit/>
          </a:bodyPr>
          <a:lstStyle/>
          <a:p>
            <a:pPr algn="ctr"/>
            <a:r>
              <a:rPr lang="en-US" altLang="zh-TW" sz="2400" dirty="0"/>
              <a:t>ZKF</a:t>
            </a:r>
            <a:endParaRPr lang="zh-TW" altLang="en-US" sz="2400" dirty="0"/>
          </a:p>
        </p:txBody>
      </p:sp>
      <p:sp>
        <p:nvSpPr>
          <p:cNvPr id="12" name="文字方塊 11">
            <a:extLst>
              <a:ext uri="{FF2B5EF4-FFF2-40B4-BE49-F238E27FC236}">
                <a16:creationId xmlns:a16="http://schemas.microsoft.com/office/drawing/2014/main" id="{23D2F787-2EE3-0205-CE24-040E3B4B62EA}"/>
              </a:ext>
            </a:extLst>
          </p:cNvPr>
          <p:cNvSpPr txBox="1"/>
          <p:nvPr/>
        </p:nvSpPr>
        <p:spPr>
          <a:xfrm>
            <a:off x="50800" y="4157017"/>
            <a:ext cx="1549400" cy="461665"/>
          </a:xfrm>
          <a:prstGeom prst="rect">
            <a:avLst/>
          </a:prstGeom>
          <a:noFill/>
        </p:spPr>
        <p:txBody>
          <a:bodyPr wrap="square" rtlCol="0">
            <a:spAutoFit/>
          </a:bodyPr>
          <a:lstStyle/>
          <a:p>
            <a:pPr algn="ctr"/>
            <a:r>
              <a:rPr lang="en-US" altLang="zh-TW" sz="2400" dirty="0"/>
              <a:t>traditional</a:t>
            </a:r>
            <a:endParaRPr lang="zh-TW" altLang="en-US" sz="2400" dirty="0"/>
          </a:p>
        </p:txBody>
      </p:sp>
    </p:spTree>
    <p:extLst>
      <p:ext uri="{BB962C8B-B14F-4D97-AF65-F5344CB8AC3E}">
        <p14:creationId xmlns:p14="http://schemas.microsoft.com/office/powerpoint/2010/main" val="1417558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B8CFD1E-87ED-9A99-226A-198E7EF4B388}"/>
              </a:ext>
            </a:extLst>
          </p:cNvPr>
          <p:cNvPicPr>
            <a:picLocks noChangeAspect="1"/>
          </p:cNvPicPr>
          <p:nvPr/>
        </p:nvPicPr>
        <p:blipFill rotWithShape="1">
          <a:blip r:embed="rId3"/>
          <a:srcRect b="21737"/>
          <a:stretch/>
        </p:blipFill>
        <p:spPr>
          <a:xfrm>
            <a:off x="225020" y="1291381"/>
            <a:ext cx="5870980" cy="4275238"/>
          </a:xfrm>
          <a:prstGeom prst="rect">
            <a:avLst/>
          </a:prstGeom>
        </p:spPr>
      </p:pic>
      <p:pic>
        <p:nvPicPr>
          <p:cNvPr id="7" name="圖片 6">
            <a:extLst>
              <a:ext uri="{FF2B5EF4-FFF2-40B4-BE49-F238E27FC236}">
                <a16:creationId xmlns:a16="http://schemas.microsoft.com/office/drawing/2014/main" id="{BFFE9584-8558-2760-5E45-E055485A7540}"/>
              </a:ext>
            </a:extLst>
          </p:cNvPr>
          <p:cNvPicPr>
            <a:picLocks noChangeAspect="1"/>
          </p:cNvPicPr>
          <p:nvPr/>
        </p:nvPicPr>
        <p:blipFill rotWithShape="1">
          <a:blip r:embed="rId4"/>
          <a:srcRect b="27001"/>
          <a:stretch/>
        </p:blipFill>
        <p:spPr>
          <a:xfrm>
            <a:off x="5943600" y="1291381"/>
            <a:ext cx="6109482" cy="4078180"/>
          </a:xfrm>
          <a:prstGeom prst="rect">
            <a:avLst/>
          </a:prstGeom>
        </p:spPr>
      </p:pic>
      <p:sp>
        <p:nvSpPr>
          <p:cNvPr id="8" name="文字方塊 7">
            <a:extLst>
              <a:ext uri="{FF2B5EF4-FFF2-40B4-BE49-F238E27FC236}">
                <a16:creationId xmlns:a16="http://schemas.microsoft.com/office/drawing/2014/main" id="{FF93A45A-9142-6CE0-79EF-8FFD86324302}"/>
              </a:ext>
            </a:extLst>
          </p:cNvPr>
          <p:cNvSpPr txBox="1"/>
          <p:nvPr/>
        </p:nvSpPr>
        <p:spPr>
          <a:xfrm>
            <a:off x="6472855" y="829716"/>
            <a:ext cx="5050972" cy="461665"/>
          </a:xfrm>
          <a:prstGeom prst="rect">
            <a:avLst/>
          </a:prstGeom>
          <a:noFill/>
        </p:spPr>
        <p:txBody>
          <a:bodyPr wrap="square" rtlCol="0">
            <a:spAutoFit/>
          </a:bodyPr>
          <a:lstStyle/>
          <a:p>
            <a:pPr algn="ctr"/>
            <a:r>
              <a:rPr lang="en-US" altLang="zh-TW" sz="2400" dirty="0">
                <a:latin typeface="Avenir Next LT Pro (本文)"/>
              </a:rPr>
              <a:t>Merkle Tree with 2</a:t>
            </a:r>
            <a:r>
              <a:rPr lang="en-US" altLang="zh-TW" sz="2400" baseline="30000" dirty="0">
                <a:latin typeface="Avenir Next LT Pro (本文)"/>
              </a:rPr>
              <a:t>20 </a:t>
            </a:r>
            <a:r>
              <a:rPr lang="en-US" altLang="zh-TW" sz="2400" dirty="0">
                <a:latin typeface="Avenir Next LT Pro (本文)"/>
              </a:rPr>
              <a:t>elements</a:t>
            </a:r>
            <a:endParaRPr lang="zh-TW" altLang="en-US" sz="2400" dirty="0">
              <a:latin typeface="Avenir Next LT Pro (本文)"/>
            </a:endParaRPr>
          </a:p>
        </p:txBody>
      </p:sp>
      <p:sp>
        <p:nvSpPr>
          <p:cNvPr id="9" name="文字方塊 8">
            <a:extLst>
              <a:ext uri="{FF2B5EF4-FFF2-40B4-BE49-F238E27FC236}">
                <a16:creationId xmlns:a16="http://schemas.microsoft.com/office/drawing/2014/main" id="{FCDCA929-B565-8D45-B742-99B85D7CC30E}"/>
              </a:ext>
            </a:extLst>
          </p:cNvPr>
          <p:cNvSpPr txBox="1"/>
          <p:nvPr/>
        </p:nvSpPr>
        <p:spPr>
          <a:xfrm>
            <a:off x="970171" y="829715"/>
            <a:ext cx="4191000" cy="461665"/>
          </a:xfrm>
          <a:prstGeom prst="rect">
            <a:avLst/>
          </a:prstGeom>
          <a:noFill/>
        </p:spPr>
        <p:txBody>
          <a:bodyPr wrap="square" rtlCol="0">
            <a:spAutoFit/>
          </a:bodyPr>
          <a:lstStyle/>
          <a:p>
            <a:pPr algn="ctr"/>
            <a:r>
              <a:rPr lang="en-US" altLang="zh-TW" sz="2400" dirty="0">
                <a:latin typeface="Avenir Next LT Pro (本文)"/>
              </a:rPr>
              <a:t>Single Call</a:t>
            </a:r>
            <a:endParaRPr lang="zh-TW" altLang="en-US" sz="2400" dirty="0">
              <a:latin typeface="Avenir Next LT Pro (本文)"/>
            </a:endParaRPr>
          </a:p>
        </p:txBody>
      </p:sp>
    </p:spTree>
    <p:extLst>
      <p:ext uri="{BB962C8B-B14F-4D97-AF65-F5344CB8AC3E}">
        <p14:creationId xmlns:p14="http://schemas.microsoft.com/office/powerpoint/2010/main" val="2151107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6065A-4E40-CC8D-D830-2B99C6D62702}"/>
              </a:ext>
            </a:extLst>
          </p:cNvPr>
          <p:cNvSpPr>
            <a:spLocks noGrp="1"/>
          </p:cNvSpPr>
          <p:nvPr>
            <p:ph type="title"/>
          </p:nvPr>
        </p:nvSpPr>
        <p:spPr>
          <a:xfrm>
            <a:off x="354691" y="22095"/>
            <a:ext cx="10515600" cy="896751"/>
          </a:xfrm>
        </p:spPr>
        <p:txBody>
          <a:bodyPr/>
          <a:lstStyle/>
          <a:p>
            <a:pPr algn="ctr"/>
            <a:r>
              <a:rPr lang="en-US" altLang="zh-TW" dirty="0">
                <a:solidFill>
                  <a:srgbClr val="0070C0"/>
                </a:solidFill>
                <a:latin typeface="Avenir Next LT Pro (本文)"/>
              </a:rPr>
              <a:t>Conclusion</a:t>
            </a:r>
            <a:endParaRPr lang="zh-TW" altLang="en-US" dirty="0">
              <a:solidFill>
                <a:srgbClr val="0070C0"/>
              </a:solidFill>
              <a:latin typeface="Avenir Next LT Pro (本文)"/>
            </a:endParaRPr>
          </a:p>
        </p:txBody>
      </p:sp>
      <p:sp>
        <p:nvSpPr>
          <p:cNvPr id="10" name="文字方塊 9">
            <a:extLst>
              <a:ext uri="{FF2B5EF4-FFF2-40B4-BE49-F238E27FC236}">
                <a16:creationId xmlns:a16="http://schemas.microsoft.com/office/drawing/2014/main" id="{E8960C5A-2B31-C683-EBFF-CED042CE0508}"/>
              </a:ext>
            </a:extLst>
          </p:cNvPr>
          <p:cNvSpPr txBox="1"/>
          <p:nvPr/>
        </p:nvSpPr>
        <p:spPr>
          <a:xfrm>
            <a:off x="240390" y="918846"/>
            <a:ext cx="11596919" cy="3785652"/>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zh-TW" sz="2400" dirty="0">
                <a:latin typeface="Avenir Next LT Pro (本文)"/>
              </a:rPr>
              <a:t>Good performance in zero-knowledge proof among</a:t>
            </a:r>
            <a:r>
              <a:rPr lang="zh-TW" altLang="en-US" sz="2400" dirty="0">
                <a:latin typeface="Avenir Next LT Pro (本文)"/>
              </a:rPr>
              <a:t> </a:t>
            </a:r>
            <a:r>
              <a:rPr lang="en-US" altLang="zh-TW" sz="2400" dirty="0">
                <a:latin typeface="Avenir Next LT Pro (本文)"/>
              </a:rPr>
              <a:t>all</a:t>
            </a:r>
            <a:r>
              <a:rPr lang="zh-TW" altLang="en-US" sz="2400" dirty="0">
                <a:latin typeface="Avenir Next LT Pro (本文)"/>
              </a:rPr>
              <a:t> </a:t>
            </a:r>
            <a:r>
              <a:rPr lang="en-US" altLang="zh-TW" sz="2400" dirty="0">
                <a:latin typeface="Avenir Next LT Pro (本文)"/>
              </a:rPr>
              <a:t>ZKF</a:t>
            </a:r>
            <a:r>
              <a:rPr lang="zh-TW" altLang="en-US" sz="2400" dirty="0">
                <a:latin typeface="Avenir Next LT Pro (本文)"/>
              </a:rPr>
              <a:t> </a:t>
            </a:r>
            <a:r>
              <a:rPr lang="en-US" altLang="zh-TW" sz="2400" dirty="0">
                <a:latin typeface="Avenir Next LT Pro (本文)"/>
              </a:rPr>
              <a:t>hash</a:t>
            </a:r>
            <a:r>
              <a:rPr lang="zh-TW" altLang="en-US" sz="2400" dirty="0">
                <a:latin typeface="Avenir Next LT Pro (本文)"/>
              </a:rPr>
              <a:t> </a:t>
            </a:r>
            <a:r>
              <a:rPr lang="en-US" altLang="zh-TW" sz="2400" dirty="0">
                <a:latin typeface="Avenir Next LT Pro (本文)"/>
              </a:rPr>
              <a:t>and the run time is more closer to the traditional hash in native computation</a:t>
            </a:r>
          </a:p>
          <a:p>
            <a:pPr marL="285750" indent="-285750">
              <a:buClr>
                <a:srgbClr val="0070C0"/>
              </a:buClr>
              <a:buFont typeface="Arial" panose="020B0604020202020204" pitchFamily="34" charset="0"/>
              <a:buChar char="•"/>
            </a:pPr>
            <a:endParaRPr lang="en-US" altLang="zh-TW" sz="2400" dirty="0">
              <a:latin typeface="Avenir Next LT Pro (本文)"/>
            </a:endParaRPr>
          </a:p>
          <a:p>
            <a:pPr marL="285750" indent="-285750">
              <a:buClr>
                <a:srgbClr val="0070C0"/>
              </a:buClr>
              <a:buFont typeface="Arial" panose="020B0604020202020204" pitchFamily="34" charset="0"/>
              <a:buChar char="•"/>
            </a:pPr>
            <a:r>
              <a:rPr lang="en-US" altLang="zh-TW" sz="2400" dirty="0">
                <a:latin typeface="Avenir Next LT Pro (本文)"/>
              </a:rPr>
              <a:t>Take</a:t>
            </a:r>
            <a:r>
              <a:rPr lang="zh-TW" altLang="en-US" sz="2400" dirty="0">
                <a:latin typeface="Avenir Next LT Pro (本文)"/>
              </a:rPr>
              <a:t> </a:t>
            </a:r>
            <a:r>
              <a:rPr lang="en-US" altLang="zh-TW" sz="2400" dirty="0">
                <a:latin typeface="Avenir Next LT Pro (本文)"/>
              </a:rPr>
              <a:t>use</a:t>
            </a:r>
            <a:r>
              <a:rPr lang="zh-TW" altLang="en-US" sz="2400" dirty="0">
                <a:latin typeface="Avenir Next LT Pro (本文)"/>
              </a:rPr>
              <a:t> </a:t>
            </a:r>
            <a:r>
              <a:rPr lang="en-US" altLang="zh-TW" sz="2400" dirty="0">
                <a:latin typeface="Avenir Next LT Pro (本文)"/>
              </a:rPr>
              <a:t>of</a:t>
            </a:r>
            <a:r>
              <a:rPr lang="zh-TW" altLang="en-US" sz="2400" dirty="0">
                <a:latin typeface="Avenir Next LT Pro (本文)"/>
              </a:rPr>
              <a:t> </a:t>
            </a:r>
            <a:r>
              <a:rPr lang="en-US" altLang="zh-TW" sz="2400" dirty="0">
                <a:latin typeface="Avenir Next LT Pro (本文)"/>
              </a:rPr>
              <a:t>the</a:t>
            </a:r>
            <a:r>
              <a:rPr lang="zh-TW" altLang="en-US" sz="2400" dirty="0">
                <a:latin typeface="Avenir Next LT Pro (本文)"/>
              </a:rPr>
              <a:t> </a:t>
            </a:r>
            <a:r>
              <a:rPr lang="en-US" altLang="zh-TW" sz="2400" dirty="0">
                <a:latin typeface="Avenir Next LT Pro (本文)"/>
              </a:rPr>
              <a:t>advantage</a:t>
            </a:r>
            <a:r>
              <a:rPr lang="zh-TW" altLang="en-US" sz="2400" dirty="0">
                <a:latin typeface="Avenir Next LT Pro (本文)"/>
              </a:rPr>
              <a:t> </a:t>
            </a:r>
            <a:r>
              <a:rPr lang="en-US" altLang="zh-TW" sz="2400" dirty="0">
                <a:latin typeface="Avenir Next LT Pro (本文)"/>
              </a:rPr>
              <a:t>of</a:t>
            </a:r>
            <a:r>
              <a:rPr lang="zh-TW" altLang="en-US" sz="2400" dirty="0">
                <a:latin typeface="Avenir Next LT Pro (本文)"/>
              </a:rPr>
              <a:t> </a:t>
            </a:r>
            <a:r>
              <a:rPr lang="en-US" altLang="zh-TW" sz="2400" dirty="0">
                <a:latin typeface="Avenir Next LT Pro (本文)"/>
              </a:rPr>
              <a:t>table</a:t>
            </a:r>
            <a:r>
              <a:rPr lang="zh-TW" altLang="en-US" sz="2400" dirty="0">
                <a:latin typeface="Avenir Next LT Pro (本文)"/>
              </a:rPr>
              <a:t> </a:t>
            </a:r>
            <a:r>
              <a:rPr lang="en-US" altLang="zh-TW" sz="2400" dirty="0">
                <a:latin typeface="Avenir Next LT Pro (本文)"/>
              </a:rPr>
              <a:t>lookup</a:t>
            </a:r>
            <a:r>
              <a:rPr lang="zh-TW" altLang="en-US" sz="2400" dirty="0">
                <a:latin typeface="Avenir Next LT Pro (本文)"/>
              </a:rPr>
              <a:t> </a:t>
            </a:r>
            <a:r>
              <a:rPr lang="en-US" altLang="zh-TW" sz="2400" dirty="0">
                <a:latin typeface="Avenir Next LT Pro (本文)"/>
              </a:rPr>
              <a:t>to</a:t>
            </a:r>
            <a:r>
              <a:rPr lang="zh-TW" altLang="en-US" sz="2400" dirty="0">
                <a:latin typeface="Avenir Next LT Pro (本文)"/>
              </a:rPr>
              <a:t> </a:t>
            </a:r>
            <a:r>
              <a:rPr lang="en-US" altLang="zh-TW" sz="2400" dirty="0">
                <a:latin typeface="Avenir Next LT Pro (本文)"/>
              </a:rPr>
              <a:t>speed</a:t>
            </a:r>
            <a:r>
              <a:rPr lang="zh-TW" altLang="en-US" sz="2400" dirty="0">
                <a:latin typeface="Avenir Next LT Pro (本文)"/>
              </a:rPr>
              <a:t> </a:t>
            </a:r>
            <a:r>
              <a:rPr lang="en-US" altLang="zh-TW" sz="2400" dirty="0">
                <a:latin typeface="Avenir Next LT Pro (本文)"/>
              </a:rPr>
              <a:t>up</a:t>
            </a:r>
            <a:r>
              <a:rPr lang="zh-TW" altLang="en-US" sz="2400" dirty="0">
                <a:latin typeface="Avenir Next LT Pro (本文)"/>
              </a:rPr>
              <a:t> </a:t>
            </a:r>
            <a:r>
              <a:rPr lang="en-US" altLang="zh-TW" sz="2400" dirty="0">
                <a:latin typeface="Avenir Next LT Pro (本文)"/>
              </a:rPr>
              <a:t>and</a:t>
            </a:r>
            <a:r>
              <a:rPr lang="zh-TW" altLang="en-US" sz="2400" dirty="0">
                <a:latin typeface="Avenir Next LT Pro (本文)"/>
              </a:rPr>
              <a:t> </a:t>
            </a:r>
            <a:r>
              <a:rPr lang="en-US" altLang="zh-TW" sz="2400" dirty="0">
                <a:latin typeface="Avenir Next LT Pro (本文)"/>
              </a:rPr>
              <a:t>also</a:t>
            </a:r>
            <a:r>
              <a:rPr lang="zh-TW" altLang="en-US" sz="2400" dirty="0">
                <a:latin typeface="Avenir Next LT Pro (本文)"/>
              </a:rPr>
              <a:t> </a:t>
            </a:r>
            <a:r>
              <a:rPr lang="en-US" altLang="zh-TW" sz="2400" dirty="0">
                <a:latin typeface="Avenir Next LT Pro (本文)"/>
              </a:rPr>
              <a:t>resist</a:t>
            </a:r>
            <a:r>
              <a:rPr lang="zh-TW" altLang="en-US" sz="2400" dirty="0">
                <a:latin typeface="Avenir Next LT Pro (本文)"/>
              </a:rPr>
              <a:t> </a:t>
            </a:r>
            <a:r>
              <a:rPr lang="en-US" altLang="zh-TW" sz="2400" dirty="0">
                <a:latin typeface="Avenir Next LT Pro (本文)"/>
              </a:rPr>
              <a:t>algebraic</a:t>
            </a:r>
            <a:r>
              <a:rPr lang="zh-TW" altLang="en-US" sz="2400" dirty="0">
                <a:latin typeface="Avenir Next LT Pro (本文)"/>
              </a:rPr>
              <a:t> </a:t>
            </a:r>
            <a:r>
              <a:rPr lang="en-US" altLang="zh-TW" sz="2400" dirty="0">
                <a:latin typeface="Avenir Next LT Pro (本文)"/>
              </a:rPr>
              <a:t>attack.</a:t>
            </a:r>
          </a:p>
          <a:p>
            <a:pPr marL="285750" indent="-285750">
              <a:buClr>
                <a:srgbClr val="0070C0"/>
              </a:buClr>
              <a:buFont typeface="Arial" panose="020B0604020202020204" pitchFamily="34" charset="0"/>
              <a:buChar char="•"/>
            </a:pPr>
            <a:endParaRPr lang="en-US" altLang="zh-TW" sz="2400" dirty="0">
              <a:latin typeface="Avenir Next LT Pro (本文)"/>
            </a:endParaRPr>
          </a:p>
          <a:p>
            <a:pPr marL="285750" indent="-285750">
              <a:buClr>
                <a:srgbClr val="0070C0"/>
              </a:buClr>
              <a:buFont typeface="Arial" panose="020B0604020202020204" pitchFamily="34" charset="0"/>
              <a:buChar char="•"/>
            </a:pPr>
            <a:r>
              <a:rPr lang="en-US" altLang="zh-TW" sz="2400" dirty="0">
                <a:latin typeface="Avenir Next LT Pro (本文)"/>
              </a:rPr>
              <a:t>There’s</a:t>
            </a:r>
            <a:r>
              <a:rPr lang="zh-TW" altLang="en-US" sz="2400" dirty="0">
                <a:latin typeface="Avenir Next LT Pro (本文)"/>
              </a:rPr>
              <a:t> </a:t>
            </a:r>
            <a:r>
              <a:rPr lang="en-US" altLang="zh-TW" sz="2400" dirty="0">
                <a:latin typeface="Avenir Next LT Pro (本文)"/>
              </a:rPr>
              <a:t>still</a:t>
            </a:r>
            <a:r>
              <a:rPr lang="zh-TW" altLang="en-US" sz="2400" dirty="0">
                <a:latin typeface="Avenir Next LT Pro (本文)"/>
              </a:rPr>
              <a:t> </a:t>
            </a:r>
            <a:r>
              <a:rPr lang="en-US" altLang="zh-TW" sz="2400" dirty="0">
                <a:latin typeface="Avenir Next LT Pro (本文)"/>
              </a:rPr>
              <a:t>some</a:t>
            </a:r>
            <a:r>
              <a:rPr lang="zh-TW" altLang="en-US" sz="2400" dirty="0">
                <a:latin typeface="Avenir Next LT Pro (本文)"/>
              </a:rPr>
              <a:t> </a:t>
            </a:r>
            <a:r>
              <a:rPr lang="en-US" altLang="zh-TW" sz="2400" dirty="0">
                <a:latin typeface="Avenir Next LT Pro (本文)"/>
              </a:rPr>
              <a:t>restriction:</a:t>
            </a:r>
          </a:p>
          <a:p>
            <a:pPr marL="914400" lvl="1" indent="-457200">
              <a:buClr>
                <a:srgbClr val="0070C0"/>
              </a:buClr>
              <a:buFont typeface="+mj-lt"/>
              <a:buAutoNum type="arabicParenR"/>
            </a:pPr>
            <a:r>
              <a:rPr lang="en-US" altLang="zh-TW" sz="2400" dirty="0">
                <a:latin typeface="Avenir Next LT Pro (本文)"/>
              </a:rPr>
              <a:t>Only</a:t>
            </a:r>
            <a:r>
              <a:rPr lang="zh-TW" altLang="en-US" sz="2400" dirty="0">
                <a:latin typeface="Avenir Next LT Pro (本文)"/>
              </a:rPr>
              <a:t> </a:t>
            </a:r>
            <a:r>
              <a:rPr lang="en-US" altLang="zh-TW" sz="2400" dirty="0">
                <a:latin typeface="Avenir Next LT Pro (本文)"/>
              </a:rPr>
              <a:t>support</a:t>
            </a:r>
            <a:r>
              <a:rPr lang="zh-TW" altLang="en-US" sz="2400" dirty="0">
                <a:latin typeface="Avenir Next LT Pro (本文)"/>
              </a:rPr>
              <a:t> </a:t>
            </a:r>
            <a:r>
              <a:rPr lang="en-US" altLang="zh-TW" sz="2400" dirty="0">
                <a:latin typeface="Avenir Next LT Pro (本文)"/>
              </a:rPr>
              <a:t>proof</a:t>
            </a:r>
            <a:r>
              <a:rPr lang="zh-TW" altLang="en-US" sz="2400" dirty="0">
                <a:latin typeface="Avenir Next LT Pro (本文)"/>
              </a:rPr>
              <a:t> </a:t>
            </a:r>
            <a:r>
              <a:rPr lang="en-US" altLang="zh-TW" sz="2400" dirty="0">
                <a:latin typeface="Avenir Next LT Pro (本文)"/>
              </a:rPr>
              <a:t>system</a:t>
            </a:r>
            <a:r>
              <a:rPr lang="zh-TW" altLang="en-US" sz="2400" dirty="0">
                <a:latin typeface="Avenir Next LT Pro (本文)"/>
              </a:rPr>
              <a:t> </a:t>
            </a:r>
            <a:r>
              <a:rPr lang="en-US" altLang="zh-TW" sz="2400" dirty="0">
                <a:latin typeface="Avenir Next LT Pro (本文)"/>
              </a:rPr>
              <a:t>with</a:t>
            </a:r>
            <a:r>
              <a:rPr lang="zh-TW" altLang="en-US" sz="2400" dirty="0">
                <a:latin typeface="Avenir Next LT Pro (本文)"/>
              </a:rPr>
              <a:t> </a:t>
            </a:r>
            <a:r>
              <a:rPr lang="en-US" altLang="zh-TW" sz="2400" dirty="0">
                <a:latin typeface="Avenir Next LT Pro (本文)"/>
              </a:rPr>
              <a:t>lookup</a:t>
            </a:r>
            <a:r>
              <a:rPr lang="zh-TW" altLang="en-US" sz="2400" dirty="0">
                <a:latin typeface="Avenir Next LT Pro (本文)"/>
              </a:rPr>
              <a:t> </a:t>
            </a:r>
            <a:r>
              <a:rPr lang="en-US" altLang="zh-TW" sz="2400" dirty="0">
                <a:latin typeface="Avenir Next LT Pro (本文)"/>
              </a:rPr>
              <a:t>gates</a:t>
            </a:r>
            <a:r>
              <a:rPr lang="zh-TW" altLang="en-US" sz="2400" dirty="0">
                <a:latin typeface="Avenir Next LT Pro (本文)"/>
              </a:rPr>
              <a:t> </a:t>
            </a:r>
            <a:r>
              <a:rPr lang="en-US" altLang="zh-TW" sz="2400" dirty="0">
                <a:latin typeface="Avenir Next LT Pro (本文)"/>
              </a:rPr>
              <a:t>otherwise</a:t>
            </a:r>
            <a:r>
              <a:rPr lang="zh-TW" altLang="en-US" sz="2400" dirty="0">
                <a:latin typeface="Avenir Next LT Pro (本文)"/>
              </a:rPr>
              <a:t> </a:t>
            </a:r>
            <a:r>
              <a:rPr lang="en-US" altLang="zh-TW" sz="2400" dirty="0">
                <a:latin typeface="Avenir Next LT Pro (本文)"/>
              </a:rPr>
              <a:t>the</a:t>
            </a:r>
            <a:r>
              <a:rPr lang="zh-TW" altLang="en-US" sz="2400" dirty="0">
                <a:latin typeface="Avenir Next LT Pro (本文)"/>
              </a:rPr>
              <a:t> </a:t>
            </a:r>
            <a:r>
              <a:rPr lang="en-US" altLang="zh-TW" sz="2400" dirty="0">
                <a:latin typeface="Avenir Next LT Pro (本文)"/>
              </a:rPr>
              <a:t>scale</a:t>
            </a:r>
            <a:r>
              <a:rPr lang="zh-TW" altLang="en-US" sz="2400" dirty="0">
                <a:latin typeface="Avenir Next LT Pro (本文)"/>
              </a:rPr>
              <a:t> </a:t>
            </a:r>
            <a:r>
              <a:rPr lang="en-US" altLang="zh-TW" sz="2400" dirty="0">
                <a:latin typeface="Avenir Next LT Pro (本文)"/>
              </a:rPr>
              <a:t>of</a:t>
            </a:r>
            <a:r>
              <a:rPr lang="zh-TW" altLang="en-US" sz="2400" dirty="0">
                <a:latin typeface="Avenir Next LT Pro (本文)"/>
              </a:rPr>
              <a:t> </a:t>
            </a:r>
            <a:r>
              <a:rPr lang="en-US" altLang="zh-TW" sz="2400" dirty="0">
                <a:latin typeface="Avenir Next LT Pro (本文)"/>
              </a:rPr>
              <a:t>circuit</a:t>
            </a:r>
            <a:r>
              <a:rPr lang="zh-TW" altLang="en-US" sz="2400" dirty="0">
                <a:latin typeface="Avenir Next LT Pro (本文)"/>
              </a:rPr>
              <a:t> </a:t>
            </a:r>
            <a:r>
              <a:rPr lang="en-US" altLang="zh-TW" sz="2400" dirty="0">
                <a:latin typeface="Avenir Next LT Pro (本文)"/>
              </a:rPr>
              <a:t>would</a:t>
            </a:r>
            <a:r>
              <a:rPr lang="zh-TW" altLang="en-US" sz="2400" dirty="0">
                <a:latin typeface="Avenir Next LT Pro (本文)"/>
              </a:rPr>
              <a:t> </a:t>
            </a:r>
            <a:r>
              <a:rPr lang="en-US" altLang="zh-TW" sz="2400" dirty="0">
                <a:latin typeface="Avenir Next LT Pro (本文)"/>
              </a:rPr>
              <a:t>be</a:t>
            </a:r>
            <a:r>
              <a:rPr lang="zh-TW" altLang="en-US" sz="2400" dirty="0">
                <a:latin typeface="Avenir Next LT Pro (本文)"/>
              </a:rPr>
              <a:t> </a:t>
            </a:r>
            <a:r>
              <a:rPr lang="en-US" altLang="zh-TW" sz="2400" dirty="0">
                <a:latin typeface="Avenir Next LT Pro (本文)"/>
              </a:rPr>
              <a:t>quite</a:t>
            </a:r>
            <a:r>
              <a:rPr lang="zh-TW" altLang="en-US" sz="2400" dirty="0">
                <a:latin typeface="Avenir Next LT Pro (本文)"/>
              </a:rPr>
              <a:t> </a:t>
            </a:r>
            <a:r>
              <a:rPr lang="en-US" altLang="zh-TW" sz="2400" dirty="0">
                <a:latin typeface="Avenir Next LT Pro (本文)"/>
              </a:rPr>
              <a:t>big</a:t>
            </a:r>
          </a:p>
          <a:p>
            <a:pPr marL="914400" lvl="1" indent="-457200">
              <a:buClr>
                <a:srgbClr val="0070C0"/>
              </a:buClr>
              <a:buFont typeface="+mj-lt"/>
              <a:buAutoNum type="arabicParenR"/>
            </a:pPr>
            <a:r>
              <a:rPr lang="en-US" altLang="zh-TW" sz="2400" dirty="0">
                <a:latin typeface="Avenir Next LT Pro (本文)"/>
              </a:rPr>
              <a:t>Bars</a:t>
            </a:r>
            <a:r>
              <a:rPr lang="zh-TW" altLang="en-US" sz="2400" dirty="0">
                <a:latin typeface="Avenir Next LT Pro (本文)"/>
              </a:rPr>
              <a:t> </a:t>
            </a:r>
            <a:r>
              <a:rPr lang="en-US" altLang="zh-TW" sz="2400" dirty="0">
                <a:latin typeface="Avenir Next LT Pro (本文)"/>
              </a:rPr>
              <a:t>is</a:t>
            </a:r>
            <a:r>
              <a:rPr lang="zh-TW" altLang="en-US" sz="2400" dirty="0">
                <a:latin typeface="Avenir Next LT Pro (本文)"/>
              </a:rPr>
              <a:t> </a:t>
            </a:r>
            <a:r>
              <a:rPr lang="en-US" altLang="zh-TW" sz="2400" dirty="0">
                <a:latin typeface="Avenir Next LT Pro (本文)"/>
              </a:rPr>
              <a:t>specified</a:t>
            </a:r>
            <a:r>
              <a:rPr lang="zh-TW" altLang="en-US" sz="2400" dirty="0">
                <a:latin typeface="Avenir Next LT Pro (本文)"/>
              </a:rPr>
              <a:t> </a:t>
            </a:r>
            <a:r>
              <a:rPr lang="en-US" altLang="zh-TW" sz="2400" dirty="0">
                <a:latin typeface="Avenir Next LT Pro (本文)"/>
              </a:rPr>
              <a:t>for</a:t>
            </a:r>
            <a:r>
              <a:rPr lang="zh-TW" altLang="en-US" sz="2400" dirty="0">
                <a:latin typeface="Avenir Next LT Pro (本文)"/>
              </a:rPr>
              <a:t> </a:t>
            </a:r>
            <a:r>
              <a:rPr lang="en-US" altLang="zh-TW" sz="2400" dirty="0">
                <a:latin typeface="Avenir Next LT Pro (本文)"/>
              </a:rPr>
              <a:t>each</a:t>
            </a:r>
            <a:r>
              <a:rPr lang="zh-TW" altLang="en-US" sz="2400" dirty="0">
                <a:latin typeface="Avenir Next LT Pro (本文)"/>
              </a:rPr>
              <a:t> </a:t>
            </a:r>
            <a:r>
              <a:rPr lang="en-US" altLang="zh-TW" sz="2400" dirty="0">
                <a:latin typeface="Avenir Next LT Pro (本文)"/>
              </a:rPr>
              <a:t>field,</a:t>
            </a:r>
            <a:r>
              <a:rPr lang="zh-TW" altLang="en-US" sz="2400" dirty="0">
                <a:latin typeface="Avenir Next LT Pro (本文)"/>
              </a:rPr>
              <a:t> </a:t>
            </a:r>
            <a:r>
              <a:rPr lang="en-US" altLang="zh-TW" sz="2400" dirty="0">
                <a:latin typeface="Avenir Next LT Pro (本文)"/>
              </a:rPr>
              <a:t>devising</a:t>
            </a:r>
            <a:r>
              <a:rPr lang="zh-TW" altLang="en-US" sz="2400" dirty="0">
                <a:latin typeface="Avenir Next LT Pro (本文)"/>
              </a:rPr>
              <a:t> </a:t>
            </a:r>
            <a:r>
              <a:rPr lang="en-US" altLang="zh-TW" sz="2400" dirty="0">
                <a:latin typeface="Avenir Next LT Pro (本文)"/>
              </a:rPr>
              <a:t>a</a:t>
            </a:r>
            <a:r>
              <a:rPr lang="zh-TW" altLang="en-US" sz="2400" dirty="0">
                <a:latin typeface="Avenir Next LT Pro (本文)"/>
              </a:rPr>
              <a:t> </a:t>
            </a:r>
            <a:r>
              <a:rPr lang="en-US" altLang="zh-TW" sz="2400" dirty="0">
                <a:latin typeface="Avenir Next LT Pro (本文)"/>
              </a:rPr>
              <a:t>generic</a:t>
            </a:r>
            <a:r>
              <a:rPr lang="zh-TW" altLang="en-US" sz="2400" dirty="0">
                <a:latin typeface="Avenir Next LT Pro (本文)"/>
              </a:rPr>
              <a:t> </a:t>
            </a:r>
            <a:r>
              <a:rPr lang="en-US" altLang="zh-TW" sz="2400" dirty="0">
                <a:latin typeface="Avenir Next LT Pro (本文)"/>
              </a:rPr>
              <a:t>Bars</a:t>
            </a:r>
            <a:r>
              <a:rPr lang="zh-TW" altLang="en-US" sz="2400" dirty="0">
                <a:latin typeface="Avenir Next LT Pro (本文)"/>
              </a:rPr>
              <a:t> </a:t>
            </a:r>
            <a:r>
              <a:rPr lang="en-US" altLang="zh-TW" sz="2400" dirty="0">
                <a:latin typeface="Avenir Next LT Pro (本文)"/>
              </a:rPr>
              <a:t>is</a:t>
            </a:r>
            <a:r>
              <a:rPr lang="zh-TW" altLang="en-US" sz="2400" dirty="0">
                <a:latin typeface="Avenir Next LT Pro (本文)"/>
              </a:rPr>
              <a:t> </a:t>
            </a:r>
            <a:r>
              <a:rPr lang="en-US" altLang="zh-TW" sz="2400" dirty="0">
                <a:latin typeface="Avenir Next LT Pro (本文)"/>
              </a:rPr>
              <a:t>more</a:t>
            </a:r>
            <a:r>
              <a:rPr lang="zh-TW" altLang="en-US" sz="2400" dirty="0">
                <a:latin typeface="Avenir Next LT Pro (本文)"/>
              </a:rPr>
              <a:t> </a:t>
            </a:r>
            <a:r>
              <a:rPr lang="en-US" altLang="zh-TW" sz="2400" dirty="0">
                <a:latin typeface="Avenir Next LT Pro (本文)"/>
              </a:rPr>
              <a:t>preferable</a:t>
            </a:r>
          </a:p>
        </p:txBody>
      </p:sp>
    </p:spTree>
    <p:extLst>
      <p:ext uri="{BB962C8B-B14F-4D97-AF65-F5344CB8AC3E}">
        <p14:creationId xmlns:p14="http://schemas.microsoft.com/office/powerpoint/2010/main" val="2188072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05C3E7-F943-5692-3FE5-EDE69452D8E8}"/>
              </a:ext>
            </a:extLst>
          </p:cNvPr>
          <p:cNvSpPr>
            <a:spLocks noGrp="1"/>
          </p:cNvSpPr>
          <p:nvPr>
            <p:ph type="title"/>
          </p:nvPr>
        </p:nvSpPr>
        <p:spPr>
          <a:xfrm>
            <a:off x="0" y="2535952"/>
            <a:ext cx="12192000" cy="1325563"/>
          </a:xfrm>
        </p:spPr>
        <p:txBody>
          <a:bodyPr/>
          <a:lstStyle/>
          <a:p>
            <a:pPr algn="ctr"/>
            <a:r>
              <a:rPr lang="en-US" altLang="zh-TW" dirty="0"/>
              <a:t>Thanks For Listening</a:t>
            </a:r>
            <a:r>
              <a:rPr lang="zh-TW" altLang="en-US" dirty="0"/>
              <a:t>！！</a:t>
            </a:r>
          </a:p>
        </p:txBody>
      </p:sp>
    </p:spTree>
    <p:extLst>
      <p:ext uri="{BB962C8B-B14F-4D97-AF65-F5344CB8AC3E}">
        <p14:creationId xmlns:p14="http://schemas.microsoft.com/office/powerpoint/2010/main" val="302478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彼此相接的藍綠線">
            <a:extLst>
              <a:ext uri="{FF2B5EF4-FFF2-40B4-BE49-F238E27FC236}">
                <a16:creationId xmlns:a16="http://schemas.microsoft.com/office/drawing/2014/main" id="{E288D59C-403E-B74C-70D2-A2D4164963C1}"/>
              </a:ext>
            </a:extLst>
          </p:cNvPr>
          <p:cNvPicPr>
            <a:picLocks noChangeAspect="1"/>
          </p:cNvPicPr>
          <p:nvPr/>
        </p:nvPicPr>
        <p:blipFill rotWithShape="1">
          <a:blip r:embed="rId3">
            <a:alphaModFix amt="20000"/>
          </a:blip>
          <a:srcRect l="25"/>
          <a:stretch/>
        </p:blipFill>
        <p:spPr>
          <a:xfrm>
            <a:off x="3048" y="0"/>
            <a:ext cx="12188952" cy="6857990"/>
          </a:xfrm>
          <a:prstGeom prst="rect">
            <a:avLst/>
          </a:prstGeom>
        </p:spPr>
      </p:pic>
      <p:sp>
        <p:nvSpPr>
          <p:cNvPr id="5" name="標題 1">
            <a:extLst>
              <a:ext uri="{FF2B5EF4-FFF2-40B4-BE49-F238E27FC236}">
                <a16:creationId xmlns:a16="http://schemas.microsoft.com/office/drawing/2014/main" id="{3D224DB9-E271-40A5-DF85-18EEA8C3826C}"/>
              </a:ext>
            </a:extLst>
          </p:cNvPr>
          <p:cNvSpPr txBox="1">
            <a:spLocks/>
          </p:cNvSpPr>
          <p:nvPr/>
        </p:nvSpPr>
        <p:spPr>
          <a:xfrm>
            <a:off x="838200" y="2717800"/>
            <a:ext cx="10515600" cy="10820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dirty="0">
                <a:solidFill>
                  <a:srgbClr val="0070C0"/>
                </a:solidFill>
                <a:latin typeface="Avenir Next LT Pro (本文)"/>
              </a:rPr>
              <a:t>Introduction</a:t>
            </a:r>
            <a:endParaRPr lang="zh-TW" altLang="en-US" dirty="0">
              <a:solidFill>
                <a:srgbClr val="0070C0"/>
              </a:solidFill>
              <a:latin typeface="Avenir Next LT Pro (本文)"/>
            </a:endParaRPr>
          </a:p>
        </p:txBody>
      </p:sp>
    </p:spTree>
    <p:extLst>
      <p:ext uri="{BB962C8B-B14F-4D97-AF65-F5344CB8AC3E}">
        <p14:creationId xmlns:p14="http://schemas.microsoft.com/office/powerpoint/2010/main" val="380915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6065A-4E40-CC8D-D830-2B99C6D62702}"/>
              </a:ext>
            </a:extLst>
          </p:cNvPr>
          <p:cNvSpPr>
            <a:spLocks noGrp="1"/>
          </p:cNvSpPr>
          <p:nvPr>
            <p:ph type="title"/>
          </p:nvPr>
        </p:nvSpPr>
        <p:spPr>
          <a:xfrm>
            <a:off x="354691" y="22095"/>
            <a:ext cx="10515600" cy="896751"/>
          </a:xfrm>
        </p:spPr>
        <p:txBody>
          <a:bodyPr/>
          <a:lstStyle/>
          <a:p>
            <a:pPr algn="ctr"/>
            <a:r>
              <a:rPr lang="en-US" altLang="zh-TW" dirty="0">
                <a:solidFill>
                  <a:srgbClr val="0070C0"/>
                </a:solidFill>
                <a:latin typeface="Avenir Next LT Pro (本文)"/>
              </a:rPr>
              <a:t>SNARK and hash function</a:t>
            </a:r>
            <a:endParaRPr lang="zh-TW" altLang="en-US" dirty="0">
              <a:solidFill>
                <a:srgbClr val="0070C0"/>
              </a:solidFill>
              <a:latin typeface="Avenir Next LT Pro (本文)"/>
            </a:endParaRPr>
          </a:p>
        </p:txBody>
      </p:sp>
      <p:sp>
        <p:nvSpPr>
          <p:cNvPr id="10" name="文字方塊 9">
            <a:extLst>
              <a:ext uri="{FF2B5EF4-FFF2-40B4-BE49-F238E27FC236}">
                <a16:creationId xmlns:a16="http://schemas.microsoft.com/office/drawing/2014/main" id="{E8960C5A-2B31-C683-EBFF-CED042CE0508}"/>
              </a:ext>
            </a:extLst>
          </p:cNvPr>
          <p:cNvSpPr txBox="1"/>
          <p:nvPr/>
        </p:nvSpPr>
        <p:spPr>
          <a:xfrm>
            <a:off x="232771" y="744623"/>
            <a:ext cx="11482618" cy="5509200"/>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zh-TW" sz="2600" dirty="0">
                <a:latin typeface="Avenir Next LT Pro (本文)"/>
              </a:rPr>
              <a:t>Zero-Knowledge(ZK) Proof</a:t>
            </a:r>
          </a:p>
          <a:p>
            <a:pPr>
              <a:buClr>
                <a:srgbClr val="0070C0"/>
              </a:buClr>
            </a:pPr>
            <a:r>
              <a:rPr lang="en-US" altLang="zh-TW" sz="2600" dirty="0">
                <a:latin typeface="Avenir Next LT Pro (本文)"/>
              </a:rPr>
              <a:t>    </a:t>
            </a:r>
            <a:r>
              <a:rPr lang="en-US" altLang="zh-TW" sz="2400" dirty="0">
                <a:latin typeface="Avenir Next LT Pro (本文)"/>
              </a:rPr>
              <a:t>prove something to be true without conveying any additional information apart </a:t>
            </a:r>
          </a:p>
          <a:p>
            <a:pPr>
              <a:buClr>
                <a:srgbClr val="0070C0"/>
              </a:buClr>
            </a:pPr>
            <a:r>
              <a:rPr lang="en-US" altLang="zh-TW" sz="2400" dirty="0">
                <a:latin typeface="Avenir Next LT Pro (本文)"/>
              </a:rPr>
              <a:t>    from the fact.</a:t>
            </a:r>
          </a:p>
          <a:p>
            <a:pPr>
              <a:buClr>
                <a:srgbClr val="0070C0"/>
              </a:buClr>
            </a:pPr>
            <a:endParaRPr lang="en-US" altLang="zh-TW" sz="2400" dirty="0">
              <a:latin typeface="Avenir Next LT Pro (本文)"/>
            </a:endParaRPr>
          </a:p>
          <a:p>
            <a:pPr>
              <a:buClr>
                <a:srgbClr val="0070C0"/>
              </a:buClr>
            </a:pPr>
            <a:endParaRPr lang="en-US" altLang="zh-TW" sz="2400" dirty="0">
              <a:latin typeface="Avenir Next LT Pro (本文)"/>
            </a:endParaRPr>
          </a:p>
          <a:p>
            <a:pPr>
              <a:buClr>
                <a:srgbClr val="0070C0"/>
              </a:buClr>
            </a:pPr>
            <a:endParaRPr lang="en-US" altLang="zh-TW" sz="2400" dirty="0">
              <a:latin typeface="Avenir Next LT Pro (本文)"/>
            </a:endParaRPr>
          </a:p>
          <a:p>
            <a:pPr>
              <a:buClr>
                <a:srgbClr val="0070C0"/>
              </a:buClr>
            </a:pPr>
            <a:endParaRPr lang="en-US" altLang="zh-TW" sz="2400" dirty="0">
              <a:latin typeface="Avenir Next LT Pro (本文)"/>
            </a:endParaRPr>
          </a:p>
          <a:p>
            <a:pPr>
              <a:buClr>
                <a:srgbClr val="0070C0"/>
              </a:buClr>
            </a:pPr>
            <a:endParaRPr lang="en-US" altLang="zh-TW" sz="2400" dirty="0">
              <a:latin typeface="Avenir Next LT Pro (本文)"/>
            </a:endParaRPr>
          </a:p>
          <a:p>
            <a:pPr>
              <a:buClr>
                <a:srgbClr val="0070C0"/>
              </a:buClr>
            </a:pPr>
            <a:endParaRPr lang="en-US" altLang="zh-TW" sz="2400" dirty="0">
              <a:latin typeface="Avenir Next LT Pro (本文)"/>
            </a:endParaRPr>
          </a:p>
          <a:p>
            <a:pPr marL="342900" indent="-342900" algn="just">
              <a:buClr>
                <a:srgbClr val="0070C0"/>
              </a:buClr>
              <a:buFont typeface="Arial" panose="020B0604020202020204" pitchFamily="34" charset="0"/>
              <a:buChar char="•"/>
            </a:pPr>
            <a:r>
              <a:rPr lang="en-US" altLang="zh-TW" sz="2400" dirty="0">
                <a:latin typeface="Avenir Next LT Pro (本文)"/>
              </a:rPr>
              <a:t>In a Cryptocurrency view, ZK is a process to showing that the transaction is legal without revealing any information, for example the transaction amount or the payer.</a:t>
            </a:r>
          </a:p>
          <a:p>
            <a:pPr marL="285750" indent="-285750">
              <a:buClr>
                <a:srgbClr val="0070C0"/>
              </a:buClr>
              <a:buFont typeface="Arial" panose="020B0604020202020204" pitchFamily="34" charset="0"/>
              <a:buChar char="•"/>
            </a:pPr>
            <a:endParaRPr lang="en-US" altLang="zh-TW" sz="3000" dirty="0">
              <a:latin typeface="Avenir Next LT Pro (本文)"/>
            </a:endParaRPr>
          </a:p>
          <a:p>
            <a:pPr marL="285750" indent="-285750">
              <a:buClr>
                <a:srgbClr val="0070C0"/>
              </a:buClr>
              <a:buFont typeface="Arial" panose="020B0604020202020204" pitchFamily="34" charset="0"/>
              <a:buChar char="•"/>
            </a:pPr>
            <a:endParaRPr lang="en-US" altLang="zh-TW" sz="3000" dirty="0">
              <a:latin typeface="Avenir Next LT Pro (本文)"/>
            </a:endParaRPr>
          </a:p>
        </p:txBody>
      </p:sp>
      <p:pic>
        <p:nvPicPr>
          <p:cNvPr id="19" name="圖片 18">
            <a:extLst>
              <a:ext uri="{FF2B5EF4-FFF2-40B4-BE49-F238E27FC236}">
                <a16:creationId xmlns:a16="http://schemas.microsoft.com/office/drawing/2014/main" id="{41C8064B-B58E-4226-6C78-FD331D6DD015}"/>
              </a:ext>
            </a:extLst>
          </p:cNvPr>
          <p:cNvPicPr>
            <a:picLocks noChangeAspect="1"/>
          </p:cNvPicPr>
          <p:nvPr/>
        </p:nvPicPr>
        <p:blipFill>
          <a:blip r:embed="rId3"/>
          <a:stretch>
            <a:fillRect/>
          </a:stretch>
        </p:blipFill>
        <p:spPr>
          <a:xfrm>
            <a:off x="3121845" y="1913624"/>
            <a:ext cx="6236150" cy="1886953"/>
          </a:xfrm>
          <a:prstGeom prst="rect">
            <a:avLst/>
          </a:prstGeom>
        </p:spPr>
      </p:pic>
    </p:spTree>
    <p:extLst>
      <p:ext uri="{BB962C8B-B14F-4D97-AF65-F5344CB8AC3E}">
        <p14:creationId xmlns:p14="http://schemas.microsoft.com/office/powerpoint/2010/main" val="251226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E8960C5A-2B31-C683-EBFF-CED042CE0508}"/>
              </a:ext>
            </a:extLst>
          </p:cNvPr>
          <p:cNvSpPr txBox="1"/>
          <p:nvPr/>
        </p:nvSpPr>
        <p:spPr>
          <a:xfrm>
            <a:off x="171810" y="94383"/>
            <a:ext cx="11908429" cy="3570208"/>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zh-TW" sz="2600" dirty="0">
                <a:latin typeface="Avenir Next LT Pro (本文)"/>
              </a:rPr>
              <a:t>Succinct Non-interactive Argument of Knowledge(SNARK)</a:t>
            </a:r>
          </a:p>
          <a:p>
            <a:pPr>
              <a:buClr>
                <a:srgbClr val="0070C0"/>
              </a:buClr>
            </a:pPr>
            <a:r>
              <a:rPr lang="en-US" altLang="zh-TW" sz="2600" dirty="0">
                <a:latin typeface="Avenir Next LT Pro (本文)"/>
              </a:rPr>
              <a:t>    </a:t>
            </a:r>
            <a:r>
              <a:rPr lang="en-US" altLang="zh-TW" sz="2400" dirty="0">
                <a:latin typeface="Avenir Next LT Pro (本文)"/>
              </a:rPr>
              <a:t>A cryptographic proof that is succinct and non-interactive.</a:t>
            </a:r>
          </a:p>
          <a:p>
            <a:pPr marL="914400" lvl="1" indent="-457200">
              <a:buClr>
                <a:srgbClr val="0070C0"/>
              </a:buClr>
              <a:buFont typeface="+mj-lt"/>
              <a:buAutoNum type="arabicParenR"/>
            </a:pPr>
            <a:r>
              <a:rPr lang="en-US" altLang="zh-TW" sz="2400" dirty="0">
                <a:latin typeface="Avenir Next LT Pro (本文)"/>
              </a:rPr>
              <a:t>succinct : proof is short and efficient to verify</a:t>
            </a:r>
          </a:p>
          <a:p>
            <a:pPr marL="914400" lvl="1" indent="-457200">
              <a:buClr>
                <a:srgbClr val="0070C0"/>
              </a:buClr>
              <a:buFont typeface="+mj-lt"/>
              <a:buAutoNum type="arabicParenR"/>
            </a:pPr>
            <a:r>
              <a:rPr lang="en-US" altLang="zh-TW" sz="2400" dirty="0">
                <a:latin typeface="Avenir Next LT Pro (本文)"/>
              </a:rPr>
              <a:t>Non-interactive :  prover only needs to provide a single proof to the verifier</a:t>
            </a:r>
          </a:p>
          <a:p>
            <a:pPr>
              <a:buClr>
                <a:srgbClr val="0070C0"/>
              </a:buClr>
            </a:pPr>
            <a:endParaRPr lang="en-US" altLang="zh-TW" sz="2400" dirty="0">
              <a:latin typeface="Avenir Next LT Pro (本文)"/>
            </a:endParaRPr>
          </a:p>
          <a:p>
            <a:pPr marL="342900" indent="-342900" algn="just">
              <a:buClr>
                <a:srgbClr val="0070C0"/>
              </a:buClr>
              <a:buFont typeface="Arial" panose="020B0604020202020204" pitchFamily="34" charset="0"/>
              <a:buChar char="•"/>
            </a:pPr>
            <a:r>
              <a:rPr lang="en-US" altLang="zh-TW" sz="2400" dirty="0">
                <a:latin typeface="Avenir Next LT Pro (本文)"/>
              </a:rPr>
              <a:t>SNARKs is often seen in (1) Verifiable Computation and (2) Memberships proof</a:t>
            </a:r>
          </a:p>
          <a:p>
            <a:pPr algn="just">
              <a:buClr>
                <a:srgbClr val="0070C0"/>
              </a:buClr>
            </a:pPr>
            <a:r>
              <a:rPr lang="en-US" altLang="zh-TW" sz="2400" dirty="0">
                <a:latin typeface="Avenir Next LT Pro (本文)"/>
              </a:rPr>
              <a:t>     Hash functions are often used in construction and operation of SNARK such as </a:t>
            </a:r>
          </a:p>
          <a:p>
            <a:pPr algn="just">
              <a:buClr>
                <a:srgbClr val="0070C0"/>
              </a:buClr>
            </a:pPr>
            <a:r>
              <a:rPr lang="en-US" altLang="zh-TW" sz="2400" dirty="0">
                <a:latin typeface="Avenir Next LT Pro (本文)"/>
              </a:rPr>
              <a:t>     providing commitment or randomness</a:t>
            </a:r>
            <a:endParaRPr lang="en-US" altLang="zh-TW" sz="3000" dirty="0">
              <a:latin typeface="Avenir Next LT Pro (本文)"/>
            </a:endParaRPr>
          </a:p>
          <a:p>
            <a:pPr marL="285750" indent="-285750">
              <a:buClr>
                <a:srgbClr val="0070C0"/>
              </a:buClr>
              <a:buFont typeface="Arial" panose="020B0604020202020204" pitchFamily="34" charset="0"/>
              <a:buChar char="•"/>
            </a:pPr>
            <a:endParaRPr lang="en-US" altLang="zh-TW" sz="3000" dirty="0">
              <a:latin typeface="Avenir Next LT Pro (本文)"/>
            </a:endParaRPr>
          </a:p>
        </p:txBody>
      </p:sp>
      <p:pic>
        <p:nvPicPr>
          <p:cNvPr id="2050" name="Picture 2" descr="Pepper: toward practical verifiable computation">
            <a:extLst>
              <a:ext uri="{FF2B5EF4-FFF2-40B4-BE49-F238E27FC236}">
                <a16:creationId xmlns:a16="http://schemas.microsoft.com/office/drawing/2014/main" id="{BE8DD72B-784E-C16E-89E3-31B8B6F8A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6" y="3664591"/>
            <a:ext cx="5168322" cy="2573234"/>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0915BEC7-8FD5-8353-0235-C335E84CBFCB}"/>
              </a:ext>
            </a:extLst>
          </p:cNvPr>
          <p:cNvPicPr>
            <a:picLocks noChangeAspect="1"/>
          </p:cNvPicPr>
          <p:nvPr/>
        </p:nvPicPr>
        <p:blipFill>
          <a:blip r:embed="rId4"/>
          <a:stretch>
            <a:fillRect/>
          </a:stretch>
        </p:blipFill>
        <p:spPr>
          <a:xfrm>
            <a:off x="6640086" y="3057745"/>
            <a:ext cx="4994890" cy="3180080"/>
          </a:xfrm>
          <a:prstGeom prst="rect">
            <a:avLst/>
          </a:prstGeom>
        </p:spPr>
      </p:pic>
    </p:spTree>
    <p:extLst>
      <p:ext uri="{BB962C8B-B14F-4D97-AF65-F5344CB8AC3E}">
        <p14:creationId xmlns:p14="http://schemas.microsoft.com/office/powerpoint/2010/main" val="963645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48E2FF57-5CA0-FA93-42C5-CEB55B8ABE2B}"/>
              </a:ext>
            </a:extLst>
          </p:cNvPr>
          <p:cNvSpPr txBox="1"/>
          <p:nvPr/>
        </p:nvSpPr>
        <p:spPr>
          <a:xfrm>
            <a:off x="0" y="155343"/>
            <a:ext cx="12120880" cy="5632311"/>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zh-TW" sz="2400" dirty="0">
                <a:latin typeface="Avenir Next LT Pro (本文)"/>
              </a:rPr>
              <a:t>Performance of those protocols is a major bottleneck for applications</a:t>
            </a:r>
          </a:p>
          <a:p>
            <a:pPr algn="just">
              <a:buClr>
                <a:srgbClr val="0070C0"/>
              </a:buClr>
            </a:pPr>
            <a:r>
              <a:rPr lang="en-US" altLang="zh-TW" sz="2400" dirty="0">
                <a:latin typeface="Avenir Next LT Pro (本文)"/>
              </a:rPr>
              <a:t>    ex. cost of computing 70 SHA-256 hash function calls, which were needed to in   </a:t>
            </a:r>
          </a:p>
          <a:p>
            <a:pPr algn="just">
              <a:buClr>
                <a:srgbClr val="0070C0"/>
              </a:buClr>
            </a:pPr>
            <a:r>
              <a:rPr lang="en-US" altLang="zh-TW" sz="2400" dirty="0">
                <a:latin typeface="Avenir Next LT Pro (本文)"/>
              </a:rPr>
              <a:t>          </a:t>
            </a:r>
            <a:r>
              <a:rPr lang="en-US" altLang="zh-TW" sz="2400" dirty="0" err="1">
                <a:latin typeface="Avenir Next LT Pro (本文)"/>
              </a:rPr>
              <a:t>Zcash</a:t>
            </a:r>
            <a:r>
              <a:rPr lang="en-US" altLang="zh-TW" sz="2400" dirty="0">
                <a:latin typeface="Avenir Next LT Pro (本文)"/>
              </a:rPr>
              <a:t>, took over 40 seconds to create such a SNARK, compared to 10  </a:t>
            </a:r>
          </a:p>
          <a:p>
            <a:pPr algn="just">
              <a:buClr>
                <a:srgbClr val="0070C0"/>
              </a:buClr>
            </a:pPr>
            <a:r>
              <a:rPr lang="en-US" altLang="zh-TW" sz="2400" dirty="0">
                <a:latin typeface="Avenir Next LT Pro (本文)"/>
              </a:rPr>
              <a:t>          microseconds of native computation on a PC</a:t>
            </a:r>
          </a:p>
          <a:p>
            <a:pPr marL="285750" indent="-285750">
              <a:buClr>
                <a:srgbClr val="0070C0"/>
              </a:buClr>
              <a:buFont typeface="Arial" panose="020B0604020202020204" pitchFamily="34" charset="0"/>
              <a:buChar char="•"/>
            </a:pPr>
            <a:endParaRPr lang="en-US" altLang="zh-TW" sz="2400" dirty="0">
              <a:latin typeface="Avenir Next LT Pro (本文)"/>
            </a:endParaRPr>
          </a:p>
          <a:p>
            <a:pPr marL="285750" indent="-285750">
              <a:buClr>
                <a:srgbClr val="0070C0"/>
              </a:buClr>
              <a:buFont typeface="Arial" panose="020B0604020202020204" pitchFamily="34" charset="0"/>
              <a:buChar char="•"/>
            </a:pPr>
            <a:r>
              <a:rPr lang="en-US" altLang="zh-TW" sz="2400" dirty="0">
                <a:latin typeface="Avenir Next LT Pro (本文)"/>
              </a:rPr>
              <a:t>One of the crucial reason is that SNARK are constructed for statements over prime fields while computer programs executed over bitstrings</a:t>
            </a:r>
          </a:p>
          <a:p>
            <a:pPr marL="285750" indent="-285750">
              <a:buClr>
                <a:srgbClr val="0070C0"/>
              </a:buClr>
              <a:buFont typeface="Arial" panose="020B0604020202020204" pitchFamily="34" charset="0"/>
              <a:buChar char="•"/>
            </a:pPr>
            <a:endParaRPr lang="en-US" altLang="zh-TW" sz="2400" dirty="0">
              <a:latin typeface="Avenir Next LT Pro (本文)"/>
            </a:endParaRPr>
          </a:p>
          <a:p>
            <a:pPr marL="285750" indent="-285750">
              <a:buClr>
                <a:srgbClr val="0070C0"/>
              </a:buClr>
              <a:buFont typeface="Arial" panose="020B0604020202020204" pitchFamily="34" charset="0"/>
              <a:buChar char="•"/>
            </a:pPr>
            <a:r>
              <a:rPr lang="en-US" altLang="zh-TW" sz="2400" dirty="0">
                <a:latin typeface="Avenir Next LT Pro (本文)"/>
              </a:rPr>
              <a:t>Traditional hash functions(ex. SHA-256, BLAKE2s) is not suitable and efficient for ZK proof system, therefore we need some new hash functions that is ZK friendly(ZKF)</a:t>
            </a:r>
          </a:p>
          <a:p>
            <a:pPr marL="914400" lvl="1" indent="-457200">
              <a:buClr>
                <a:srgbClr val="0070C0"/>
              </a:buClr>
              <a:buFont typeface="+mj-lt"/>
              <a:buAutoNum type="arabicParenR"/>
            </a:pPr>
            <a:r>
              <a:rPr lang="en-US" altLang="zh-TW" sz="2400" dirty="0">
                <a:latin typeface="Avenir Next LT Pro (本文)"/>
              </a:rPr>
              <a:t>Poseidon</a:t>
            </a:r>
          </a:p>
          <a:p>
            <a:pPr marL="914400" lvl="1" indent="-457200">
              <a:buClr>
                <a:srgbClr val="0070C0"/>
              </a:buClr>
              <a:buFont typeface="+mj-lt"/>
              <a:buAutoNum type="arabicParenR"/>
            </a:pPr>
            <a:r>
              <a:rPr lang="en-US" altLang="zh-TW" sz="2400" dirty="0">
                <a:latin typeface="Avenir Next LT Pro (本文)"/>
              </a:rPr>
              <a:t>Rescue</a:t>
            </a:r>
          </a:p>
          <a:p>
            <a:pPr marL="914400" lvl="1" indent="-457200">
              <a:buClr>
                <a:srgbClr val="0070C0"/>
              </a:buClr>
              <a:buFont typeface="+mj-lt"/>
              <a:buAutoNum type="arabicParenR"/>
            </a:pPr>
            <a:r>
              <a:rPr lang="en-US" altLang="zh-TW" sz="2400" dirty="0">
                <a:latin typeface="Avenir Next LT Pro (本文)"/>
              </a:rPr>
              <a:t>Neptune</a:t>
            </a:r>
          </a:p>
          <a:p>
            <a:pPr marL="914400" lvl="1" indent="-457200">
              <a:buClr>
                <a:srgbClr val="0070C0"/>
              </a:buClr>
              <a:buFont typeface="+mj-lt"/>
              <a:buAutoNum type="arabicParenR"/>
            </a:pPr>
            <a:r>
              <a:rPr lang="en-US" altLang="zh-TW" sz="2400" dirty="0">
                <a:latin typeface="Avenir Next LT Pro (本文)"/>
              </a:rPr>
              <a:t>Griffin</a:t>
            </a:r>
          </a:p>
          <a:p>
            <a:pPr lvl="1">
              <a:buClr>
                <a:srgbClr val="0070C0"/>
              </a:buClr>
            </a:pPr>
            <a:r>
              <a:rPr lang="en-US" altLang="zh-TW" sz="2400" dirty="0">
                <a:latin typeface="Avenir Next LT Pro (本文)"/>
              </a:rPr>
              <a:t>However, those hash function are often slow in native computation.</a:t>
            </a:r>
          </a:p>
        </p:txBody>
      </p:sp>
    </p:spTree>
    <p:extLst>
      <p:ext uri="{BB962C8B-B14F-4D97-AF65-F5344CB8AC3E}">
        <p14:creationId xmlns:p14="http://schemas.microsoft.com/office/powerpoint/2010/main" val="3243479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彼此相接的藍綠線">
            <a:extLst>
              <a:ext uri="{FF2B5EF4-FFF2-40B4-BE49-F238E27FC236}">
                <a16:creationId xmlns:a16="http://schemas.microsoft.com/office/drawing/2014/main" id="{E288D59C-403E-B74C-70D2-A2D4164963C1}"/>
              </a:ext>
            </a:extLst>
          </p:cNvPr>
          <p:cNvPicPr>
            <a:picLocks noChangeAspect="1"/>
          </p:cNvPicPr>
          <p:nvPr/>
        </p:nvPicPr>
        <p:blipFill rotWithShape="1">
          <a:blip r:embed="rId3">
            <a:alphaModFix amt="20000"/>
          </a:blip>
          <a:srcRect l="25"/>
          <a:stretch/>
        </p:blipFill>
        <p:spPr>
          <a:xfrm>
            <a:off x="0" y="10"/>
            <a:ext cx="12188952" cy="6857990"/>
          </a:xfrm>
          <a:prstGeom prst="rect">
            <a:avLst/>
          </a:prstGeom>
        </p:spPr>
      </p:pic>
      <p:sp>
        <p:nvSpPr>
          <p:cNvPr id="5" name="標題 1">
            <a:extLst>
              <a:ext uri="{FF2B5EF4-FFF2-40B4-BE49-F238E27FC236}">
                <a16:creationId xmlns:a16="http://schemas.microsoft.com/office/drawing/2014/main" id="{3D224DB9-E271-40A5-DF85-18EEA8C3826C}"/>
              </a:ext>
            </a:extLst>
          </p:cNvPr>
          <p:cNvSpPr txBox="1">
            <a:spLocks/>
          </p:cNvSpPr>
          <p:nvPr/>
        </p:nvSpPr>
        <p:spPr>
          <a:xfrm>
            <a:off x="838200" y="2717800"/>
            <a:ext cx="10515600" cy="10820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dirty="0">
                <a:solidFill>
                  <a:srgbClr val="0070C0"/>
                </a:solidFill>
                <a:latin typeface="Avenir Next LT Pro (本文)"/>
              </a:rPr>
              <a:t>Reinforced Concrete (RC)</a:t>
            </a:r>
            <a:endParaRPr lang="zh-TW" altLang="en-US" dirty="0">
              <a:solidFill>
                <a:srgbClr val="0070C0"/>
              </a:solidFill>
              <a:latin typeface="Avenir Next LT Pro (本文)"/>
            </a:endParaRPr>
          </a:p>
        </p:txBody>
      </p:sp>
    </p:spTree>
    <p:extLst>
      <p:ext uri="{BB962C8B-B14F-4D97-AF65-F5344CB8AC3E}">
        <p14:creationId xmlns:p14="http://schemas.microsoft.com/office/powerpoint/2010/main" val="332400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6065A-4E40-CC8D-D830-2B99C6D62702}"/>
              </a:ext>
            </a:extLst>
          </p:cNvPr>
          <p:cNvSpPr>
            <a:spLocks noGrp="1"/>
          </p:cNvSpPr>
          <p:nvPr>
            <p:ph type="title"/>
          </p:nvPr>
        </p:nvSpPr>
        <p:spPr>
          <a:xfrm>
            <a:off x="354691" y="22095"/>
            <a:ext cx="10515600" cy="896751"/>
          </a:xfrm>
        </p:spPr>
        <p:txBody>
          <a:bodyPr/>
          <a:lstStyle/>
          <a:p>
            <a:pPr algn="ctr"/>
            <a:r>
              <a:rPr lang="en-US" altLang="zh-TW" dirty="0">
                <a:solidFill>
                  <a:srgbClr val="0070C0"/>
                </a:solidFill>
                <a:latin typeface="Avenir Next LT Pro (本文)"/>
              </a:rPr>
              <a:t>Framework</a:t>
            </a:r>
            <a:endParaRPr lang="zh-TW" altLang="en-US" dirty="0">
              <a:solidFill>
                <a:srgbClr val="0070C0"/>
              </a:solidFill>
              <a:latin typeface="Avenir Next LT Pro (本文)"/>
            </a:endParaRPr>
          </a:p>
        </p:txBody>
      </p:sp>
      <p:sp>
        <p:nvSpPr>
          <p:cNvPr id="10" name="文字方塊 9">
            <a:extLst>
              <a:ext uri="{FF2B5EF4-FFF2-40B4-BE49-F238E27FC236}">
                <a16:creationId xmlns:a16="http://schemas.microsoft.com/office/drawing/2014/main" id="{E8960C5A-2B31-C683-EBFF-CED042CE0508}"/>
              </a:ext>
            </a:extLst>
          </p:cNvPr>
          <p:cNvSpPr txBox="1"/>
          <p:nvPr/>
        </p:nvSpPr>
        <p:spPr>
          <a:xfrm>
            <a:off x="354691" y="703983"/>
            <a:ext cx="9834337" cy="1015663"/>
          </a:xfrm>
          <a:prstGeom prst="rect">
            <a:avLst/>
          </a:prstGeom>
          <a:noFill/>
        </p:spPr>
        <p:txBody>
          <a:bodyPr wrap="square" rtlCol="0">
            <a:spAutoFit/>
          </a:bodyPr>
          <a:lstStyle/>
          <a:p>
            <a:pPr marL="285750" indent="-285750">
              <a:buClr>
                <a:srgbClr val="0070C0"/>
              </a:buClr>
              <a:buFont typeface="Arial" panose="020B0604020202020204" pitchFamily="34" charset="0"/>
              <a:buChar char="•"/>
            </a:pPr>
            <a:endParaRPr lang="en-US" altLang="zh-TW" sz="3000" dirty="0">
              <a:latin typeface="Avenir Next LT Pro (本文)"/>
            </a:endParaRPr>
          </a:p>
          <a:p>
            <a:pPr marL="285750" indent="-285750">
              <a:buClr>
                <a:srgbClr val="0070C0"/>
              </a:buClr>
              <a:buFont typeface="Arial" panose="020B0604020202020204" pitchFamily="34" charset="0"/>
              <a:buChar char="•"/>
            </a:pPr>
            <a:endParaRPr lang="en-US" altLang="zh-TW" sz="3000" dirty="0">
              <a:latin typeface="Avenir Next LT Pro (本文)"/>
            </a:endParaRPr>
          </a:p>
        </p:txBody>
      </p:sp>
      <p:sp>
        <p:nvSpPr>
          <p:cNvPr id="3" name="文字方塊 2">
            <a:extLst>
              <a:ext uri="{FF2B5EF4-FFF2-40B4-BE49-F238E27FC236}">
                <a16:creationId xmlns:a16="http://schemas.microsoft.com/office/drawing/2014/main" id="{C301B728-A64C-C3B9-E77A-899967710D12}"/>
              </a:ext>
            </a:extLst>
          </p:cNvPr>
          <p:cNvSpPr txBox="1"/>
          <p:nvPr/>
        </p:nvSpPr>
        <p:spPr>
          <a:xfrm>
            <a:off x="159373" y="793298"/>
            <a:ext cx="11873253" cy="1261884"/>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zh-TW" sz="2600" dirty="0">
                <a:latin typeface="Avenir Next LT Pro (本文)"/>
              </a:rPr>
              <a:t>Sponge Framework</a:t>
            </a:r>
          </a:p>
          <a:p>
            <a:pPr>
              <a:buClr>
                <a:srgbClr val="0070C0"/>
              </a:buClr>
            </a:pPr>
            <a:r>
              <a:rPr lang="en-US" altLang="zh-TW" sz="2600" dirty="0">
                <a:latin typeface="Avenir Next LT Pro (本文)"/>
              </a:rPr>
              <a:t>    </a:t>
            </a:r>
            <a:r>
              <a:rPr lang="en-US" altLang="zh-TW" sz="2400" dirty="0">
                <a:latin typeface="Avenir Next LT Pro (本文)"/>
              </a:rPr>
              <a:t>converts a fixed length bijective function (called RC permutation) to a variable </a:t>
            </a:r>
          </a:p>
          <a:p>
            <a:pPr>
              <a:buClr>
                <a:srgbClr val="0070C0"/>
              </a:buClr>
            </a:pPr>
            <a:r>
              <a:rPr lang="en-US" altLang="zh-TW" sz="2400" dirty="0">
                <a:latin typeface="Avenir Next LT Pro (本文)"/>
              </a:rPr>
              <a:t>    length hash function. For RC, bitrate(r) and capacity (c) is chosen as r = 2 and c = 1</a:t>
            </a:r>
          </a:p>
        </p:txBody>
      </p:sp>
      <p:pic>
        <p:nvPicPr>
          <p:cNvPr id="3074" name="Picture 2">
            <a:extLst>
              <a:ext uri="{FF2B5EF4-FFF2-40B4-BE49-F238E27FC236}">
                <a16:creationId xmlns:a16="http://schemas.microsoft.com/office/drawing/2014/main" id="{BBB44622-546E-3752-FCA1-2AE5742A6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3376" y="2330154"/>
            <a:ext cx="7576724" cy="382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52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6065A-4E40-CC8D-D830-2B99C6D62702}"/>
              </a:ext>
            </a:extLst>
          </p:cNvPr>
          <p:cNvSpPr>
            <a:spLocks noGrp="1"/>
          </p:cNvSpPr>
          <p:nvPr>
            <p:ph type="title"/>
          </p:nvPr>
        </p:nvSpPr>
        <p:spPr>
          <a:xfrm>
            <a:off x="354691" y="22095"/>
            <a:ext cx="10515600" cy="896751"/>
          </a:xfrm>
        </p:spPr>
        <p:txBody>
          <a:bodyPr/>
          <a:lstStyle/>
          <a:p>
            <a:pPr algn="ctr"/>
            <a:r>
              <a:rPr lang="en-US" altLang="zh-TW" dirty="0">
                <a:solidFill>
                  <a:srgbClr val="0070C0"/>
                </a:solidFill>
                <a:latin typeface="Avenir Next LT Pro (本文)"/>
              </a:rPr>
              <a:t>RC Permutation</a:t>
            </a:r>
            <a:endParaRPr lang="zh-TW" altLang="en-US" dirty="0">
              <a:solidFill>
                <a:srgbClr val="0070C0"/>
              </a:solidFill>
              <a:latin typeface="Avenir Next LT Pro (本文)"/>
            </a:endParaRPr>
          </a:p>
        </p:txBody>
      </p:sp>
      <p:pic>
        <p:nvPicPr>
          <p:cNvPr id="7" name="圖片 6">
            <a:extLst>
              <a:ext uri="{FF2B5EF4-FFF2-40B4-BE49-F238E27FC236}">
                <a16:creationId xmlns:a16="http://schemas.microsoft.com/office/drawing/2014/main" id="{4B552C9A-1108-6EBA-953D-EEF8F3EFB65C}"/>
              </a:ext>
            </a:extLst>
          </p:cNvPr>
          <p:cNvPicPr>
            <a:picLocks noChangeAspect="1"/>
          </p:cNvPicPr>
          <p:nvPr/>
        </p:nvPicPr>
        <p:blipFill>
          <a:blip r:embed="rId3"/>
          <a:stretch>
            <a:fillRect/>
          </a:stretch>
        </p:blipFill>
        <p:spPr>
          <a:xfrm>
            <a:off x="9583967" y="809946"/>
            <a:ext cx="2403096" cy="5628583"/>
          </a:xfrm>
          <a:prstGeom prst="rect">
            <a:avLst/>
          </a:prstGeom>
        </p:spPr>
      </p:pic>
      <p:sp>
        <p:nvSpPr>
          <p:cNvPr id="10" name="文字方塊 9">
            <a:extLst>
              <a:ext uri="{FF2B5EF4-FFF2-40B4-BE49-F238E27FC236}">
                <a16:creationId xmlns:a16="http://schemas.microsoft.com/office/drawing/2014/main" id="{E8960C5A-2B31-C683-EBFF-CED042CE0508}"/>
              </a:ext>
            </a:extLst>
          </p:cNvPr>
          <p:cNvSpPr txBox="1"/>
          <p:nvPr/>
        </p:nvSpPr>
        <p:spPr>
          <a:xfrm>
            <a:off x="354691" y="703983"/>
            <a:ext cx="9834337" cy="4832092"/>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zh-TW" sz="2600" dirty="0">
                <a:latin typeface="Avenir Next LT Pro (本文)"/>
              </a:rPr>
              <a:t>Bars</a:t>
            </a:r>
          </a:p>
          <a:p>
            <a:pPr marL="971550" lvl="1" indent="-514350">
              <a:buClr>
                <a:srgbClr val="0070C0"/>
              </a:buClr>
              <a:buFont typeface="+mj-lt"/>
              <a:buAutoNum type="arabicParenR"/>
            </a:pPr>
            <a:r>
              <a:rPr lang="en-US" altLang="zh-TW" sz="2400" dirty="0">
                <a:latin typeface="Avenir Next LT Pro (本文)"/>
              </a:rPr>
              <a:t>reinforces the permutation against cryptanalytic approaches</a:t>
            </a:r>
          </a:p>
          <a:p>
            <a:pPr marL="971550" lvl="1" indent="-514350">
              <a:buClr>
                <a:srgbClr val="0070C0"/>
              </a:buClr>
              <a:buFont typeface="+mj-lt"/>
              <a:buAutoNum type="arabicParenR"/>
            </a:pPr>
            <a:r>
              <a:rPr lang="en-US" altLang="zh-TW" sz="2400" dirty="0">
                <a:latin typeface="Avenir Next LT Pro (本文)"/>
              </a:rPr>
              <a:t>can be implemented as a circuit with reasonable costs</a:t>
            </a:r>
          </a:p>
          <a:p>
            <a:pPr marL="285750" indent="-285750">
              <a:buClr>
                <a:srgbClr val="0070C0"/>
              </a:buClr>
              <a:buFont typeface="Arial" panose="020B0604020202020204" pitchFamily="34" charset="0"/>
              <a:buChar char="•"/>
            </a:pPr>
            <a:r>
              <a:rPr lang="en-US" altLang="zh-TW" sz="2600" dirty="0">
                <a:latin typeface="Avenir Next LT Pro (本文)"/>
              </a:rPr>
              <a:t>Bricks</a:t>
            </a:r>
          </a:p>
          <a:p>
            <a:pPr marL="971550" lvl="1" indent="-514350">
              <a:buClr>
                <a:srgbClr val="0070C0"/>
              </a:buClr>
              <a:buFont typeface="+mj-lt"/>
              <a:buAutoNum type="arabicParenR"/>
            </a:pPr>
            <a:r>
              <a:rPr lang="en-US" altLang="zh-TW" sz="2400" dirty="0">
                <a:latin typeface="Avenir Next LT Pro (本文)"/>
              </a:rPr>
              <a:t>provides resistance against statistical cryptanalysis</a:t>
            </a:r>
          </a:p>
          <a:p>
            <a:pPr marL="971550" lvl="1" indent="-514350">
              <a:buClr>
                <a:srgbClr val="0070C0"/>
              </a:buClr>
              <a:buFont typeface="+mj-lt"/>
              <a:buAutoNum type="arabicParenR"/>
            </a:pPr>
            <a:r>
              <a:rPr lang="en-US" altLang="zh-TW" sz="2400" dirty="0">
                <a:latin typeface="Avenir Next LT Pro (本文)"/>
              </a:rPr>
              <a:t>cheap in ZK design</a:t>
            </a:r>
          </a:p>
          <a:p>
            <a:pPr marL="285750" indent="-285750">
              <a:buClr>
                <a:srgbClr val="0070C0"/>
              </a:buClr>
              <a:buFont typeface="Arial" panose="020B0604020202020204" pitchFamily="34" charset="0"/>
              <a:buChar char="•"/>
            </a:pPr>
            <a:r>
              <a:rPr lang="en-US" altLang="zh-TW" sz="2600" dirty="0">
                <a:latin typeface="Avenir Next LT Pro (本文)"/>
              </a:rPr>
              <a:t>Concrete</a:t>
            </a:r>
          </a:p>
          <a:p>
            <a:pPr marL="971550" marR="0" lvl="1" indent="-514350" algn="l" defTabSz="914400" rtl="0" eaLnBrk="1" fontAlgn="auto" latinLnBrk="0" hangingPunct="1">
              <a:lnSpc>
                <a:spcPct val="100000"/>
              </a:lnSpc>
              <a:spcBef>
                <a:spcPts val="0"/>
              </a:spcBef>
              <a:spcAft>
                <a:spcPts val="0"/>
              </a:spcAft>
              <a:buClr>
                <a:srgbClr val="0070C0"/>
              </a:buClr>
              <a:buSzTx/>
              <a:buFont typeface="+mj-lt"/>
              <a:buAutoNum type="arabicParenR"/>
              <a:tabLst/>
              <a:defRPr/>
            </a:pPr>
            <a:r>
              <a:rPr kumimoji="0" lang="en-US" altLang="zh-TW" sz="2400" b="0" i="0" u="none" strike="noStrike" kern="1200" cap="none" spc="0" normalizeH="0" baseline="0" noProof="0" dirty="0">
                <a:ln>
                  <a:noFill/>
                </a:ln>
                <a:solidFill>
                  <a:prstClr val="black"/>
                </a:solidFill>
                <a:effectLst/>
                <a:uLnTx/>
                <a:uFillTx/>
                <a:latin typeface="Avenir Next LT Pro (本文)"/>
                <a:ea typeface="新細明體" panose="02020500000000000000" pitchFamily="18" charset="-120"/>
                <a:cs typeface="+mn-cs"/>
              </a:rPr>
              <a:t>ensure diffusion</a:t>
            </a:r>
          </a:p>
          <a:p>
            <a:pPr marL="971550" marR="0" lvl="1" indent="-514350" algn="l" defTabSz="914400" rtl="0" eaLnBrk="1" fontAlgn="auto" latinLnBrk="0" hangingPunct="1">
              <a:lnSpc>
                <a:spcPct val="100000"/>
              </a:lnSpc>
              <a:spcBef>
                <a:spcPts val="0"/>
              </a:spcBef>
              <a:spcAft>
                <a:spcPts val="0"/>
              </a:spcAft>
              <a:buClr>
                <a:srgbClr val="0070C0"/>
              </a:buClr>
              <a:buSzTx/>
              <a:buFont typeface="+mj-lt"/>
              <a:buAutoNum type="arabicParenR"/>
              <a:tabLst/>
              <a:defRPr/>
            </a:pPr>
            <a:r>
              <a:rPr kumimoji="0" lang="en-US" altLang="zh-TW" sz="2400" b="0" i="0" u="none" strike="noStrike" kern="1200" cap="none" spc="0" normalizeH="0" baseline="0" noProof="0" dirty="0">
                <a:ln>
                  <a:noFill/>
                </a:ln>
                <a:solidFill>
                  <a:prstClr val="black"/>
                </a:solidFill>
                <a:effectLst/>
                <a:uLnTx/>
                <a:uFillTx/>
                <a:latin typeface="Avenir Next LT Pro (本文)"/>
                <a:ea typeface="新細明體" panose="02020500000000000000" pitchFamily="18" charset="-120"/>
                <a:cs typeface="+mn-cs"/>
              </a:rPr>
              <a:t>cheap in ZK design</a:t>
            </a:r>
          </a:p>
          <a:p>
            <a:pPr marL="457200" indent="-457200">
              <a:buClr>
                <a:srgbClr val="0070C0"/>
              </a:buClr>
              <a:buFont typeface="Arial" panose="020B0604020202020204" pitchFamily="34" charset="0"/>
              <a:buChar char="•"/>
            </a:pPr>
            <a:r>
              <a:rPr lang="en-US" altLang="zh-TW" sz="2600" dirty="0">
                <a:latin typeface="Avenir Next LT Pro (本文)"/>
              </a:rPr>
              <a:t>A “Concrete  </a:t>
            </a:r>
            <a:r>
              <a:rPr lang="en-US" altLang="zh-TW" sz="2600" dirty="0">
                <a:latin typeface="Avenir Next LT Pro (本文)"/>
                <a:ea typeface="微軟正黑體" panose="020B0604030504040204" pitchFamily="34" charset="-120"/>
              </a:rPr>
              <a:t>∘  Bricks” is called a round</a:t>
            </a:r>
            <a:endParaRPr lang="en-US" altLang="zh-TW" sz="2600" dirty="0">
              <a:latin typeface="Avenir Next LT Pro (本文)"/>
            </a:endParaRPr>
          </a:p>
          <a:p>
            <a:pPr marL="285750" indent="-285750">
              <a:buClr>
                <a:srgbClr val="0070C0"/>
              </a:buClr>
              <a:buFont typeface="Arial" panose="020B0604020202020204" pitchFamily="34" charset="0"/>
              <a:buChar char="•"/>
            </a:pPr>
            <a:endParaRPr lang="en-US" altLang="zh-TW" sz="3000" dirty="0">
              <a:latin typeface="Avenir Next LT Pro (本文)"/>
            </a:endParaRPr>
          </a:p>
          <a:p>
            <a:pPr marL="285750" indent="-285750">
              <a:buClr>
                <a:srgbClr val="0070C0"/>
              </a:buClr>
              <a:buFont typeface="Arial" panose="020B0604020202020204" pitchFamily="34" charset="0"/>
              <a:buChar char="•"/>
            </a:pPr>
            <a:endParaRPr lang="en-US" altLang="zh-TW" sz="3000" dirty="0">
              <a:latin typeface="Avenir Next LT Pro (本文)"/>
            </a:endParaRPr>
          </a:p>
        </p:txBody>
      </p:sp>
      <p:sp>
        <p:nvSpPr>
          <p:cNvPr id="11" name="左中括弧 10">
            <a:extLst>
              <a:ext uri="{FF2B5EF4-FFF2-40B4-BE49-F238E27FC236}">
                <a16:creationId xmlns:a16="http://schemas.microsoft.com/office/drawing/2014/main" id="{CECF140E-D850-8C5B-EFF4-3A73C0498DAD}"/>
              </a:ext>
            </a:extLst>
          </p:cNvPr>
          <p:cNvSpPr/>
          <p:nvPr/>
        </p:nvSpPr>
        <p:spPr>
          <a:xfrm>
            <a:off x="9720942" y="5782296"/>
            <a:ext cx="468086" cy="417252"/>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4" name="直線單箭頭接點 13">
            <a:extLst>
              <a:ext uri="{FF2B5EF4-FFF2-40B4-BE49-F238E27FC236}">
                <a16:creationId xmlns:a16="http://schemas.microsoft.com/office/drawing/2014/main" id="{66D27037-D100-61F9-6725-5F6DD15B6830}"/>
              </a:ext>
            </a:extLst>
          </p:cNvPr>
          <p:cNvCxnSpPr>
            <a:cxnSpLocks/>
            <a:stCxn id="11" idx="1"/>
          </p:cNvCxnSpPr>
          <p:nvPr/>
        </p:nvCxnSpPr>
        <p:spPr>
          <a:xfrm flipH="1" flipV="1">
            <a:off x="7091680" y="4409440"/>
            <a:ext cx="2629262" cy="15814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圖片 15">
            <a:extLst>
              <a:ext uri="{FF2B5EF4-FFF2-40B4-BE49-F238E27FC236}">
                <a16:creationId xmlns:a16="http://schemas.microsoft.com/office/drawing/2014/main" id="{D3F189BD-2707-3574-73AD-CD6A38F74EAF}"/>
              </a:ext>
            </a:extLst>
          </p:cNvPr>
          <p:cNvPicPr>
            <a:picLocks noChangeAspect="1"/>
          </p:cNvPicPr>
          <p:nvPr/>
        </p:nvPicPr>
        <p:blipFill>
          <a:blip r:embed="rId4"/>
          <a:stretch>
            <a:fillRect/>
          </a:stretch>
        </p:blipFill>
        <p:spPr>
          <a:xfrm>
            <a:off x="2126447" y="4708155"/>
            <a:ext cx="3959394" cy="1902062"/>
          </a:xfrm>
          <a:prstGeom prst="rect">
            <a:avLst/>
          </a:prstGeom>
        </p:spPr>
      </p:pic>
    </p:spTree>
    <p:extLst>
      <p:ext uri="{BB962C8B-B14F-4D97-AF65-F5344CB8AC3E}">
        <p14:creationId xmlns:p14="http://schemas.microsoft.com/office/powerpoint/2010/main" val="406279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6065A-4E40-CC8D-D830-2B99C6D62702}"/>
              </a:ext>
            </a:extLst>
          </p:cNvPr>
          <p:cNvSpPr>
            <a:spLocks noGrp="1"/>
          </p:cNvSpPr>
          <p:nvPr>
            <p:ph type="title"/>
          </p:nvPr>
        </p:nvSpPr>
        <p:spPr>
          <a:xfrm>
            <a:off x="354691" y="22095"/>
            <a:ext cx="10515600" cy="896751"/>
          </a:xfrm>
        </p:spPr>
        <p:txBody>
          <a:bodyPr/>
          <a:lstStyle/>
          <a:p>
            <a:pPr algn="ctr"/>
            <a:r>
              <a:rPr lang="en-US" altLang="zh-TW" dirty="0">
                <a:solidFill>
                  <a:srgbClr val="0070C0"/>
                </a:solidFill>
                <a:latin typeface="Avenir Next LT Pro (本文)"/>
              </a:rPr>
              <a:t>Bricks</a:t>
            </a:r>
            <a:endParaRPr lang="zh-TW" altLang="en-US" dirty="0">
              <a:solidFill>
                <a:srgbClr val="0070C0"/>
              </a:solidFill>
              <a:latin typeface="Avenir Next LT Pro (本文)"/>
            </a:endParaRPr>
          </a:p>
        </p:txBody>
      </p:sp>
      <p:grpSp>
        <p:nvGrpSpPr>
          <p:cNvPr id="12" name="群組 11">
            <a:extLst>
              <a:ext uri="{FF2B5EF4-FFF2-40B4-BE49-F238E27FC236}">
                <a16:creationId xmlns:a16="http://schemas.microsoft.com/office/drawing/2014/main" id="{81BB697A-01CE-CBD6-273F-6F7BFC7CAEC5}"/>
              </a:ext>
            </a:extLst>
          </p:cNvPr>
          <p:cNvGrpSpPr/>
          <p:nvPr/>
        </p:nvGrpSpPr>
        <p:grpSpPr>
          <a:xfrm>
            <a:off x="354690" y="918846"/>
            <a:ext cx="11664589" cy="2863028"/>
            <a:chOff x="354691" y="918846"/>
            <a:chExt cx="11347452" cy="2863028"/>
          </a:xfrm>
        </p:grpSpPr>
        <mc:AlternateContent xmlns:mc="http://schemas.openxmlformats.org/markup-compatibility/2006">
          <mc:Choice xmlns:a14="http://schemas.microsoft.com/office/drawing/2010/main" Requires="a14">
            <p:sp>
              <p:nvSpPr>
                <p:cNvPr id="10" name="文字方塊 9">
                  <a:extLst>
                    <a:ext uri="{FF2B5EF4-FFF2-40B4-BE49-F238E27FC236}">
                      <a16:creationId xmlns:a16="http://schemas.microsoft.com/office/drawing/2014/main" id="{E8960C5A-2B31-C683-EBFF-CED042CE0508}"/>
                    </a:ext>
                  </a:extLst>
                </p:cNvPr>
                <p:cNvSpPr txBox="1"/>
                <p:nvPr/>
              </p:nvSpPr>
              <p:spPr>
                <a:xfrm>
                  <a:off x="354691" y="918846"/>
                  <a:ext cx="11347452" cy="2863028"/>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zh-TW" sz="3000" u="sng" dirty="0">
                      <a:latin typeface="Avenir Next LT Pro (本文)"/>
                    </a:rPr>
                    <a:t>Def</a:t>
                  </a:r>
                  <a:r>
                    <a:rPr lang="en-US" altLang="zh-TW" sz="3000" dirty="0">
                      <a:latin typeface="Avenir Next LT Pro (本文)"/>
                    </a:rPr>
                    <a:t> Bricks</a:t>
                  </a:r>
                </a:p>
                <a:p>
                  <a:pPr>
                    <a:buClr>
                      <a:srgbClr val="0070C0"/>
                    </a:buClr>
                  </a:pPr>
                  <a:r>
                    <a:rPr lang="en-US" altLang="zh-TW" sz="2400" dirty="0">
                      <a:latin typeface="Avenir Next LT Pro (本文)"/>
                    </a:rPr>
                    <a:t>    A non-linear permutation of degree d</a:t>
                  </a:r>
                  <a:r>
                    <a:rPr lang="zh-TW" altLang="en-US" sz="2400" dirty="0">
                      <a:latin typeface="Avenir Next LT Pro (本文)"/>
                    </a:rPr>
                    <a:t> </a:t>
                  </a:r>
                  <a:r>
                    <a:rPr lang="en-US" altLang="zh-TW" sz="2400" dirty="0">
                      <a:latin typeface="Avenir Next LT Pro (本文)"/>
                    </a:rPr>
                    <a:t>=</a:t>
                  </a:r>
                  <a:r>
                    <a:rPr lang="zh-TW" altLang="en-US" sz="2400" dirty="0">
                      <a:latin typeface="Avenir Next LT Pro (本文)"/>
                    </a:rPr>
                    <a:t> </a:t>
                  </a:r>
                  <a:r>
                    <a:rPr lang="en-US" altLang="zh-TW" sz="2400" dirty="0">
                      <a:latin typeface="Avenir Next LT Pro (本文)"/>
                    </a:rPr>
                    <a:t>5 from </a:t>
                  </a:r>
                  <a14:m>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𝐹</m:t>
                          </m:r>
                        </m:e>
                        <m:sub>
                          <m:r>
                            <a:rPr lang="en-US" altLang="zh-TW" sz="2400" b="0" i="1" smtClean="0">
                              <a:latin typeface="Cambria Math" panose="02040503050406030204" pitchFamily="18" charset="0"/>
                            </a:rPr>
                            <m:t>𝑝</m:t>
                          </m:r>
                        </m:sub>
                        <m:sup>
                          <m:r>
                            <a:rPr lang="en-US" altLang="zh-TW" sz="2400" b="0" i="1" smtClean="0">
                              <a:latin typeface="Cambria Math" panose="02040503050406030204" pitchFamily="18" charset="0"/>
                            </a:rPr>
                            <m:t>3</m:t>
                          </m:r>
                        </m:sup>
                      </m:sSubSup>
                    </m:oMath>
                  </a14:m>
                  <a:r>
                    <a:rPr lang="zh-TW" altLang="en-US" sz="2400" dirty="0">
                      <a:latin typeface="Avenir Next LT Pro (本文)"/>
                    </a:rPr>
                    <a:t> </a:t>
                  </a:r>
                  <a:r>
                    <a:rPr lang="en-US" altLang="zh-TW" sz="2400" dirty="0">
                      <a:latin typeface="Avenir Next LT Pro (本文)"/>
                    </a:rPr>
                    <a:t>to </a:t>
                  </a:r>
                  <a14:m>
                    <m:oMath xmlns:m="http://schemas.openxmlformats.org/officeDocument/2006/math">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𝐹</m:t>
                          </m:r>
                        </m:e>
                        <m:sub>
                          <m:r>
                            <a:rPr lang="en-US" altLang="zh-TW" sz="2400" i="1">
                              <a:latin typeface="Cambria Math" panose="02040503050406030204" pitchFamily="18" charset="0"/>
                            </a:rPr>
                            <m:t>𝑝</m:t>
                          </m:r>
                        </m:sub>
                        <m:sup>
                          <m:r>
                            <a:rPr lang="en-US" altLang="zh-TW" sz="2400" i="1">
                              <a:latin typeface="Cambria Math" panose="02040503050406030204" pitchFamily="18" charset="0"/>
                            </a:rPr>
                            <m:t>3</m:t>
                          </m:r>
                        </m:sup>
                      </m:sSubSup>
                    </m:oMath>
                  </a14:m>
                  <a:r>
                    <a:rPr lang="en-US" altLang="zh-TW" sz="2400" dirty="0">
                      <a:latin typeface="Avenir Next LT Pro (本文)"/>
                    </a:rPr>
                    <a:t>, define as</a:t>
                  </a:r>
                </a:p>
                <a:p>
                  <a:pPr>
                    <a:buClr>
                      <a:srgbClr val="0070C0"/>
                    </a:buClr>
                  </a:pPr>
                  <a:endParaRPr lang="en-US" altLang="zh-TW" sz="2400" dirty="0">
                    <a:latin typeface="Avenir Next LT Pro (本文)"/>
                  </a:endParaRPr>
                </a:p>
                <a:p>
                  <a:pPr>
                    <a:buClr>
                      <a:srgbClr val="0070C0"/>
                    </a:buClr>
                  </a:pPr>
                  <a:endParaRPr lang="en-US" altLang="zh-TW" sz="2400" dirty="0">
                    <a:latin typeface="Avenir Next LT Pro (本文)"/>
                  </a:endParaRPr>
                </a:p>
                <a:p>
                  <a:pPr>
                    <a:buClr>
                      <a:srgbClr val="0070C0"/>
                    </a:buClr>
                  </a:pPr>
                  <a:r>
                    <a:rPr lang="zh-TW" altLang="en-US" sz="2400" dirty="0">
                      <a:latin typeface="Avenir Next LT Pro (本文)"/>
                    </a:rPr>
                    <a:t>    </a:t>
                  </a:r>
                  <a:r>
                    <a:rPr lang="en-US" altLang="zh-TW" sz="2400" dirty="0">
                      <a:latin typeface="Avenir Next LT Pro (本文)"/>
                    </a:rPr>
                    <a:t>where </a:t>
                  </a:r>
                  <a14:m>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smtClean="0">
                              <a:latin typeface="Cambria Math" panose="02040503050406030204" pitchFamily="18" charset="0"/>
                            </a:rPr>
                            <m:t>𝛽</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smtClean="0">
                              <a:latin typeface="Cambria Math" panose="02040503050406030204" pitchFamily="18" charset="0"/>
                            </a:rPr>
                            <m:t>𝛽</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 </m:t>
                      </m:r>
                      <m:r>
                        <a:rPr lang="zh-TW" altLang="en-US" sz="2400" i="1" smtClean="0">
                          <a:latin typeface="Cambria Math" panose="02040503050406030204" pitchFamily="18" charset="0"/>
                        </a:rPr>
                        <m:t>𝜖</m:t>
                      </m:r>
                      <m:r>
                        <a:rPr lang="en-US" altLang="zh-TW" sz="2400" b="0" i="1" smtClean="0">
                          <a:latin typeface="Cambria Math" panose="02040503050406030204" pitchFamily="18" charset="0"/>
                        </a:rPr>
                        <m:t> </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𝐹</m:t>
                          </m:r>
                        </m:e>
                        <m:sub>
                          <m:r>
                            <a:rPr lang="en-US" altLang="zh-TW" sz="2400" b="0" i="1" smtClean="0">
                              <a:latin typeface="Cambria Math" panose="02040503050406030204" pitchFamily="18" charset="0"/>
                            </a:rPr>
                            <m:t>𝑝</m:t>
                          </m:r>
                        </m:sub>
                      </m:sSub>
                    </m:oMath>
                  </a14:m>
                  <a:r>
                    <a:rPr lang="zh-TW" altLang="en-US" sz="2400" dirty="0">
                      <a:latin typeface="Avenir Next LT Pro (本文)"/>
                    </a:rPr>
                    <a:t> </a:t>
                  </a:r>
                  <a:r>
                    <a:rPr lang="en-US" altLang="zh-TW" sz="2400" dirty="0">
                      <a:latin typeface="Avenir Next LT Pro (本文)"/>
                    </a:rPr>
                    <a:t>with gcd(p-1, d) = 1 and </a:t>
                  </a:r>
                  <a14:m>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𝑖</m:t>
                          </m:r>
                        </m:sub>
                        <m:sup>
                          <m:r>
                            <a:rPr lang="en-US" altLang="zh-TW" sz="2400" b="0" i="1" smtClean="0">
                              <a:latin typeface="Cambria Math" panose="02040503050406030204" pitchFamily="18" charset="0"/>
                            </a:rPr>
                            <m:t>2</m:t>
                          </m:r>
                        </m:sup>
                      </m:sSubSup>
                      <m:r>
                        <a:rPr lang="en-US" altLang="zh-TW" sz="2400" b="0" i="1" smtClean="0">
                          <a:latin typeface="Cambria Math" panose="02040503050406030204" pitchFamily="18" charset="0"/>
                        </a:rPr>
                        <m:t> −4</m:t>
                      </m:r>
                      <m:sSub>
                        <m:sSubPr>
                          <m:ctrlPr>
                            <a:rPr lang="en-US" altLang="zh-TW" sz="2400" b="0" i="1" smtClean="0">
                              <a:latin typeface="Cambria Math" panose="02040503050406030204" pitchFamily="18" charset="0"/>
                            </a:rPr>
                          </m:ctrlPr>
                        </m:sSubPr>
                        <m:e>
                          <m:r>
                            <a:rPr lang="zh-TW" altLang="en-US" sz="2400" b="0" i="1" smtClean="0">
                              <a:latin typeface="Cambria Math" panose="02040503050406030204" pitchFamily="18" charset="0"/>
                            </a:rPr>
                            <m:t>𝛽</m:t>
                          </m:r>
                        </m:e>
                        <m:sub>
                          <m:r>
                            <a:rPr lang="en-US" altLang="zh-TW" sz="2400" b="0" i="1" smtClean="0">
                              <a:latin typeface="Cambria Math" panose="02040503050406030204" pitchFamily="18" charset="0"/>
                            </a:rPr>
                            <m:t>𝑖</m:t>
                          </m:r>
                        </m:sub>
                      </m:sSub>
                    </m:oMath>
                  </a14:m>
                  <a:r>
                    <a:rPr lang="en-US" altLang="zh-TW" sz="2400" dirty="0">
                      <a:latin typeface="Avenir Next LT Pro (本文)"/>
                    </a:rPr>
                    <a:t> is not quadratic residue </a:t>
                  </a:r>
                </a:p>
                <a:p>
                  <a:pPr>
                    <a:buClr>
                      <a:srgbClr val="0070C0"/>
                    </a:buClr>
                  </a:pPr>
                  <a:r>
                    <a:rPr lang="zh-TW" altLang="en-US" sz="2400" dirty="0">
                      <a:latin typeface="Avenir Next LT Pro (本文)"/>
                    </a:rPr>
                    <a:t>    </a:t>
                  </a:r>
                  <a:r>
                    <a:rPr lang="en-US" altLang="zh-TW" sz="2400" dirty="0">
                      <a:latin typeface="Avenir Next LT Pro (本文)"/>
                    </a:rPr>
                    <a:t>in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𝐹</m:t>
                          </m:r>
                        </m:e>
                        <m:sub>
                          <m:r>
                            <a:rPr lang="en-US" altLang="zh-TW" sz="2400" i="1">
                              <a:latin typeface="Cambria Math" panose="02040503050406030204" pitchFamily="18" charset="0"/>
                            </a:rPr>
                            <m:t>𝑝</m:t>
                          </m:r>
                        </m:sub>
                      </m:sSub>
                    </m:oMath>
                  </a14:m>
                  <a:r>
                    <a:rPr lang="en-US" altLang="zh-TW" sz="2400" dirty="0">
                      <a:latin typeface="Avenir Next LT Pro (本文)"/>
                    </a:rPr>
                    <a:t> </a:t>
                  </a:r>
                </a:p>
                <a:p>
                  <a:pPr>
                    <a:buClr>
                      <a:srgbClr val="0070C0"/>
                    </a:buClr>
                  </a:pPr>
                  <a:endParaRPr lang="zh-TW" altLang="en-US" sz="2400" dirty="0">
                    <a:latin typeface="Avenir Next LT Pro (本文)"/>
                  </a:endParaRPr>
                </a:p>
              </p:txBody>
            </p:sp>
          </mc:Choice>
          <mc:Fallback>
            <p:sp>
              <p:nvSpPr>
                <p:cNvPr id="10" name="文字方塊 9">
                  <a:extLst>
                    <a:ext uri="{FF2B5EF4-FFF2-40B4-BE49-F238E27FC236}">
                      <a16:creationId xmlns:a16="http://schemas.microsoft.com/office/drawing/2014/main" id="{E8960C5A-2B31-C683-EBFF-CED042CE0508}"/>
                    </a:ext>
                  </a:extLst>
                </p:cNvPr>
                <p:cNvSpPr txBox="1">
                  <a:spLocks noRot="1" noChangeAspect="1" noMove="1" noResize="1" noEditPoints="1" noAdjustHandles="1" noChangeArrowheads="1" noChangeShapeType="1" noTextEdit="1"/>
                </p:cNvSpPr>
                <p:nvPr/>
              </p:nvSpPr>
              <p:spPr>
                <a:xfrm>
                  <a:off x="354691" y="918846"/>
                  <a:ext cx="11347452" cy="2863028"/>
                </a:xfrm>
                <a:prstGeom prst="rect">
                  <a:avLst/>
                </a:prstGeom>
                <a:blipFill>
                  <a:blip r:embed="rId3"/>
                  <a:stretch>
                    <a:fillRect l="-1045" t="-2559" r="-784"/>
                  </a:stretch>
                </a:blipFill>
              </p:spPr>
              <p:txBody>
                <a:bodyPr/>
                <a:lstStyle/>
                <a:p>
                  <a:r>
                    <a:rPr lang="zh-TW" altLang="en-US">
                      <a:noFill/>
                    </a:rPr>
                    <a:t> </a:t>
                  </a:r>
                </a:p>
              </p:txBody>
            </p:sp>
          </mc:Fallback>
        </mc:AlternateContent>
        <p:grpSp>
          <p:nvGrpSpPr>
            <p:cNvPr id="11" name="群組 10">
              <a:extLst>
                <a:ext uri="{FF2B5EF4-FFF2-40B4-BE49-F238E27FC236}">
                  <a16:creationId xmlns:a16="http://schemas.microsoft.com/office/drawing/2014/main" id="{A71847D8-BE9F-C075-40B6-B6B95AD4D90D}"/>
                </a:ext>
              </a:extLst>
            </p:cNvPr>
            <p:cNvGrpSpPr/>
            <p:nvPr/>
          </p:nvGrpSpPr>
          <p:grpSpPr>
            <a:xfrm>
              <a:off x="1778581" y="1929685"/>
              <a:ext cx="7402934" cy="504142"/>
              <a:chOff x="1495552" y="2175521"/>
              <a:chExt cx="7402934" cy="504142"/>
            </a:xfrm>
          </p:grpSpPr>
          <p:pic>
            <p:nvPicPr>
              <p:cNvPr id="6" name="圖片 5">
                <a:extLst>
                  <a:ext uri="{FF2B5EF4-FFF2-40B4-BE49-F238E27FC236}">
                    <a16:creationId xmlns:a16="http://schemas.microsoft.com/office/drawing/2014/main" id="{510A98A2-E9CF-150D-10B6-C1DCA2A168BA}"/>
                  </a:ext>
                </a:extLst>
              </p:cNvPr>
              <p:cNvPicPr>
                <a:picLocks noChangeAspect="1"/>
              </p:cNvPicPr>
              <p:nvPr/>
            </p:nvPicPr>
            <p:blipFill>
              <a:blip r:embed="rId4"/>
              <a:stretch>
                <a:fillRect/>
              </a:stretch>
            </p:blipFill>
            <p:spPr>
              <a:xfrm>
                <a:off x="1495552" y="2247479"/>
                <a:ext cx="2277495" cy="401149"/>
              </a:xfrm>
              <a:prstGeom prst="rect">
                <a:avLst/>
              </a:prstGeom>
            </p:spPr>
          </p:pic>
          <p:pic>
            <p:nvPicPr>
              <p:cNvPr id="9" name="圖片 8">
                <a:extLst>
                  <a:ext uri="{FF2B5EF4-FFF2-40B4-BE49-F238E27FC236}">
                    <a16:creationId xmlns:a16="http://schemas.microsoft.com/office/drawing/2014/main" id="{C99FF51D-C02C-5A06-9AB8-DAC3CFBAA669}"/>
                  </a:ext>
                </a:extLst>
              </p:cNvPr>
              <p:cNvPicPr>
                <a:picLocks noChangeAspect="1"/>
              </p:cNvPicPr>
              <p:nvPr/>
            </p:nvPicPr>
            <p:blipFill>
              <a:blip r:embed="rId5"/>
              <a:stretch>
                <a:fillRect/>
              </a:stretch>
            </p:blipFill>
            <p:spPr>
              <a:xfrm>
                <a:off x="3773047" y="2175521"/>
                <a:ext cx="5125439" cy="504142"/>
              </a:xfrm>
              <a:prstGeom prst="rect">
                <a:avLst/>
              </a:prstGeom>
            </p:spPr>
          </p:pic>
        </p:grpSp>
      </p:grpSp>
    </p:spTree>
    <p:extLst>
      <p:ext uri="{BB962C8B-B14F-4D97-AF65-F5344CB8AC3E}">
        <p14:creationId xmlns:p14="http://schemas.microsoft.com/office/powerpoint/2010/main" val="173974676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10429</TotalTime>
  <Words>2407</Words>
  <Application>Microsoft Office PowerPoint</Application>
  <PresentationFormat>寬螢幕</PresentationFormat>
  <Paragraphs>214</Paragraphs>
  <Slides>18</Slides>
  <Notes>17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18</vt:i4>
      </vt:variant>
    </vt:vector>
  </HeadingPairs>
  <TitlesOfParts>
    <vt:vector size="25" baseType="lpstr">
      <vt:lpstr>Avenir Next LT Pro (本文)</vt:lpstr>
      <vt:lpstr>Arial</vt:lpstr>
      <vt:lpstr>Calibri</vt:lpstr>
      <vt:lpstr>Calibri Light</vt:lpstr>
      <vt:lpstr>Cambria Math</vt:lpstr>
      <vt:lpstr>Lato</vt:lpstr>
      <vt:lpstr>Office 佈景主題</vt:lpstr>
      <vt:lpstr>Reinforced Concrete:  A Fast Hash Function for Verifiable Computation</vt:lpstr>
      <vt:lpstr>PowerPoint 簡報</vt:lpstr>
      <vt:lpstr>SNARK and hash function</vt:lpstr>
      <vt:lpstr>PowerPoint 簡報</vt:lpstr>
      <vt:lpstr>PowerPoint 簡報</vt:lpstr>
      <vt:lpstr>PowerPoint 簡報</vt:lpstr>
      <vt:lpstr>Framework</vt:lpstr>
      <vt:lpstr>RC Permutation</vt:lpstr>
      <vt:lpstr>Bricks</vt:lpstr>
      <vt:lpstr>Concrete</vt:lpstr>
      <vt:lpstr>Bars</vt:lpstr>
      <vt:lpstr>Features</vt:lpstr>
      <vt:lpstr>PowerPoint 簡報</vt:lpstr>
      <vt:lpstr>Performance Analysis</vt:lpstr>
      <vt:lpstr>PowerPoint 簡報</vt:lpstr>
      <vt:lpstr>PowerPoint 簡報</vt:lpstr>
      <vt:lpstr>Conclusion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Correcting Code  109061217 林峻霆 </dc:title>
  <dc:creator>峻霆 林</dc:creator>
  <cp:lastModifiedBy>峻霆 林</cp:lastModifiedBy>
  <cp:revision>84</cp:revision>
  <dcterms:created xsi:type="dcterms:W3CDTF">2022-06-27T17:11:43Z</dcterms:created>
  <dcterms:modified xsi:type="dcterms:W3CDTF">2023-05-22T01:12:10Z</dcterms:modified>
</cp:coreProperties>
</file>