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2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7139" y="192786"/>
            <a:ext cx="1047051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161158" y="1709166"/>
            <a:ext cx="3569970" cy="3514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025" y="19711"/>
            <a:ext cx="10919460" cy="143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4967" y="1370075"/>
            <a:ext cx="11082147" cy="32964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14098" y="6406388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jpg"/><Relationship Id="rId4" Type="http://schemas.openxmlformats.org/officeDocument/2006/relationships/image" Target="../media/image79.jp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8.jp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hyperlink" Target="https://ithelp.ithome.com.tw/articles/10193421?sc=hot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192460?sc=hot" TargetMode="External"/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tackoverflow.com/questions/64149680/how-can-i-activate-a-conda-environment-from-powershell" TargetMode="External"/><Relationship Id="rId4" Type="http://schemas.openxmlformats.org/officeDocument/2006/relationships/hyperlink" Target="https://me1237guy.pixnet.net/blog/post/70679227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0947" rIns="0" bIns="0" rtlCol="0">
            <a:spAutoFit/>
          </a:bodyPr>
          <a:lstStyle/>
          <a:p>
            <a:pPr marL="3686175" marR="5080" indent="-1318260">
              <a:lnSpc>
                <a:spcPct val="100000"/>
              </a:lnSpc>
              <a:spcBef>
                <a:spcPts val="105"/>
              </a:spcBef>
            </a:pPr>
            <a:r>
              <a:rPr sz="5000" b="1" dirty="0">
                <a:latin typeface="Arial"/>
                <a:cs typeface="Arial"/>
              </a:rPr>
              <a:t>Python</a:t>
            </a:r>
            <a:r>
              <a:rPr sz="5000" b="1" spc="-75" dirty="0">
                <a:latin typeface="Arial"/>
                <a:cs typeface="Arial"/>
              </a:rPr>
              <a:t> </a:t>
            </a:r>
            <a:r>
              <a:rPr sz="5000" b="1" dirty="0">
                <a:latin typeface="Arial"/>
                <a:cs typeface="Arial"/>
              </a:rPr>
              <a:t>Introduction</a:t>
            </a:r>
            <a:r>
              <a:rPr sz="5000" b="1" spc="-75" dirty="0">
                <a:latin typeface="Arial"/>
                <a:cs typeface="Arial"/>
              </a:rPr>
              <a:t> </a:t>
            </a:r>
            <a:r>
              <a:rPr sz="5000" b="1" spc="-50" dirty="0">
                <a:latin typeface="Arial"/>
                <a:cs typeface="Arial"/>
              </a:rPr>
              <a:t>&amp; </a:t>
            </a:r>
            <a:r>
              <a:rPr sz="5000" b="1" dirty="0">
                <a:latin typeface="Arial"/>
                <a:cs typeface="Arial"/>
              </a:rPr>
              <a:t>Numpy</a:t>
            </a:r>
            <a:r>
              <a:rPr sz="5000" b="1" spc="-45" dirty="0">
                <a:latin typeface="Arial"/>
                <a:cs typeface="Arial"/>
              </a:rPr>
              <a:t> </a:t>
            </a:r>
            <a:r>
              <a:rPr sz="5000" b="1" spc="-10" dirty="0">
                <a:latin typeface="Arial"/>
                <a:cs typeface="Arial"/>
              </a:rPr>
              <a:t>Basic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3664" y="4997445"/>
            <a:ext cx="3176905" cy="71691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565"/>
              </a:spcBef>
            </a:pP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Presenter:</a:t>
            </a:r>
            <a:r>
              <a:rPr sz="2000" spc="-7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A5757"/>
                </a:solidFill>
                <a:latin typeface="Arial MT"/>
                <a:cs typeface="Arial MT"/>
              </a:rPr>
              <a:t>Y</a:t>
            </a:r>
            <a:r>
              <a:rPr sz="2000" dirty="0">
                <a:solidFill>
                  <a:srgbClr val="5B5555"/>
                </a:solidFill>
                <a:latin typeface="Arial MT"/>
                <a:cs typeface="Arial MT"/>
              </a:rPr>
              <a:t>eh</a:t>
            </a:r>
            <a:r>
              <a:rPr sz="2000" spc="-30" dirty="0">
                <a:solidFill>
                  <a:srgbClr val="5B5555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5B5555"/>
                </a:solidFill>
                <a:latin typeface="Arial MT"/>
                <a:cs typeface="Arial MT"/>
              </a:rPr>
              <a:t>Ou</a:t>
            </a:r>
            <a:endParaRPr sz="2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1800" dirty="0">
                <a:latin typeface="Arial MT"/>
                <a:cs typeface="Arial MT"/>
              </a:rPr>
              <a:t>Original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author: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Howard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Chang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1446" y="1344167"/>
            <a:ext cx="9684385" cy="5329555"/>
            <a:chOff x="901446" y="1344167"/>
            <a:chExt cx="9684385" cy="53295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4644" y="1344167"/>
              <a:ext cx="8481060" cy="532914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01446" y="2475737"/>
              <a:ext cx="2592705" cy="673735"/>
            </a:xfrm>
            <a:custGeom>
              <a:avLst/>
              <a:gdLst/>
              <a:ahLst/>
              <a:cxnLst/>
              <a:rect l="l" t="t" r="r" b="b"/>
              <a:pathLst>
                <a:path w="2592704" h="673735">
                  <a:moveTo>
                    <a:pt x="2592324" y="0"/>
                  </a:moveTo>
                  <a:lnTo>
                    <a:pt x="0" y="0"/>
                  </a:lnTo>
                  <a:lnTo>
                    <a:pt x="0" y="673608"/>
                  </a:lnTo>
                  <a:lnTo>
                    <a:pt x="2592324" y="673608"/>
                  </a:lnTo>
                  <a:lnTo>
                    <a:pt x="2592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9188" y="510920"/>
            <a:ext cx="512318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IDE</a:t>
            </a:r>
            <a:r>
              <a:rPr spc="-2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Editor</a:t>
            </a:r>
            <a:r>
              <a:rPr spc="-20" dirty="0"/>
              <a:t> </a:t>
            </a:r>
            <a:r>
              <a:rPr dirty="0"/>
              <a:t>(VS</a:t>
            </a:r>
            <a:r>
              <a:rPr spc="-15" dirty="0"/>
              <a:t> </a:t>
            </a:r>
            <a:r>
              <a:rPr spc="-10" dirty="0"/>
              <a:t>Code)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1446" y="2475738"/>
            <a:ext cx="2592705" cy="673735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775"/>
              </a:spcBef>
            </a:pPr>
            <a:r>
              <a:rPr sz="1600" dirty="0">
                <a:solidFill>
                  <a:srgbClr val="44536A"/>
                </a:solidFill>
                <a:latin typeface="Calibri"/>
                <a:cs typeface="Calibri"/>
              </a:rPr>
              <a:t>1.</a:t>
            </a:r>
            <a:r>
              <a:rPr sz="1600" spc="-2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4536A"/>
                </a:solidFill>
                <a:latin typeface="Calibri"/>
                <a:cs typeface="Calibri"/>
              </a:rPr>
              <a:t>Create</a:t>
            </a:r>
            <a:r>
              <a:rPr sz="1600" spc="-1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4536A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4536A"/>
                </a:solidFill>
                <a:latin typeface="Calibri"/>
                <a:cs typeface="Calibri"/>
              </a:rPr>
              <a:t>new</a:t>
            </a:r>
            <a:r>
              <a:rPr sz="1600" spc="-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4536A"/>
                </a:solidFill>
                <a:latin typeface="Calibri"/>
                <a:cs typeface="Calibri"/>
              </a:rPr>
              <a:t>*.py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4630" y="1951482"/>
            <a:ext cx="2205355" cy="672465"/>
          </a:xfrm>
          <a:prstGeom prst="rect">
            <a:avLst/>
          </a:prstGeom>
          <a:solidFill>
            <a:srgbClr val="FFFFFF"/>
          </a:solidFill>
          <a:ln w="28955">
            <a:solidFill>
              <a:srgbClr val="FF0000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70"/>
              </a:spcBef>
            </a:pPr>
            <a:r>
              <a:rPr sz="1600" dirty="0">
                <a:solidFill>
                  <a:srgbClr val="44536A"/>
                </a:solidFill>
                <a:latin typeface="Calibri"/>
                <a:cs typeface="Calibri"/>
              </a:rPr>
              <a:t>2.</a:t>
            </a:r>
            <a:r>
              <a:rPr sz="1600" spc="-4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4536A"/>
                </a:solidFill>
                <a:latin typeface="Calibri"/>
                <a:cs typeface="Calibri"/>
              </a:rPr>
              <a:t>Edit</a:t>
            </a:r>
            <a:r>
              <a:rPr sz="1600" spc="-3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4536A"/>
                </a:solidFill>
                <a:latin typeface="Calibri"/>
                <a:cs typeface="Calibri"/>
              </a:rPr>
              <a:t>your</a:t>
            </a:r>
            <a:r>
              <a:rPr sz="1600" spc="-2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4536A"/>
                </a:solidFill>
                <a:latin typeface="Calibri"/>
                <a:cs typeface="Calibri"/>
              </a:rPr>
              <a:t>code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4350" y="2095373"/>
            <a:ext cx="6065520" cy="3704590"/>
            <a:chOff x="514350" y="2095373"/>
            <a:chExt cx="6065520" cy="3704590"/>
          </a:xfrm>
        </p:grpSpPr>
        <p:sp>
          <p:nvSpPr>
            <p:cNvPr id="9" name="object 9"/>
            <p:cNvSpPr/>
            <p:nvPr/>
          </p:nvSpPr>
          <p:spPr>
            <a:xfrm>
              <a:off x="2196845" y="2109978"/>
              <a:ext cx="4368800" cy="365760"/>
            </a:xfrm>
            <a:custGeom>
              <a:avLst/>
              <a:gdLst/>
              <a:ahLst/>
              <a:cxnLst/>
              <a:rect l="l" t="t" r="r" b="b"/>
              <a:pathLst>
                <a:path w="4368800" h="365760">
                  <a:moveTo>
                    <a:pt x="424434" y="0"/>
                  </a:moveTo>
                  <a:lnTo>
                    <a:pt x="0" y="365379"/>
                  </a:lnTo>
                </a:path>
                <a:path w="4368800" h="365760">
                  <a:moveTo>
                    <a:pt x="4368292" y="177164"/>
                  </a:moveTo>
                  <a:lnTo>
                    <a:pt x="4130040" y="100584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4350" y="5127498"/>
              <a:ext cx="2647315" cy="672465"/>
            </a:xfrm>
            <a:custGeom>
              <a:avLst/>
              <a:gdLst/>
              <a:ahLst/>
              <a:cxnLst/>
              <a:rect l="l" t="t" r="r" b="b"/>
              <a:pathLst>
                <a:path w="2647315" h="672464">
                  <a:moveTo>
                    <a:pt x="2647188" y="0"/>
                  </a:moveTo>
                  <a:lnTo>
                    <a:pt x="0" y="0"/>
                  </a:lnTo>
                  <a:lnTo>
                    <a:pt x="0" y="672083"/>
                  </a:lnTo>
                  <a:lnTo>
                    <a:pt x="2647188" y="672083"/>
                  </a:lnTo>
                  <a:lnTo>
                    <a:pt x="26471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14350" y="5127497"/>
            <a:ext cx="2647315" cy="672465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75"/>
              </a:spcBef>
            </a:pPr>
            <a:r>
              <a:rPr sz="1600" dirty="0">
                <a:solidFill>
                  <a:srgbClr val="44536A"/>
                </a:solidFill>
                <a:latin typeface="Calibri"/>
                <a:cs typeface="Calibri"/>
              </a:rPr>
              <a:t>3.</a:t>
            </a:r>
            <a:r>
              <a:rPr sz="1600" spc="-4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4536A"/>
                </a:solidFill>
                <a:latin typeface="Calibri"/>
                <a:cs typeface="Calibri"/>
              </a:rPr>
              <a:t>Under</a:t>
            </a:r>
            <a:r>
              <a:rPr sz="1600" spc="-2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4536A"/>
                </a:solidFill>
                <a:latin typeface="Calibri"/>
                <a:cs typeface="Calibri"/>
              </a:rPr>
              <a:t>your</a:t>
            </a:r>
            <a:r>
              <a:rPr sz="1600" spc="-1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4536A"/>
                </a:solidFill>
                <a:latin typeface="Calibri"/>
                <a:cs typeface="Calibri"/>
              </a:rPr>
              <a:t>environment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67633" y="4936997"/>
            <a:ext cx="901065" cy="1621790"/>
          </a:xfrm>
          <a:custGeom>
            <a:avLst/>
            <a:gdLst/>
            <a:ahLst/>
            <a:cxnLst/>
            <a:rect l="l" t="t" r="r" b="b"/>
            <a:pathLst>
              <a:path w="901064" h="1621790">
                <a:moveTo>
                  <a:pt x="325881" y="1621574"/>
                </a:moveTo>
                <a:lnTo>
                  <a:pt x="0" y="527304"/>
                </a:lnTo>
              </a:path>
              <a:path w="901064" h="1621790">
                <a:moveTo>
                  <a:pt x="901065" y="0"/>
                </a:moveTo>
                <a:lnTo>
                  <a:pt x="0" y="526541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58761" y="4912614"/>
            <a:ext cx="2397760" cy="673735"/>
          </a:xfrm>
          <a:prstGeom prst="rect">
            <a:avLst/>
          </a:prstGeom>
          <a:solidFill>
            <a:srgbClr val="FFFFFF"/>
          </a:solidFill>
          <a:ln w="28955">
            <a:solidFill>
              <a:srgbClr val="FF000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80"/>
              </a:spcBef>
            </a:pPr>
            <a:r>
              <a:rPr sz="1600" dirty="0">
                <a:solidFill>
                  <a:srgbClr val="44536A"/>
                </a:solidFill>
                <a:latin typeface="Calibri"/>
                <a:cs typeface="Calibri"/>
              </a:rPr>
              <a:t>4.</a:t>
            </a:r>
            <a:r>
              <a:rPr sz="1600" spc="-3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4536A"/>
                </a:solidFill>
                <a:latin typeface="Calibri"/>
                <a:cs typeface="Calibri"/>
              </a:rPr>
              <a:t>Run</a:t>
            </a:r>
            <a:r>
              <a:rPr sz="1600" spc="-2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4536A"/>
                </a:solidFill>
                <a:latin typeface="Calibri"/>
                <a:cs typeface="Calibri"/>
              </a:rPr>
              <a:t>the</a:t>
            </a:r>
            <a:r>
              <a:rPr sz="1600" spc="-3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4536A"/>
                </a:solidFill>
                <a:latin typeface="Calibri"/>
                <a:cs typeface="Calibri"/>
              </a:rPr>
              <a:t>*.py</a:t>
            </a:r>
            <a:r>
              <a:rPr sz="1600" spc="-2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4536A"/>
                </a:solidFill>
                <a:latin typeface="Calibri"/>
                <a:cs typeface="Calibri"/>
              </a:rPr>
              <a:t>file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24678" y="5249417"/>
            <a:ext cx="1434465" cy="12065"/>
          </a:xfrm>
          <a:custGeom>
            <a:avLst/>
            <a:gdLst/>
            <a:ahLst/>
            <a:cxnLst/>
            <a:rect l="l" t="t" r="r" b="b"/>
            <a:pathLst>
              <a:path w="1434465" h="12064">
                <a:moveTo>
                  <a:pt x="1433956" y="0"/>
                </a:moveTo>
                <a:lnTo>
                  <a:pt x="0" y="11683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037191" y="866394"/>
            <a:ext cx="1399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</a:rPr>
              <a:t>Download</a:t>
            </a:r>
            <a:r>
              <a:rPr sz="1800" u="sng" spc="-80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20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</a:rPr>
              <a:t>Link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73652" y="4796028"/>
            <a:ext cx="497205" cy="2317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(CV)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73652" y="5463540"/>
            <a:ext cx="407034" cy="2152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800" spc="-20" dirty="0">
                <a:solidFill>
                  <a:srgbClr val="FFFFFF"/>
                </a:solidFill>
                <a:latin typeface="Calibri"/>
                <a:cs typeface="Calibri"/>
              </a:rPr>
              <a:t>(CV)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58470"/>
            <a:ext cx="675005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IDE</a:t>
            </a:r>
            <a:r>
              <a:rPr spc="-2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Editor</a:t>
            </a:r>
            <a:r>
              <a:rPr spc="-30" dirty="0"/>
              <a:t> </a:t>
            </a:r>
            <a:r>
              <a:rPr dirty="0"/>
              <a:t>(Jupyter</a:t>
            </a:r>
            <a:r>
              <a:rPr spc="-15" dirty="0"/>
              <a:t> </a:t>
            </a:r>
            <a:r>
              <a:rPr spc="-10" dirty="0"/>
              <a:t>notebook)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90000"/>
              <a:buAutoNum type="arabicPeriod"/>
              <a:tabLst>
                <a:tab pos="354965" algn="l"/>
              </a:tabLst>
            </a:pPr>
            <a:r>
              <a:rPr dirty="0"/>
              <a:t>Activate</a:t>
            </a:r>
            <a:r>
              <a:rPr spc="-70" dirty="0"/>
              <a:t> </a:t>
            </a:r>
            <a:r>
              <a:rPr dirty="0"/>
              <a:t>your</a:t>
            </a:r>
            <a:r>
              <a:rPr spc="-35" dirty="0"/>
              <a:t> </a:t>
            </a:r>
            <a:r>
              <a:rPr spc="-10" dirty="0"/>
              <a:t>environment</a:t>
            </a:r>
          </a:p>
          <a:p>
            <a:pPr marL="291465">
              <a:lnSpc>
                <a:spcPct val="100000"/>
              </a:lnSpc>
              <a:spcBef>
                <a:spcPts val="1835"/>
              </a:spcBef>
            </a:pPr>
            <a:r>
              <a:rPr b="0" dirty="0">
                <a:solidFill>
                  <a:srgbClr val="585858"/>
                </a:solidFill>
                <a:latin typeface="Arial MT"/>
                <a:cs typeface="Arial MT"/>
              </a:rPr>
              <a:t>conda</a:t>
            </a:r>
            <a:r>
              <a:rPr b="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585858"/>
                </a:solidFill>
                <a:latin typeface="Arial MT"/>
                <a:cs typeface="Arial MT"/>
              </a:rPr>
              <a:t>activate</a:t>
            </a:r>
            <a:r>
              <a:rPr b="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585858"/>
                </a:solidFill>
                <a:latin typeface="Arial MT"/>
                <a:cs typeface="Arial MT"/>
              </a:rPr>
              <a:t>myenvname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b="0" spc="-10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292100" indent="-279400">
              <a:lnSpc>
                <a:spcPct val="100000"/>
              </a:lnSpc>
              <a:buAutoNum type="arabicPeriod" startAt="2"/>
              <a:tabLst>
                <a:tab pos="292100" algn="l"/>
              </a:tabLst>
            </a:pPr>
            <a:r>
              <a:rPr dirty="0"/>
              <a:t>Install</a:t>
            </a:r>
            <a:r>
              <a:rPr spc="-40" dirty="0"/>
              <a:t> </a:t>
            </a:r>
            <a:r>
              <a:rPr spc="-10" dirty="0"/>
              <a:t>Jupyter</a:t>
            </a:r>
          </a:p>
          <a:p>
            <a:pPr marL="291465">
              <a:lnSpc>
                <a:spcPct val="100000"/>
              </a:lnSpc>
              <a:spcBef>
                <a:spcPts val="1920"/>
              </a:spcBef>
            </a:pPr>
            <a:r>
              <a:rPr b="0" dirty="0">
                <a:solidFill>
                  <a:srgbClr val="585858"/>
                </a:solidFill>
                <a:latin typeface="Arial MT"/>
                <a:cs typeface="Arial MT"/>
              </a:rPr>
              <a:t>conda</a:t>
            </a:r>
            <a:r>
              <a:rPr b="0" spc="-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585858"/>
                </a:solidFill>
                <a:latin typeface="Arial MT"/>
                <a:cs typeface="Arial MT"/>
              </a:rPr>
              <a:t>install</a:t>
            </a:r>
            <a:r>
              <a:rPr b="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585858"/>
                </a:solidFill>
                <a:latin typeface="Arial MT"/>
                <a:cs typeface="Arial MT"/>
              </a:rPr>
              <a:t>jupyter</a:t>
            </a:r>
          </a:p>
          <a:p>
            <a:pPr>
              <a:lnSpc>
                <a:spcPct val="100000"/>
              </a:lnSpc>
              <a:spcBef>
                <a:spcPts val="1780"/>
              </a:spcBef>
            </a:pPr>
            <a:endParaRPr b="0" spc="-10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292100" indent="-27940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92100" algn="l"/>
              </a:tabLst>
            </a:pPr>
            <a:r>
              <a:rPr dirty="0"/>
              <a:t>Open</a:t>
            </a:r>
            <a:r>
              <a:rPr spc="-45" dirty="0"/>
              <a:t> </a:t>
            </a:r>
            <a:r>
              <a:rPr dirty="0"/>
              <a:t>Jupyter</a:t>
            </a:r>
            <a:r>
              <a:rPr spc="-10" dirty="0"/>
              <a:t> Notebook</a:t>
            </a:r>
          </a:p>
          <a:p>
            <a:pPr marL="291465">
              <a:lnSpc>
                <a:spcPct val="100000"/>
              </a:lnSpc>
              <a:spcBef>
                <a:spcPts val="1920"/>
              </a:spcBef>
            </a:pPr>
            <a:r>
              <a:rPr b="0" dirty="0">
                <a:solidFill>
                  <a:srgbClr val="585858"/>
                </a:solidFill>
                <a:latin typeface="Arial MT"/>
                <a:cs typeface="Arial MT"/>
              </a:rPr>
              <a:t>jupyter</a:t>
            </a:r>
            <a:r>
              <a:rPr b="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585858"/>
                </a:solidFill>
                <a:latin typeface="Arial MT"/>
                <a:cs typeface="Arial MT"/>
              </a:rPr>
              <a:t>notebook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7238" y="2246833"/>
            <a:ext cx="25971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(enter</a:t>
            </a:r>
            <a:r>
              <a:rPr sz="200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an </a:t>
            </a:r>
            <a:r>
              <a:rPr sz="2000" spc="-10" dirty="0">
                <a:solidFill>
                  <a:srgbClr val="585858"/>
                </a:solidFill>
                <a:latin typeface="Arial MT"/>
                <a:cs typeface="Arial MT"/>
              </a:rPr>
              <a:t>environment)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1142" y="3519627"/>
            <a:ext cx="167893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(install</a:t>
            </a:r>
            <a:r>
              <a:rPr sz="20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 MT"/>
                <a:cs typeface="Arial MT"/>
              </a:rPr>
              <a:t>jupyter)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2854" y="4891481"/>
            <a:ext cx="27089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(open</a:t>
            </a:r>
            <a:r>
              <a:rPr sz="20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jupyter</a:t>
            </a:r>
            <a:r>
              <a:rPr sz="200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 MT"/>
                <a:cs typeface="Arial MT"/>
              </a:rPr>
              <a:t>notebook)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58470"/>
            <a:ext cx="675005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IDE</a:t>
            </a:r>
            <a:r>
              <a:rPr spc="-2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Editor</a:t>
            </a:r>
            <a:r>
              <a:rPr spc="-30" dirty="0"/>
              <a:t> </a:t>
            </a:r>
            <a:r>
              <a:rPr dirty="0"/>
              <a:t>(Jupyter</a:t>
            </a:r>
            <a:r>
              <a:rPr spc="-15" dirty="0"/>
              <a:t> </a:t>
            </a:r>
            <a:r>
              <a:rPr spc="-10" dirty="0"/>
              <a:t>notebook)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244" y="2698754"/>
            <a:ext cx="4419405" cy="25666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6484" y="2726513"/>
            <a:ext cx="6460236" cy="25491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2632" y="2024633"/>
            <a:ext cx="2449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4536A"/>
                </a:solidFill>
                <a:latin typeface="Calibri"/>
                <a:cs typeface="Calibri"/>
              </a:rPr>
              <a:t>1.</a:t>
            </a:r>
            <a:r>
              <a:rPr sz="2000" spc="-3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4536A"/>
                </a:solidFill>
                <a:latin typeface="Calibri"/>
                <a:cs typeface="Calibri"/>
              </a:rPr>
              <a:t>Create</a:t>
            </a:r>
            <a:r>
              <a:rPr sz="2000" spc="-3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536A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536A"/>
                </a:solidFill>
                <a:latin typeface="Calibri"/>
                <a:cs typeface="Calibri"/>
              </a:rPr>
              <a:t>new</a:t>
            </a:r>
            <a:r>
              <a:rPr sz="2000" spc="-4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4536A"/>
                </a:solidFill>
                <a:latin typeface="Calibri"/>
                <a:cs typeface="Calibri"/>
              </a:rPr>
              <a:t>*.ipynb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3576" y="2024633"/>
            <a:ext cx="26149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4536A"/>
                </a:solidFill>
                <a:latin typeface="Calibri"/>
                <a:cs typeface="Calibri"/>
              </a:rPr>
              <a:t>2.</a:t>
            </a:r>
            <a:r>
              <a:rPr sz="2000" spc="-2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536A"/>
                </a:solidFill>
                <a:latin typeface="Calibri"/>
                <a:cs typeface="Calibri"/>
              </a:rPr>
              <a:t>Edit</a:t>
            </a:r>
            <a:r>
              <a:rPr sz="2000" spc="-4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536A"/>
                </a:solidFill>
                <a:latin typeface="Calibri"/>
                <a:cs typeface="Calibri"/>
              </a:rPr>
              <a:t>and</a:t>
            </a:r>
            <a:r>
              <a:rPr sz="2000" spc="-2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536A"/>
                </a:solidFill>
                <a:latin typeface="Calibri"/>
                <a:cs typeface="Calibri"/>
              </a:rPr>
              <a:t>run</a:t>
            </a:r>
            <a:r>
              <a:rPr sz="2000" spc="-2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536A"/>
                </a:solidFill>
                <a:latin typeface="Calibri"/>
                <a:cs typeface="Calibri"/>
              </a:rPr>
              <a:t>your</a:t>
            </a:r>
            <a:r>
              <a:rPr sz="2000" spc="-4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4536A"/>
                </a:solidFill>
                <a:latin typeface="Calibri"/>
                <a:cs typeface="Calibri"/>
              </a:rPr>
              <a:t>code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3980" rIns="0" bIns="0" rtlCol="0">
            <a:spAutoFit/>
          </a:bodyPr>
          <a:lstStyle/>
          <a:p>
            <a:pPr marL="22352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Variable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5491" y="4436614"/>
            <a:ext cx="9827937" cy="15856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202" y="1448215"/>
            <a:ext cx="9752804" cy="245755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4013" rIns="0" bIns="0" rtlCol="0">
            <a:spAutoFit/>
          </a:bodyPr>
          <a:lstStyle/>
          <a:p>
            <a:pPr marL="40195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Comment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345" y="1870093"/>
            <a:ext cx="9196044" cy="421204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37444" y="1928876"/>
            <a:ext cx="1003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CC0000"/>
                </a:solidFill>
                <a:latin typeface="Calibri Light"/>
                <a:cs typeface="Calibri Light"/>
              </a:rPr>
              <a:t>Hashtag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25253" y="5430418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CC0000"/>
                </a:solidFill>
                <a:latin typeface="Calibri Light"/>
                <a:cs typeface="Calibri Light"/>
              </a:rPr>
              <a:t>Quotation</a:t>
            </a:r>
            <a:endParaRPr sz="2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9629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List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864" y="1775479"/>
            <a:ext cx="11495744" cy="16433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291" y="4104640"/>
            <a:ext cx="11544300" cy="2057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16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291" y="1649476"/>
            <a:ext cx="11544300" cy="1193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3491" y="4265167"/>
            <a:ext cx="11544300" cy="1193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406888" y="6055563"/>
            <a:ext cx="724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range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9629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List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936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List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891" y="1674876"/>
            <a:ext cx="11544300" cy="2489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18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936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List</a:t>
            </a:r>
            <a:r>
              <a:rPr sz="4400" spc="-65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Indexing</a:t>
            </a:r>
            <a:endParaRPr sz="44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291" y="1235963"/>
            <a:ext cx="11544300" cy="2522220"/>
            <a:chOff x="304291" y="1235963"/>
            <a:chExt cx="11544300" cy="25222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291" y="1700276"/>
              <a:ext cx="11544300" cy="2057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12363" y="1235963"/>
              <a:ext cx="471170" cy="641985"/>
            </a:xfrm>
            <a:custGeom>
              <a:avLst/>
              <a:gdLst/>
              <a:ahLst/>
              <a:cxnLst/>
              <a:rect l="l" t="t" r="r" b="b"/>
              <a:pathLst>
                <a:path w="471170" h="641985">
                  <a:moveTo>
                    <a:pt x="353187" y="0"/>
                  </a:moveTo>
                  <a:lnTo>
                    <a:pt x="117729" y="0"/>
                  </a:lnTo>
                  <a:lnTo>
                    <a:pt x="117729" y="406146"/>
                  </a:lnTo>
                  <a:lnTo>
                    <a:pt x="0" y="406146"/>
                  </a:lnTo>
                  <a:lnTo>
                    <a:pt x="235458" y="641603"/>
                  </a:lnTo>
                  <a:lnTo>
                    <a:pt x="470915" y="406146"/>
                  </a:lnTo>
                  <a:lnTo>
                    <a:pt x="353187" y="406146"/>
                  </a:lnTo>
                  <a:lnTo>
                    <a:pt x="3531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6813" y="2321813"/>
              <a:ext cx="3959860" cy="403860"/>
            </a:xfrm>
            <a:custGeom>
              <a:avLst/>
              <a:gdLst/>
              <a:ahLst/>
              <a:cxnLst/>
              <a:rect l="l" t="t" r="r" b="b"/>
              <a:pathLst>
                <a:path w="3959860" h="403860">
                  <a:moveTo>
                    <a:pt x="0" y="403860"/>
                  </a:moveTo>
                  <a:lnTo>
                    <a:pt x="3959352" y="403860"/>
                  </a:lnTo>
                  <a:lnTo>
                    <a:pt x="3959352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2895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368" y="4250581"/>
            <a:ext cx="10555928" cy="227693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19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936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List</a:t>
            </a:r>
            <a:r>
              <a:rPr sz="4400" spc="-65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Indexing</a:t>
            </a:r>
            <a:endParaRPr sz="44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291" y="1235963"/>
            <a:ext cx="11544300" cy="2522220"/>
            <a:chOff x="304291" y="1235963"/>
            <a:chExt cx="11544300" cy="25222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291" y="1700276"/>
              <a:ext cx="11544300" cy="2057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12363" y="1235963"/>
              <a:ext cx="471170" cy="641985"/>
            </a:xfrm>
            <a:custGeom>
              <a:avLst/>
              <a:gdLst/>
              <a:ahLst/>
              <a:cxnLst/>
              <a:rect l="l" t="t" r="r" b="b"/>
              <a:pathLst>
                <a:path w="471170" h="641985">
                  <a:moveTo>
                    <a:pt x="353187" y="0"/>
                  </a:moveTo>
                  <a:lnTo>
                    <a:pt x="117729" y="0"/>
                  </a:lnTo>
                  <a:lnTo>
                    <a:pt x="117729" y="406146"/>
                  </a:lnTo>
                  <a:lnTo>
                    <a:pt x="0" y="406146"/>
                  </a:lnTo>
                  <a:lnTo>
                    <a:pt x="235458" y="641603"/>
                  </a:lnTo>
                  <a:lnTo>
                    <a:pt x="470915" y="406146"/>
                  </a:lnTo>
                  <a:lnTo>
                    <a:pt x="353187" y="406146"/>
                  </a:lnTo>
                  <a:lnTo>
                    <a:pt x="3531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6813" y="2730246"/>
              <a:ext cx="4340860" cy="403860"/>
            </a:xfrm>
            <a:custGeom>
              <a:avLst/>
              <a:gdLst/>
              <a:ahLst/>
              <a:cxnLst/>
              <a:rect l="l" t="t" r="r" b="b"/>
              <a:pathLst>
                <a:path w="4340860" h="403860">
                  <a:moveTo>
                    <a:pt x="0" y="403860"/>
                  </a:moveTo>
                  <a:lnTo>
                    <a:pt x="4340352" y="403860"/>
                  </a:lnTo>
                  <a:lnTo>
                    <a:pt x="4340352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2895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03191" y="1235963"/>
              <a:ext cx="471170" cy="641985"/>
            </a:xfrm>
            <a:custGeom>
              <a:avLst/>
              <a:gdLst/>
              <a:ahLst/>
              <a:cxnLst/>
              <a:rect l="l" t="t" r="r" b="b"/>
              <a:pathLst>
                <a:path w="471170" h="641985">
                  <a:moveTo>
                    <a:pt x="353187" y="0"/>
                  </a:moveTo>
                  <a:lnTo>
                    <a:pt x="117729" y="0"/>
                  </a:lnTo>
                  <a:lnTo>
                    <a:pt x="117729" y="406146"/>
                  </a:lnTo>
                  <a:lnTo>
                    <a:pt x="0" y="406146"/>
                  </a:lnTo>
                  <a:lnTo>
                    <a:pt x="235458" y="641603"/>
                  </a:lnTo>
                  <a:lnTo>
                    <a:pt x="470916" y="406146"/>
                  </a:lnTo>
                  <a:lnTo>
                    <a:pt x="353187" y="406146"/>
                  </a:lnTo>
                  <a:lnTo>
                    <a:pt x="3531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368" y="4250581"/>
            <a:ext cx="10555928" cy="227693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028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Arial"/>
                <a:cs typeface="Arial"/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4872" y="1711832"/>
            <a:ext cx="3867785" cy="2693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1959" indent="-429259">
              <a:lnSpc>
                <a:spcPct val="100000"/>
              </a:lnSpc>
              <a:spcBef>
                <a:spcPts val="95"/>
              </a:spcBef>
              <a:buFont typeface="Wingdings"/>
              <a:buChar char=""/>
              <a:tabLst>
                <a:tab pos="441959" algn="l"/>
              </a:tabLst>
            </a:pPr>
            <a:r>
              <a:rPr sz="2500" dirty="0">
                <a:latin typeface="Calibri"/>
                <a:cs typeface="Calibri"/>
              </a:rPr>
              <a:t>Python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Introduction</a:t>
            </a:r>
            <a:endParaRPr sz="2500">
              <a:latin typeface="Calibri"/>
              <a:cs typeface="Calibri"/>
            </a:endParaRPr>
          </a:p>
          <a:p>
            <a:pPr marL="441959" indent="-429259">
              <a:lnSpc>
                <a:spcPct val="100000"/>
              </a:lnSpc>
              <a:spcBef>
                <a:spcPts val="3000"/>
              </a:spcBef>
              <a:buFont typeface="Wingdings"/>
              <a:buChar char=""/>
              <a:tabLst>
                <a:tab pos="441959" algn="l"/>
              </a:tabLst>
            </a:pPr>
            <a:r>
              <a:rPr sz="2500" dirty="0">
                <a:latin typeface="Calibri"/>
                <a:cs typeface="Calibri"/>
              </a:rPr>
              <a:t>Linear</a:t>
            </a:r>
            <a:r>
              <a:rPr sz="2500" spc="-8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Algebra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NumPy</a:t>
            </a:r>
            <a:endParaRPr sz="2500">
              <a:latin typeface="Calibri"/>
              <a:cs typeface="Calibri"/>
            </a:endParaRPr>
          </a:p>
          <a:p>
            <a:pPr marL="441959" indent="-429259">
              <a:lnSpc>
                <a:spcPct val="100000"/>
              </a:lnSpc>
              <a:spcBef>
                <a:spcPts val="3000"/>
              </a:spcBef>
              <a:buFont typeface="Wingdings"/>
              <a:buChar char=""/>
              <a:tabLst>
                <a:tab pos="441959" algn="l"/>
              </a:tabLst>
            </a:pPr>
            <a:r>
              <a:rPr sz="2500" dirty="0">
                <a:latin typeface="Calibri"/>
                <a:cs typeface="Calibri"/>
              </a:rPr>
              <a:t>Useful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tools</a:t>
            </a:r>
            <a:endParaRPr sz="25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</a:tabLst>
            </a:pPr>
            <a:r>
              <a:rPr sz="2500" spc="-10" dirty="0">
                <a:latin typeface="Calibri"/>
                <a:cs typeface="Calibri"/>
              </a:rPr>
              <a:t>Pandas</a:t>
            </a:r>
            <a:endParaRPr sz="25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sz="2500" spc="-10" dirty="0">
                <a:latin typeface="Calibri"/>
                <a:cs typeface="Calibri"/>
              </a:rPr>
              <a:t>Sklearn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936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List</a:t>
            </a:r>
            <a:r>
              <a:rPr sz="4400" spc="-65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Indexing</a:t>
            </a:r>
            <a:endParaRPr sz="44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291" y="1235963"/>
            <a:ext cx="11544300" cy="2522220"/>
            <a:chOff x="304291" y="1235963"/>
            <a:chExt cx="11544300" cy="25222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291" y="1700276"/>
              <a:ext cx="11544300" cy="2057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46347" y="1235963"/>
              <a:ext cx="471170" cy="641985"/>
            </a:xfrm>
            <a:custGeom>
              <a:avLst/>
              <a:gdLst/>
              <a:ahLst/>
              <a:cxnLst/>
              <a:rect l="l" t="t" r="r" b="b"/>
              <a:pathLst>
                <a:path w="471170" h="641985">
                  <a:moveTo>
                    <a:pt x="353187" y="0"/>
                  </a:moveTo>
                  <a:lnTo>
                    <a:pt x="117728" y="0"/>
                  </a:lnTo>
                  <a:lnTo>
                    <a:pt x="117728" y="406146"/>
                  </a:lnTo>
                  <a:lnTo>
                    <a:pt x="0" y="406146"/>
                  </a:lnTo>
                  <a:lnTo>
                    <a:pt x="235457" y="641603"/>
                  </a:lnTo>
                  <a:lnTo>
                    <a:pt x="470915" y="406146"/>
                  </a:lnTo>
                  <a:lnTo>
                    <a:pt x="353187" y="406146"/>
                  </a:lnTo>
                  <a:lnTo>
                    <a:pt x="3531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6813" y="3179825"/>
              <a:ext cx="4340860" cy="403860"/>
            </a:xfrm>
            <a:custGeom>
              <a:avLst/>
              <a:gdLst/>
              <a:ahLst/>
              <a:cxnLst/>
              <a:rect l="l" t="t" r="r" b="b"/>
              <a:pathLst>
                <a:path w="4340860" h="403860">
                  <a:moveTo>
                    <a:pt x="0" y="403860"/>
                  </a:moveTo>
                  <a:lnTo>
                    <a:pt x="4340352" y="403860"/>
                  </a:lnTo>
                  <a:lnTo>
                    <a:pt x="4340352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2895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14315" y="1235963"/>
              <a:ext cx="471170" cy="641985"/>
            </a:xfrm>
            <a:custGeom>
              <a:avLst/>
              <a:gdLst/>
              <a:ahLst/>
              <a:cxnLst/>
              <a:rect l="l" t="t" r="r" b="b"/>
              <a:pathLst>
                <a:path w="471170" h="641985">
                  <a:moveTo>
                    <a:pt x="353187" y="0"/>
                  </a:moveTo>
                  <a:lnTo>
                    <a:pt x="117729" y="0"/>
                  </a:lnTo>
                  <a:lnTo>
                    <a:pt x="117729" y="406146"/>
                  </a:lnTo>
                  <a:lnTo>
                    <a:pt x="0" y="406146"/>
                  </a:lnTo>
                  <a:lnTo>
                    <a:pt x="235458" y="641603"/>
                  </a:lnTo>
                  <a:lnTo>
                    <a:pt x="470916" y="406146"/>
                  </a:lnTo>
                  <a:lnTo>
                    <a:pt x="353187" y="406146"/>
                  </a:lnTo>
                  <a:lnTo>
                    <a:pt x="3531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368" y="4250581"/>
            <a:ext cx="10555928" cy="227693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21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936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List</a:t>
            </a:r>
            <a:r>
              <a:rPr sz="4400" spc="-65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Indexing</a:t>
            </a:r>
            <a:endParaRPr sz="44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2368" y="1700276"/>
            <a:ext cx="11576685" cy="4827270"/>
            <a:chOff x="272368" y="1700276"/>
            <a:chExt cx="11576685" cy="4827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291" y="1700276"/>
              <a:ext cx="11544300" cy="2057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368" y="4250581"/>
              <a:ext cx="10555928" cy="22769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813048" y="3787140"/>
              <a:ext cx="469900" cy="641985"/>
            </a:xfrm>
            <a:custGeom>
              <a:avLst/>
              <a:gdLst/>
              <a:ahLst/>
              <a:cxnLst/>
              <a:rect l="l" t="t" r="r" b="b"/>
              <a:pathLst>
                <a:path w="469900" h="641985">
                  <a:moveTo>
                    <a:pt x="352043" y="0"/>
                  </a:moveTo>
                  <a:lnTo>
                    <a:pt x="117348" y="0"/>
                  </a:lnTo>
                  <a:lnTo>
                    <a:pt x="117348" y="406908"/>
                  </a:lnTo>
                  <a:lnTo>
                    <a:pt x="0" y="406908"/>
                  </a:lnTo>
                  <a:lnTo>
                    <a:pt x="234696" y="641604"/>
                  </a:lnTo>
                  <a:lnTo>
                    <a:pt x="469391" y="406908"/>
                  </a:lnTo>
                  <a:lnTo>
                    <a:pt x="352043" y="406908"/>
                  </a:lnTo>
                  <a:lnTo>
                    <a:pt x="3520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8901" y="4842510"/>
              <a:ext cx="3868420" cy="403860"/>
            </a:xfrm>
            <a:custGeom>
              <a:avLst/>
              <a:gdLst/>
              <a:ahLst/>
              <a:cxnLst/>
              <a:rect l="l" t="t" r="r" b="b"/>
              <a:pathLst>
                <a:path w="3868420" h="403860">
                  <a:moveTo>
                    <a:pt x="0" y="403860"/>
                  </a:moveTo>
                  <a:lnTo>
                    <a:pt x="3867912" y="403860"/>
                  </a:lnTo>
                  <a:lnTo>
                    <a:pt x="3867912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2895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44668" y="3787140"/>
              <a:ext cx="471170" cy="641985"/>
            </a:xfrm>
            <a:custGeom>
              <a:avLst/>
              <a:gdLst/>
              <a:ahLst/>
              <a:cxnLst/>
              <a:rect l="l" t="t" r="r" b="b"/>
              <a:pathLst>
                <a:path w="471170" h="641985">
                  <a:moveTo>
                    <a:pt x="353187" y="0"/>
                  </a:moveTo>
                  <a:lnTo>
                    <a:pt x="117729" y="0"/>
                  </a:lnTo>
                  <a:lnTo>
                    <a:pt x="117729" y="406146"/>
                  </a:lnTo>
                  <a:lnTo>
                    <a:pt x="0" y="406146"/>
                  </a:lnTo>
                  <a:lnTo>
                    <a:pt x="235458" y="641604"/>
                  </a:lnTo>
                  <a:lnTo>
                    <a:pt x="470916" y="406146"/>
                  </a:lnTo>
                  <a:lnTo>
                    <a:pt x="353187" y="406146"/>
                  </a:lnTo>
                  <a:lnTo>
                    <a:pt x="3531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22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936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List</a:t>
            </a:r>
            <a:r>
              <a:rPr sz="4400" spc="-65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Indexing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291" y="1700276"/>
            <a:ext cx="11544300" cy="20574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72368" y="3896867"/>
            <a:ext cx="10556240" cy="2630805"/>
            <a:chOff x="272368" y="3896867"/>
            <a:chExt cx="10556240" cy="26308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368" y="4250581"/>
              <a:ext cx="10555928" cy="22769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36041" y="5616701"/>
              <a:ext cx="4386580" cy="403860"/>
            </a:xfrm>
            <a:custGeom>
              <a:avLst/>
              <a:gdLst/>
              <a:ahLst/>
              <a:cxnLst/>
              <a:rect l="l" t="t" r="r" b="b"/>
              <a:pathLst>
                <a:path w="4386580" h="403860">
                  <a:moveTo>
                    <a:pt x="0" y="403860"/>
                  </a:moveTo>
                  <a:lnTo>
                    <a:pt x="4386072" y="403860"/>
                  </a:lnTo>
                  <a:lnTo>
                    <a:pt x="4386072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2895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05684" y="3896867"/>
              <a:ext cx="2563495" cy="524510"/>
            </a:xfrm>
            <a:custGeom>
              <a:avLst/>
              <a:gdLst/>
              <a:ahLst/>
              <a:cxnLst/>
              <a:rect l="l" t="t" r="r" b="b"/>
              <a:pathLst>
                <a:path w="2563495" h="524510">
                  <a:moveTo>
                    <a:pt x="1281684" y="393192"/>
                  </a:moveTo>
                  <a:lnTo>
                    <a:pt x="1225550" y="393192"/>
                  </a:lnTo>
                  <a:lnTo>
                    <a:pt x="1225550" y="229362"/>
                  </a:lnTo>
                  <a:lnTo>
                    <a:pt x="1220876" y="183159"/>
                  </a:lnTo>
                  <a:lnTo>
                    <a:pt x="1207516" y="140119"/>
                  </a:lnTo>
                  <a:lnTo>
                    <a:pt x="1186357" y="101155"/>
                  </a:lnTo>
                  <a:lnTo>
                    <a:pt x="1158341" y="67208"/>
                  </a:lnTo>
                  <a:lnTo>
                    <a:pt x="1124394" y="39192"/>
                  </a:lnTo>
                  <a:lnTo>
                    <a:pt x="1085430" y="18034"/>
                  </a:lnTo>
                  <a:lnTo>
                    <a:pt x="1042390" y="4673"/>
                  </a:lnTo>
                  <a:lnTo>
                    <a:pt x="996188" y="0"/>
                  </a:lnTo>
                  <a:lnTo>
                    <a:pt x="229362" y="0"/>
                  </a:lnTo>
                  <a:lnTo>
                    <a:pt x="183146" y="4673"/>
                  </a:lnTo>
                  <a:lnTo>
                    <a:pt x="140106" y="18034"/>
                  </a:lnTo>
                  <a:lnTo>
                    <a:pt x="101142" y="39192"/>
                  </a:lnTo>
                  <a:lnTo>
                    <a:pt x="67195" y="67208"/>
                  </a:lnTo>
                  <a:lnTo>
                    <a:pt x="39179" y="101155"/>
                  </a:lnTo>
                  <a:lnTo>
                    <a:pt x="18021" y="140119"/>
                  </a:lnTo>
                  <a:lnTo>
                    <a:pt x="4660" y="183159"/>
                  </a:lnTo>
                  <a:lnTo>
                    <a:pt x="0" y="229362"/>
                  </a:lnTo>
                  <a:lnTo>
                    <a:pt x="0" y="524256"/>
                  </a:lnTo>
                  <a:lnTo>
                    <a:pt x="149733" y="524256"/>
                  </a:lnTo>
                  <a:lnTo>
                    <a:pt x="149733" y="229362"/>
                  </a:lnTo>
                  <a:lnTo>
                    <a:pt x="155994" y="198386"/>
                  </a:lnTo>
                  <a:lnTo>
                    <a:pt x="173062" y="173075"/>
                  </a:lnTo>
                  <a:lnTo>
                    <a:pt x="198374" y="156006"/>
                  </a:lnTo>
                  <a:lnTo>
                    <a:pt x="229362" y="149733"/>
                  </a:lnTo>
                  <a:lnTo>
                    <a:pt x="996188" y="149733"/>
                  </a:lnTo>
                  <a:lnTo>
                    <a:pt x="1027137" y="156006"/>
                  </a:lnTo>
                  <a:lnTo>
                    <a:pt x="1052410" y="173075"/>
                  </a:lnTo>
                  <a:lnTo>
                    <a:pt x="1069441" y="198386"/>
                  </a:lnTo>
                  <a:lnTo>
                    <a:pt x="1075690" y="229362"/>
                  </a:lnTo>
                  <a:lnTo>
                    <a:pt x="1075690" y="393192"/>
                  </a:lnTo>
                  <a:lnTo>
                    <a:pt x="1019556" y="393192"/>
                  </a:lnTo>
                  <a:lnTo>
                    <a:pt x="1150620" y="524256"/>
                  </a:lnTo>
                  <a:lnTo>
                    <a:pt x="1281684" y="393192"/>
                  </a:lnTo>
                  <a:close/>
                </a:path>
                <a:path w="2563495" h="524510">
                  <a:moveTo>
                    <a:pt x="2563368" y="393192"/>
                  </a:moveTo>
                  <a:lnTo>
                    <a:pt x="2507234" y="393192"/>
                  </a:lnTo>
                  <a:lnTo>
                    <a:pt x="2507234" y="229362"/>
                  </a:lnTo>
                  <a:lnTo>
                    <a:pt x="2502560" y="183159"/>
                  </a:lnTo>
                  <a:lnTo>
                    <a:pt x="2489200" y="140119"/>
                  </a:lnTo>
                  <a:lnTo>
                    <a:pt x="2468041" y="101155"/>
                  </a:lnTo>
                  <a:lnTo>
                    <a:pt x="2440025" y="67208"/>
                  </a:lnTo>
                  <a:lnTo>
                    <a:pt x="2406078" y="39192"/>
                  </a:lnTo>
                  <a:lnTo>
                    <a:pt x="2367115" y="18034"/>
                  </a:lnTo>
                  <a:lnTo>
                    <a:pt x="2324074" y="4673"/>
                  </a:lnTo>
                  <a:lnTo>
                    <a:pt x="2277872" y="0"/>
                  </a:lnTo>
                  <a:lnTo>
                    <a:pt x="1511046" y="0"/>
                  </a:lnTo>
                  <a:lnTo>
                    <a:pt x="1464830" y="4673"/>
                  </a:lnTo>
                  <a:lnTo>
                    <a:pt x="1421790" y="18034"/>
                  </a:lnTo>
                  <a:lnTo>
                    <a:pt x="1382826" y="39192"/>
                  </a:lnTo>
                  <a:lnTo>
                    <a:pt x="1348879" y="67208"/>
                  </a:lnTo>
                  <a:lnTo>
                    <a:pt x="1320863" y="101155"/>
                  </a:lnTo>
                  <a:lnTo>
                    <a:pt x="1299705" y="140119"/>
                  </a:lnTo>
                  <a:lnTo>
                    <a:pt x="1286344" y="183159"/>
                  </a:lnTo>
                  <a:lnTo>
                    <a:pt x="1281684" y="229362"/>
                  </a:lnTo>
                  <a:lnTo>
                    <a:pt x="1281684" y="393192"/>
                  </a:lnTo>
                  <a:lnTo>
                    <a:pt x="1281684" y="524256"/>
                  </a:lnTo>
                  <a:lnTo>
                    <a:pt x="1431417" y="524256"/>
                  </a:lnTo>
                  <a:lnTo>
                    <a:pt x="1431417" y="229362"/>
                  </a:lnTo>
                  <a:lnTo>
                    <a:pt x="1437678" y="198386"/>
                  </a:lnTo>
                  <a:lnTo>
                    <a:pt x="1454746" y="173075"/>
                  </a:lnTo>
                  <a:lnTo>
                    <a:pt x="1480058" y="156006"/>
                  </a:lnTo>
                  <a:lnTo>
                    <a:pt x="1511046" y="149733"/>
                  </a:lnTo>
                  <a:lnTo>
                    <a:pt x="2277872" y="149733"/>
                  </a:lnTo>
                  <a:lnTo>
                    <a:pt x="2308822" y="156006"/>
                  </a:lnTo>
                  <a:lnTo>
                    <a:pt x="2334095" y="173075"/>
                  </a:lnTo>
                  <a:lnTo>
                    <a:pt x="2351125" y="198386"/>
                  </a:lnTo>
                  <a:lnTo>
                    <a:pt x="2357374" y="229362"/>
                  </a:lnTo>
                  <a:lnTo>
                    <a:pt x="2357374" y="393192"/>
                  </a:lnTo>
                  <a:lnTo>
                    <a:pt x="2301240" y="393192"/>
                  </a:lnTo>
                  <a:lnTo>
                    <a:pt x="2432304" y="524256"/>
                  </a:lnTo>
                  <a:lnTo>
                    <a:pt x="2563368" y="393192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23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936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List</a:t>
            </a:r>
            <a:r>
              <a:rPr sz="4400" spc="-65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Indexing</a:t>
            </a:r>
            <a:endParaRPr sz="44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2368" y="1700276"/>
            <a:ext cx="11576685" cy="4827270"/>
            <a:chOff x="272368" y="1700276"/>
            <a:chExt cx="11576685" cy="4827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291" y="1700276"/>
              <a:ext cx="11544300" cy="2057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368" y="4250581"/>
              <a:ext cx="10555928" cy="22769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8901" y="6020561"/>
              <a:ext cx="3868420" cy="403860"/>
            </a:xfrm>
            <a:custGeom>
              <a:avLst/>
              <a:gdLst/>
              <a:ahLst/>
              <a:cxnLst/>
              <a:rect l="l" t="t" r="r" b="b"/>
              <a:pathLst>
                <a:path w="3868420" h="403860">
                  <a:moveTo>
                    <a:pt x="0" y="403859"/>
                  </a:moveTo>
                  <a:lnTo>
                    <a:pt x="3867912" y="403859"/>
                  </a:lnTo>
                  <a:lnTo>
                    <a:pt x="3867912" y="0"/>
                  </a:lnTo>
                  <a:lnTo>
                    <a:pt x="0" y="0"/>
                  </a:lnTo>
                  <a:lnTo>
                    <a:pt x="0" y="403859"/>
                  </a:lnTo>
                  <a:close/>
                </a:path>
              </a:pathLst>
            </a:custGeom>
            <a:ln w="2895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86528" y="3787140"/>
              <a:ext cx="471170" cy="641985"/>
            </a:xfrm>
            <a:custGeom>
              <a:avLst/>
              <a:gdLst/>
              <a:ahLst/>
              <a:cxnLst/>
              <a:rect l="l" t="t" r="r" b="b"/>
              <a:pathLst>
                <a:path w="471170" h="641985">
                  <a:moveTo>
                    <a:pt x="353187" y="0"/>
                  </a:moveTo>
                  <a:lnTo>
                    <a:pt x="117729" y="0"/>
                  </a:lnTo>
                  <a:lnTo>
                    <a:pt x="117729" y="406146"/>
                  </a:lnTo>
                  <a:lnTo>
                    <a:pt x="0" y="406146"/>
                  </a:lnTo>
                  <a:lnTo>
                    <a:pt x="235458" y="641604"/>
                  </a:lnTo>
                  <a:lnTo>
                    <a:pt x="470916" y="406146"/>
                  </a:lnTo>
                  <a:lnTo>
                    <a:pt x="353187" y="406146"/>
                  </a:lnTo>
                  <a:lnTo>
                    <a:pt x="3531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24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936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List</a:t>
            </a:r>
            <a:r>
              <a:rPr sz="4400" spc="-65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Indexing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691" y="1649476"/>
            <a:ext cx="11544300" cy="2489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25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936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Dictionary</a:t>
            </a:r>
            <a:r>
              <a:rPr sz="4400" spc="-65" dirty="0">
                <a:latin typeface="Calibri Light"/>
                <a:cs typeface="Calibri Light"/>
              </a:rPr>
              <a:t> </a:t>
            </a:r>
            <a:r>
              <a:rPr sz="4400" dirty="0">
                <a:solidFill>
                  <a:srgbClr val="999999"/>
                </a:solidFill>
                <a:latin typeface="Calibri Light"/>
                <a:cs typeface="Calibri Light"/>
              </a:rPr>
              <a:t>(Similar</a:t>
            </a:r>
            <a:r>
              <a:rPr sz="4400" spc="-50" dirty="0">
                <a:solidFill>
                  <a:srgbClr val="999999"/>
                </a:solidFill>
                <a:latin typeface="Calibri Light"/>
                <a:cs typeface="Calibri Light"/>
              </a:rPr>
              <a:t> </a:t>
            </a:r>
            <a:r>
              <a:rPr sz="4400" dirty="0">
                <a:solidFill>
                  <a:srgbClr val="999999"/>
                </a:solidFill>
                <a:latin typeface="Calibri Light"/>
                <a:cs typeface="Calibri Light"/>
              </a:rPr>
              <a:t>to</a:t>
            </a:r>
            <a:r>
              <a:rPr sz="4400" spc="-60" dirty="0">
                <a:solidFill>
                  <a:srgbClr val="999999"/>
                </a:solidFill>
                <a:latin typeface="Calibri Light"/>
                <a:cs typeface="Calibri Light"/>
              </a:rPr>
              <a:t> </a:t>
            </a:r>
            <a:r>
              <a:rPr sz="4400" dirty="0">
                <a:solidFill>
                  <a:srgbClr val="999999"/>
                </a:solidFill>
                <a:latin typeface="Calibri Light"/>
                <a:cs typeface="Calibri Light"/>
              </a:rPr>
              <a:t>Map</a:t>
            </a:r>
            <a:r>
              <a:rPr sz="4400" spc="-50" dirty="0">
                <a:solidFill>
                  <a:srgbClr val="999999"/>
                </a:solidFill>
                <a:latin typeface="Calibri Light"/>
                <a:cs typeface="Calibri Light"/>
              </a:rPr>
              <a:t> </a:t>
            </a:r>
            <a:r>
              <a:rPr sz="4400" dirty="0">
                <a:solidFill>
                  <a:srgbClr val="999999"/>
                </a:solidFill>
                <a:latin typeface="Calibri Light"/>
                <a:cs typeface="Calibri Light"/>
              </a:rPr>
              <a:t>in</a:t>
            </a:r>
            <a:r>
              <a:rPr sz="4400" spc="-45" dirty="0">
                <a:solidFill>
                  <a:srgbClr val="999999"/>
                </a:solidFill>
                <a:latin typeface="Calibri Light"/>
                <a:cs typeface="Calibri Light"/>
              </a:rPr>
              <a:t> </a:t>
            </a:r>
            <a:r>
              <a:rPr sz="4400" spc="-10" dirty="0">
                <a:solidFill>
                  <a:srgbClr val="999999"/>
                </a:solidFill>
                <a:latin typeface="Calibri Light"/>
                <a:cs typeface="Calibri Light"/>
              </a:rPr>
              <a:t>Java/C++)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043" y="1720062"/>
            <a:ext cx="10355237" cy="10708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8100" y="3183916"/>
            <a:ext cx="10415357" cy="146560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26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936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libri Light"/>
                <a:cs typeface="Calibri Light"/>
              </a:rPr>
              <a:t>Dictionary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00" y="1647335"/>
            <a:ext cx="10376288" cy="10731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27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936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Dictionary</a:t>
            </a:r>
            <a:r>
              <a:rPr sz="4400" spc="-135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Indexing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491" y="1763776"/>
            <a:ext cx="11544300" cy="1651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8036" y="4561332"/>
            <a:ext cx="11607800" cy="17399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28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936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Traversing</a:t>
            </a:r>
            <a:r>
              <a:rPr sz="4400" spc="-200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(List)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851" y="1412747"/>
            <a:ext cx="6885324" cy="52547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29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2489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Control</a:t>
            </a:r>
            <a:r>
              <a:rPr sz="4400" spc="-165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Flow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344" y="1970153"/>
            <a:ext cx="3585187" cy="285057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2696" y="1842516"/>
            <a:ext cx="2931091" cy="360197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30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028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Arial"/>
                <a:cs typeface="Arial"/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4872" y="1711832"/>
            <a:ext cx="3867785" cy="2693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1959" indent="-429259">
              <a:lnSpc>
                <a:spcPct val="100000"/>
              </a:lnSpc>
              <a:spcBef>
                <a:spcPts val="95"/>
              </a:spcBef>
              <a:buFont typeface="Wingdings"/>
              <a:buChar char=""/>
              <a:tabLst>
                <a:tab pos="441959" algn="l"/>
              </a:tabLst>
            </a:pPr>
            <a:r>
              <a:rPr sz="2500" dirty="0">
                <a:latin typeface="Calibri"/>
                <a:cs typeface="Calibri"/>
              </a:rPr>
              <a:t>Python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Introduction</a:t>
            </a:r>
            <a:endParaRPr sz="2500">
              <a:latin typeface="Calibri"/>
              <a:cs typeface="Calibri"/>
            </a:endParaRPr>
          </a:p>
          <a:p>
            <a:pPr marL="441959" indent="-429259">
              <a:lnSpc>
                <a:spcPct val="100000"/>
              </a:lnSpc>
              <a:spcBef>
                <a:spcPts val="3000"/>
              </a:spcBef>
              <a:buFont typeface="Wingdings"/>
              <a:buChar char=""/>
              <a:tabLst>
                <a:tab pos="441959" algn="l"/>
              </a:tabLst>
            </a:pPr>
            <a:r>
              <a:rPr sz="2500" dirty="0">
                <a:solidFill>
                  <a:srgbClr val="AEABAB"/>
                </a:solidFill>
                <a:latin typeface="Calibri"/>
                <a:cs typeface="Calibri"/>
              </a:rPr>
              <a:t>Linear</a:t>
            </a:r>
            <a:r>
              <a:rPr sz="2500" spc="-8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AEABAB"/>
                </a:solidFill>
                <a:latin typeface="Calibri"/>
                <a:cs typeface="Calibri"/>
              </a:rPr>
              <a:t>Algebra</a:t>
            </a:r>
            <a:r>
              <a:rPr sz="2500" spc="-7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AEABAB"/>
                </a:solidFill>
                <a:latin typeface="Calibri"/>
                <a:cs typeface="Calibri"/>
              </a:rPr>
              <a:t>and</a:t>
            </a:r>
            <a:r>
              <a:rPr sz="2500" spc="-7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AEABAB"/>
                </a:solidFill>
                <a:latin typeface="Calibri"/>
                <a:cs typeface="Calibri"/>
              </a:rPr>
              <a:t>NumPy</a:t>
            </a:r>
            <a:endParaRPr sz="2500">
              <a:latin typeface="Calibri"/>
              <a:cs typeface="Calibri"/>
            </a:endParaRPr>
          </a:p>
          <a:p>
            <a:pPr marL="441959" indent="-429259">
              <a:lnSpc>
                <a:spcPct val="100000"/>
              </a:lnSpc>
              <a:spcBef>
                <a:spcPts val="3000"/>
              </a:spcBef>
              <a:buFont typeface="Wingdings"/>
              <a:buChar char=""/>
              <a:tabLst>
                <a:tab pos="441959" algn="l"/>
              </a:tabLst>
            </a:pPr>
            <a:r>
              <a:rPr sz="2500" dirty="0">
                <a:solidFill>
                  <a:srgbClr val="AEABAB"/>
                </a:solidFill>
                <a:latin typeface="Calibri"/>
                <a:cs typeface="Calibri"/>
              </a:rPr>
              <a:t>Useful</a:t>
            </a:r>
            <a:r>
              <a:rPr sz="2500" spc="-7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AEABAB"/>
                </a:solidFill>
                <a:latin typeface="Calibri"/>
                <a:cs typeface="Calibri"/>
              </a:rPr>
              <a:t>tools</a:t>
            </a:r>
            <a:endParaRPr sz="25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</a:tabLst>
            </a:pPr>
            <a:r>
              <a:rPr sz="2500" spc="-10" dirty="0">
                <a:solidFill>
                  <a:srgbClr val="AEABAB"/>
                </a:solidFill>
                <a:latin typeface="Calibri"/>
                <a:cs typeface="Calibri"/>
              </a:rPr>
              <a:t>Pandas</a:t>
            </a:r>
            <a:endParaRPr sz="25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sz="2500" spc="-10" dirty="0">
                <a:solidFill>
                  <a:srgbClr val="AEABAB"/>
                </a:solidFill>
                <a:latin typeface="Calibri"/>
                <a:cs typeface="Calibri"/>
              </a:rPr>
              <a:t>Sklearn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936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Control</a:t>
            </a:r>
            <a:r>
              <a:rPr sz="4400" spc="-165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Flow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291" y="1738376"/>
            <a:ext cx="11544300" cy="42799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31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936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List</a:t>
            </a:r>
            <a:r>
              <a:rPr sz="4400" spc="-65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Comprehension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891" y="1712976"/>
            <a:ext cx="11544300" cy="1752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291" y="4658359"/>
            <a:ext cx="11544300" cy="1752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32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936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libri Light"/>
                <a:cs typeface="Calibri Light"/>
              </a:rPr>
              <a:t>Function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908" y="1701292"/>
            <a:ext cx="11544300" cy="24891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33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028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Arial"/>
                <a:cs typeface="Arial"/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4872" y="1711832"/>
            <a:ext cx="3867785" cy="2693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1959" indent="-429259">
              <a:lnSpc>
                <a:spcPct val="100000"/>
              </a:lnSpc>
              <a:spcBef>
                <a:spcPts val="95"/>
              </a:spcBef>
              <a:buFont typeface="Wingdings"/>
              <a:buChar char=""/>
              <a:tabLst>
                <a:tab pos="441959" algn="l"/>
              </a:tabLst>
            </a:pPr>
            <a:r>
              <a:rPr sz="2500" dirty="0">
                <a:solidFill>
                  <a:srgbClr val="AEABAB"/>
                </a:solidFill>
                <a:latin typeface="Calibri"/>
                <a:cs typeface="Calibri"/>
              </a:rPr>
              <a:t>Python</a:t>
            </a:r>
            <a:r>
              <a:rPr sz="25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AEABAB"/>
                </a:solidFill>
                <a:latin typeface="Calibri"/>
                <a:cs typeface="Calibri"/>
              </a:rPr>
              <a:t>Introduction</a:t>
            </a:r>
            <a:endParaRPr sz="2500">
              <a:latin typeface="Calibri"/>
              <a:cs typeface="Calibri"/>
            </a:endParaRPr>
          </a:p>
          <a:p>
            <a:pPr marL="441959" indent="-429259">
              <a:lnSpc>
                <a:spcPct val="100000"/>
              </a:lnSpc>
              <a:spcBef>
                <a:spcPts val="3000"/>
              </a:spcBef>
              <a:buFont typeface="Wingdings"/>
              <a:buChar char=""/>
              <a:tabLst>
                <a:tab pos="441959" algn="l"/>
              </a:tabLst>
            </a:pPr>
            <a:r>
              <a:rPr sz="2500" dirty="0">
                <a:latin typeface="Calibri"/>
                <a:cs typeface="Calibri"/>
              </a:rPr>
              <a:t>Linear</a:t>
            </a:r>
            <a:r>
              <a:rPr sz="2500" spc="-8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Algebra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NumPy</a:t>
            </a:r>
            <a:endParaRPr sz="25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3000"/>
              </a:spcBef>
              <a:buFont typeface="Wingdings"/>
              <a:buChar char=""/>
              <a:tabLst>
                <a:tab pos="299085" algn="l"/>
              </a:tabLst>
            </a:pPr>
            <a:r>
              <a:rPr sz="2500" dirty="0">
                <a:solidFill>
                  <a:srgbClr val="AEABAB"/>
                </a:solidFill>
                <a:latin typeface="Calibri"/>
                <a:cs typeface="Calibri"/>
              </a:rPr>
              <a:t>Useful</a:t>
            </a:r>
            <a:r>
              <a:rPr sz="2500" spc="-6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AEABAB"/>
                </a:solidFill>
                <a:latin typeface="Calibri"/>
                <a:cs typeface="Calibri"/>
              </a:rPr>
              <a:t>tools</a:t>
            </a:r>
            <a:endParaRPr sz="25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</a:tabLst>
            </a:pPr>
            <a:r>
              <a:rPr sz="2500" spc="-10" dirty="0">
                <a:solidFill>
                  <a:srgbClr val="AEABAB"/>
                </a:solidFill>
                <a:latin typeface="Calibri"/>
                <a:cs typeface="Calibri"/>
              </a:rPr>
              <a:t>Pandas</a:t>
            </a:r>
            <a:endParaRPr sz="25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sz="2500" spc="-10" dirty="0">
                <a:solidFill>
                  <a:srgbClr val="AEABAB"/>
                </a:solidFill>
                <a:latin typeface="Calibri"/>
                <a:cs typeface="Calibri"/>
              </a:rPr>
              <a:t>Sklearn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3533" rIns="0" bIns="0" rtlCol="0">
            <a:spAutoFit/>
          </a:bodyPr>
          <a:lstStyle/>
          <a:p>
            <a:pPr marL="2316480">
              <a:lnSpc>
                <a:spcPct val="100000"/>
              </a:lnSpc>
              <a:spcBef>
                <a:spcPts val="105"/>
              </a:spcBef>
            </a:pPr>
            <a:r>
              <a:rPr dirty="0"/>
              <a:t>Why</a:t>
            </a:r>
            <a:r>
              <a:rPr spc="-15" dirty="0"/>
              <a:t> </a:t>
            </a:r>
            <a:r>
              <a:rPr dirty="0"/>
              <a:t>use</a:t>
            </a:r>
            <a:r>
              <a:rPr spc="-20" dirty="0"/>
              <a:t> </a:t>
            </a:r>
            <a:r>
              <a:rPr dirty="0"/>
              <a:t>Linear</a:t>
            </a:r>
            <a:r>
              <a:rPr spc="-195" dirty="0"/>
              <a:t> </a:t>
            </a:r>
            <a:r>
              <a:rPr dirty="0"/>
              <a:t>Algebra</a:t>
            </a:r>
            <a:r>
              <a:rPr spc="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spc="-25" dirty="0"/>
              <a:t>ML?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2967" y="1797004"/>
            <a:ext cx="8123555" cy="11772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solidFill>
                  <a:srgbClr val="44536A"/>
                </a:solidFill>
                <a:latin typeface="Arial MT"/>
                <a:cs typeface="Arial MT"/>
              </a:rPr>
              <a:t>As</a:t>
            </a:r>
            <a:r>
              <a:rPr sz="1800" spc="-45" dirty="0">
                <a:solidFill>
                  <a:srgbClr val="44536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4536A"/>
                </a:solidFill>
                <a:latin typeface="Arial MT"/>
                <a:cs typeface="Arial MT"/>
              </a:rPr>
              <a:t>you’ve</a:t>
            </a:r>
            <a:r>
              <a:rPr sz="1800" spc="-5" dirty="0">
                <a:solidFill>
                  <a:srgbClr val="44536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4536A"/>
                </a:solidFill>
                <a:latin typeface="Arial MT"/>
                <a:cs typeface="Arial MT"/>
              </a:rPr>
              <a:t>seen</a:t>
            </a:r>
            <a:r>
              <a:rPr sz="1800" spc="-40" dirty="0">
                <a:solidFill>
                  <a:srgbClr val="44536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4536A"/>
                </a:solidFill>
                <a:latin typeface="Arial MT"/>
                <a:cs typeface="Arial MT"/>
              </a:rPr>
              <a:t>in</a:t>
            </a:r>
            <a:r>
              <a:rPr sz="1800" spc="-25" dirty="0">
                <a:solidFill>
                  <a:srgbClr val="44536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4536A"/>
                </a:solidFill>
                <a:latin typeface="Arial MT"/>
                <a:cs typeface="Arial MT"/>
              </a:rPr>
              <a:t>lecture,</a:t>
            </a:r>
            <a:r>
              <a:rPr sz="1800" spc="-30" dirty="0">
                <a:solidFill>
                  <a:srgbClr val="44536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4536A"/>
                </a:solidFill>
                <a:latin typeface="Arial MT"/>
                <a:cs typeface="Arial MT"/>
              </a:rPr>
              <a:t>it’s</a:t>
            </a:r>
            <a:r>
              <a:rPr sz="1800" spc="-35" dirty="0">
                <a:solidFill>
                  <a:srgbClr val="44536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4536A"/>
                </a:solidFill>
                <a:latin typeface="Arial MT"/>
                <a:cs typeface="Arial MT"/>
              </a:rPr>
              <a:t>useful</a:t>
            </a:r>
            <a:r>
              <a:rPr sz="1800" spc="-25" dirty="0">
                <a:solidFill>
                  <a:srgbClr val="44536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4536A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44536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4536A"/>
                </a:solidFill>
                <a:latin typeface="Arial MT"/>
                <a:cs typeface="Arial MT"/>
              </a:rPr>
              <a:t>represent</a:t>
            </a:r>
            <a:r>
              <a:rPr sz="1800" spc="-20" dirty="0">
                <a:solidFill>
                  <a:srgbClr val="44536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4536A"/>
                </a:solidFill>
                <a:latin typeface="Arial MT"/>
                <a:cs typeface="Arial MT"/>
              </a:rPr>
              <a:t>many</a:t>
            </a:r>
            <a:r>
              <a:rPr sz="1800" spc="-30" dirty="0">
                <a:solidFill>
                  <a:srgbClr val="44536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4536A"/>
                </a:solidFill>
                <a:latin typeface="Arial MT"/>
                <a:cs typeface="Arial MT"/>
              </a:rPr>
              <a:t>quantities,</a:t>
            </a:r>
            <a:r>
              <a:rPr sz="1800" spc="-20" dirty="0">
                <a:solidFill>
                  <a:srgbClr val="44536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4536A"/>
                </a:solidFill>
                <a:latin typeface="Arial MT"/>
                <a:cs typeface="Arial MT"/>
              </a:rPr>
              <a:t>e.g.</a:t>
            </a:r>
            <a:r>
              <a:rPr sz="1800" spc="-10" dirty="0">
                <a:solidFill>
                  <a:srgbClr val="44536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4536A"/>
                </a:solidFill>
                <a:latin typeface="Arial MT"/>
                <a:cs typeface="Arial MT"/>
              </a:rPr>
              <a:t>2D</a:t>
            </a:r>
            <a:r>
              <a:rPr sz="1800" spc="-35" dirty="0">
                <a:solidFill>
                  <a:srgbClr val="44536A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Arial MT"/>
                <a:cs typeface="Arial MT"/>
              </a:rPr>
              <a:t>points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solidFill>
                  <a:srgbClr val="44536A"/>
                </a:solidFill>
                <a:latin typeface="Arial MT"/>
                <a:cs typeface="Arial MT"/>
              </a:rPr>
              <a:t>on</a:t>
            </a:r>
            <a:r>
              <a:rPr sz="1800" spc="-15" dirty="0">
                <a:solidFill>
                  <a:srgbClr val="44536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4536A"/>
                </a:solidFill>
                <a:latin typeface="Arial MT"/>
                <a:cs typeface="Arial MT"/>
              </a:rPr>
              <a:t>an </a:t>
            </a:r>
            <a:r>
              <a:rPr sz="1800" spc="-10" dirty="0">
                <a:solidFill>
                  <a:srgbClr val="44536A"/>
                </a:solidFill>
                <a:latin typeface="Arial MT"/>
                <a:cs typeface="Arial MT"/>
              </a:rPr>
              <a:t>image.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1800" dirty="0">
                <a:solidFill>
                  <a:srgbClr val="44536A"/>
                </a:solidFill>
                <a:latin typeface="Arial MT"/>
                <a:cs typeface="Arial MT"/>
              </a:rPr>
              <a:t>Images</a:t>
            </a:r>
            <a:r>
              <a:rPr sz="1800" spc="-40" dirty="0">
                <a:solidFill>
                  <a:srgbClr val="44536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4536A"/>
                </a:solidFill>
                <a:latin typeface="Arial MT"/>
                <a:cs typeface="Arial MT"/>
              </a:rPr>
              <a:t>are</a:t>
            </a:r>
            <a:r>
              <a:rPr sz="1800" spc="-35" dirty="0">
                <a:solidFill>
                  <a:srgbClr val="44536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4536A"/>
                </a:solidFill>
                <a:latin typeface="Arial MT"/>
                <a:cs typeface="Arial MT"/>
              </a:rPr>
              <a:t>literally</a:t>
            </a:r>
            <a:r>
              <a:rPr sz="1800" spc="-30" dirty="0">
                <a:solidFill>
                  <a:srgbClr val="44536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4536A"/>
                </a:solidFill>
                <a:latin typeface="Arial MT"/>
                <a:cs typeface="Arial MT"/>
              </a:rPr>
              <a:t>matrices</a:t>
            </a:r>
            <a:r>
              <a:rPr sz="1800" spc="-35" dirty="0">
                <a:solidFill>
                  <a:srgbClr val="44536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4536A"/>
                </a:solidFill>
                <a:latin typeface="Arial MT"/>
                <a:cs typeface="Arial MT"/>
              </a:rPr>
              <a:t>filled</a:t>
            </a:r>
            <a:r>
              <a:rPr sz="1800" spc="-35" dirty="0">
                <a:solidFill>
                  <a:srgbClr val="44536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4536A"/>
                </a:solidFill>
                <a:latin typeface="Arial MT"/>
                <a:cs typeface="Arial MT"/>
              </a:rPr>
              <a:t>with</a:t>
            </a:r>
            <a:r>
              <a:rPr sz="1800" spc="5" dirty="0">
                <a:solidFill>
                  <a:srgbClr val="44536A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Arial MT"/>
                <a:cs typeface="Arial MT"/>
              </a:rPr>
              <a:t>numbers.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9983" y="3704844"/>
            <a:ext cx="2007108" cy="193395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769864" y="4610100"/>
            <a:ext cx="605155" cy="262255"/>
          </a:xfrm>
          <a:custGeom>
            <a:avLst/>
            <a:gdLst/>
            <a:ahLst/>
            <a:cxnLst/>
            <a:rect l="l" t="t" r="r" b="b"/>
            <a:pathLst>
              <a:path w="605154" h="262254">
                <a:moveTo>
                  <a:pt x="473963" y="0"/>
                </a:moveTo>
                <a:lnTo>
                  <a:pt x="473963" y="65531"/>
                </a:lnTo>
                <a:lnTo>
                  <a:pt x="0" y="65531"/>
                </a:lnTo>
                <a:lnTo>
                  <a:pt x="0" y="196595"/>
                </a:lnTo>
                <a:lnTo>
                  <a:pt x="473963" y="196595"/>
                </a:lnTo>
                <a:lnTo>
                  <a:pt x="473963" y="262127"/>
                </a:lnTo>
                <a:lnTo>
                  <a:pt x="605027" y="131063"/>
                </a:lnTo>
                <a:lnTo>
                  <a:pt x="47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9505" y="3838828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71942" y="4505452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39505" y="4505452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71942" y="5171947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39505" y="5171947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06538" y="3838828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22361" y="3838828"/>
            <a:ext cx="5676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  <a:tabLst>
                <a:tab pos="33337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33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71981" y="3838828"/>
            <a:ext cx="6858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  <a:tabLst>
                <a:tab pos="451484" algn="l"/>
              </a:tabLst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43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33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06538" y="4505452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22361" y="4505452"/>
            <a:ext cx="5676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  <a:tabLst>
                <a:tab pos="33337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89925" y="4505452"/>
            <a:ext cx="5676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  <a:tabLst>
                <a:tab pos="33337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06538" y="5171947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22361" y="5171947"/>
            <a:ext cx="5676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  <a:tabLst>
                <a:tab pos="33337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32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89925" y="5171947"/>
            <a:ext cx="5676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  <a:tabLst>
                <a:tab pos="33337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21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899687"/>
              </p:ext>
            </p:extLst>
          </p:nvPr>
        </p:nvGraphicFramePr>
        <p:xfrm>
          <a:off x="7101268" y="3699821"/>
          <a:ext cx="2734372" cy="1998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6115"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spc="-25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34</a:t>
                      </a:r>
                      <a:endParaRPr sz="1600" dirty="0">
                        <a:latin typeface="+mn-lt"/>
                        <a:cs typeface="Calibri"/>
                      </a:endParaRPr>
                    </a:p>
                  </a:txBody>
                  <a:tcPr marL="0" marR="0" marT="76835" marB="0" anchor="ctr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spc="-25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33</a:t>
                      </a:r>
                      <a:endParaRPr sz="1600" dirty="0">
                        <a:latin typeface="+mn-lt"/>
                        <a:cs typeface="Calibri"/>
                      </a:endParaRPr>
                    </a:p>
                  </a:txBody>
                  <a:tcPr marL="0" marR="0" marT="76835" marB="0" anchor="ctr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spc="-25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32</a:t>
                      </a:r>
                      <a:endParaRPr sz="1600" dirty="0">
                        <a:latin typeface="+mn-lt"/>
                        <a:cs typeface="Calibri"/>
                      </a:endParaRPr>
                    </a:p>
                  </a:txBody>
                  <a:tcPr marL="0" marR="0" marT="76835" marB="0" anchor="ctr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  <a:tabLst>
                          <a:tab pos="333375" algn="l"/>
                        </a:tabLst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4</a:t>
                      </a:r>
                      <a:endParaRPr sz="1600" dirty="0">
                        <a:latin typeface="+mn-lt"/>
                        <a:cs typeface="Calibri"/>
                      </a:endParaRPr>
                    </a:p>
                  </a:txBody>
                  <a:tcPr marL="0" marR="0" marT="76835" marB="0" anchor="ctr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spc="-25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33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498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13</a:t>
                      </a:r>
                      <a:endParaRPr sz="1600">
                        <a:latin typeface="+mn-lt"/>
                        <a:cs typeface="Calibri"/>
                      </a:endParaRPr>
                    </a:p>
                  </a:txBody>
                  <a:tcPr marL="0" marR="0" marT="77470" marB="0" anchor="ctr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12</a:t>
                      </a:r>
                      <a:endParaRPr sz="1600" dirty="0">
                        <a:latin typeface="+mn-lt"/>
                        <a:cs typeface="Calibri"/>
                      </a:endParaRPr>
                    </a:p>
                  </a:txBody>
                  <a:tcPr marL="0" marR="0" marT="77470" marB="0" anchor="ctr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12</a:t>
                      </a:r>
                      <a:endParaRPr sz="1600" dirty="0">
                        <a:latin typeface="+mn-lt"/>
                        <a:cs typeface="Calibri"/>
                      </a:endParaRPr>
                    </a:p>
                  </a:txBody>
                  <a:tcPr marL="0" marR="0" marT="77470" marB="0" anchor="ctr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  <a:tabLst>
                          <a:tab pos="333375" algn="l"/>
                        </a:tabLst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2</a:t>
                      </a:r>
                      <a:endParaRPr sz="1600" dirty="0">
                        <a:latin typeface="+mn-lt"/>
                        <a:cs typeface="Calibri"/>
                      </a:endParaRPr>
                    </a:p>
                  </a:txBody>
                  <a:tcPr marL="0" marR="0" marT="77470" marB="0" anchor="ctr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spc="-25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17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498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32</a:t>
                      </a:r>
                      <a:endParaRPr sz="1600">
                        <a:latin typeface="+mn-lt"/>
                        <a:cs typeface="Calibri"/>
                      </a:endParaRPr>
                    </a:p>
                  </a:txBody>
                  <a:tcPr marL="0" marR="0" marT="77470" marB="0" anchor="ctr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22</a:t>
                      </a:r>
                      <a:endParaRPr sz="1600">
                        <a:latin typeface="+mn-lt"/>
                        <a:cs typeface="Calibri"/>
                      </a:endParaRPr>
                    </a:p>
                  </a:txBody>
                  <a:tcPr marL="0" marR="0" marT="77470" marB="0" anchor="ctr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11</a:t>
                      </a:r>
                      <a:endParaRPr sz="1600">
                        <a:latin typeface="+mn-lt"/>
                        <a:cs typeface="Calibri"/>
                      </a:endParaRPr>
                    </a:p>
                  </a:txBody>
                  <a:tcPr marL="0" marR="0" marT="77470" marB="0" anchor="ctr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  <a:tabLst>
                          <a:tab pos="333375" algn="l"/>
                        </a:tabLst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1</a:t>
                      </a:r>
                      <a:endParaRPr sz="1600" dirty="0">
                        <a:latin typeface="+mn-lt"/>
                        <a:cs typeface="Calibri"/>
                      </a:endParaRPr>
                    </a:p>
                  </a:txBody>
                  <a:tcPr marL="0" marR="0" marT="77470" marB="0" anchor="ctr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spc="-25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55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498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5580" y="1437029"/>
            <a:ext cx="7380839" cy="50418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967" y="599313"/>
            <a:ext cx="32048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Matrix</a:t>
            </a:r>
            <a:r>
              <a:rPr sz="4400" spc="-8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Review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36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05580" y="1437029"/>
            <a:ext cx="8373745" cy="5244465"/>
            <a:chOff x="2405580" y="1437029"/>
            <a:chExt cx="8373745" cy="52444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5580" y="1437029"/>
              <a:ext cx="7380839" cy="50418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4068" y="5533643"/>
              <a:ext cx="1101852" cy="11475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7400" y="5533643"/>
              <a:ext cx="1101852" cy="114757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4967" y="599313"/>
            <a:ext cx="32048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Matrix</a:t>
            </a:r>
            <a:r>
              <a:rPr sz="4400" spc="-8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Review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37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05580" y="1437029"/>
            <a:ext cx="7830184" cy="5244465"/>
            <a:chOff x="2405580" y="1437029"/>
            <a:chExt cx="7830184" cy="52444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5580" y="1437029"/>
              <a:ext cx="7380839" cy="50418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4855" y="5533643"/>
              <a:ext cx="1100327" cy="114757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4967" y="599313"/>
            <a:ext cx="32048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Matrix</a:t>
            </a:r>
            <a:r>
              <a:rPr sz="4400" spc="-8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Review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38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967" y="599313"/>
            <a:ext cx="89090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Matrices</a:t>
            </a:r>
            <a:r>
              <a:rPr sz="4400" spc="-9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and</a:t>
            </a:r>
            <a:r>
              <a:rPr sz="4400" spc="-90" dirty="0">
                <a:latin typeface="Calibri Light"/>
                <a:cs typeface="Calibri Light"/>
              </a:rPr>
              <a:t> </a:t>
            </a:r>
            <a:r>
              <a:rPr sz="4400" spc="-35" dirty="0">
                <a:latin typeface="Calibri Light"/>
                <a:cs typeface="Calibri Light"/>
              </a:rPr>
              <a:t>Vectors</a:t>
            </a:r>
            <a:r>
              <a:rPr sz="4400" spc="-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in</a:t>
            </a:r>
            <a:r>
              <a:rPr sz="4400" spc="-8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Python</a:t>
            </a:r>
            <a:r>
              <a:rPr sz="4400" spc="-90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(NumPy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21152" y="751840"/>
            <a:ext cx="16764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85"/>
              </a:lnSpc>
            </a:pPr>
            <a:r>
              <a:rPr sz="4400" spc="-50" dirty="0">
                <a:latin typeface="Calibri Light"/>
                <a:cs typeface="Calibri Light"/>
              </a:rPr>
              <a:t>)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18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dirty="0">
                <a:latin typeface="Courier New"/>
                <a:cs typeface="Courier New"/>
              </a:rPr>
              <a:t>import</a:t>
            </a:r>
            <a:r>
              <a:rPr sz="8000" spc="-30" dirty="0">
                <a:latin typeface="Courier New"/>
                <a:cs typeface="Courier New"/>
              </a:rPr>
              <a:t> </a:t>
            </a:r>
            <a:r>
              <a:rPr sz="8000" dirty="0">
                <a:latin typeface="Courier New"/>
                <a:cs typeface="Courier New"/>
              </a:rPr>
              <a:t>numpy</a:t>
            </a:r>
            <a:r>
              <a:rPr sz="8000" spc="-25" dirty="0">
                <a:latin typeface="Courier New"/>
                <a:cs typeface="Courier New"/>
              </a:rPr>
              <a:t> </a:t>
            </a:r>
            <a:r>
              <a:rPr sz="8000" dirty="0">
                <a:latin typeface="Courier New"/>
                <a:cs typeface="Courier New"/>
              </a:rPr>
              <a:t>as</a:t>
            </a:r>
            <a:r>
              <a:rPr sz="8000" spc="-25" dirty="0">
                <a:latin typeface="Courier New"/>
                <a:cs typeface="Courier New"/>
              </a:rPr>
              <a:t> np</a:t>
            </a:r>
            <a:endParaRPr sz="8000" dirty="0">
              <a:latin typeface="Courier New"/>
              <a:cs typeface="Courier New"/>
            </a:endParaRPr>
          </a:p>
          <a:p>
            <a:pPr marL="12700" marR="643890">
              <a:lnSpc>
                <a:spcPct val="180100"/>
              </a:lnSpc>
              <a:spcBef>
                <a:spcPts val="515"/>
              </a:spcBef>
            </a:pPr>
            <a:r>
              <a:rPr sz="2800" dirty="0">
                <a:latin typeface="Calibri"/>
                <a:cs typeface="Calibri"/>
              </a:rPr>
              <a:t>An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optimized,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well-</a:t>
            </a:r>
            <a:r>
              <a:rPr sz="2800" dirty="0">
                <a:latin typeface="Calibri"/>
                <a:cs typeface="Calibri"/>
              </a:rPr>
              <a:t>maintained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scientific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computing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package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Python.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you’ll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learn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appreciate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NumPy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more.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2573" y="558800"/>
            <a:ext cx="2286000" cy="77419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39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936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np.ndarray:</a:t>
            </a:r>
            <a:r>
              <a:rPr sz="4400" spc="-15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Matrices</a:t>
            </a:r>
            <a:r>
              <a:rPr sz="4400" spc="-11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and</a:t>
            </a:r>
            <a:r>
              <a:rPr sz="4400" spc="-105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Vectors</a:t>
            </a:r>
            <a:r>
              <a:rPr sz="4400" spc="-10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in</a:t>
            </a:r>
            <a:r>
              <a:rPr sz="4400" spc="-95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Python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9040" y="1609344"/>
            <a:ext cx="2654300" cy="8503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401" y="2774587"/>
            <a:ext cx="10182050" cy="372369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40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899" y="375920"/>
            <a:ext cx="267081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Why </a:t>
            </a:r>
            <a:r>
              <a:rPr spc="-10" dirty="0"/>
              <a:t>Python?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0099" y="1437843"/>
            <a:ext cx="32353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Char char="•"/>
              <a:tabLst>
                <a:tab pos="469265" algn="l"/>
              </a:tabLst>
            </a:pPr>
            <a:r>
              <a:rPr sz="2500" dirty="0">
                <a:solidFill>
                  <a:srgbClr val="585858"/>
                </a:solidFill>
                <a:latin typeface="Arial MT"/>
                <a:cs typeface="Arial MT"/>
              </a:rPr>
              <a:t>Python</a:t>
            </a:r>
            <a:r>
              <a:rPr sz="25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sz="25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585858"/>
                </a:solidFill>
                <a:latin typeface="Arial MT"/>
                <a:cs typeface="Arial MT"/>
              </a:rPr>
              <a:t>high-level</a:t>
            </a:r>
            <a:endParaRPr sz="25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4716" y="2433603"/>
            <a:ext cx="8237430" cy="362883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936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np.ndarray:</a:t>
            </a:r>
            <a:r>
              <a:rPr sz="4400" spc="-15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Matrices</a:t>
            </a:r>
            <a:r>
              <a:rPr sz="4400" spc="-11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and</a:t>
            </a:r>
            <a:r>
              <a:rPr sz="4400" spc="-105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Vectors</a:t>
            </a:r>
            <a:r>
              <a:rPr sz="4400" spc="-10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in</a:t>
            </a:r>
            <a:r>
              <a:rPr sz="4400" spc="-95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Python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9040" y="1609344"/>
            <a:ext cx="2654300" cy="8503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429" y="2763824"/>
            <a:ext cx="11520466" cy="11914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41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936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np.ndarray:</a:t>
            </a:r>
            <a:r>
              <a:rPr sz="4400" spc="-15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Matrices</a:t>
            </a:r>
            <a:r>
              <a:rPr sz="4400" spc="-11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and</a:t>
            </a:r>
            <a:r>
              <a:rPr sz="4400" spc="-105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Vectors</a:t>
            </a:r>
            <a:r>
              <a:rPr sz="4400" spc="-10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in</a:t>
            </a:r>
            <a:r>
              <a:rPr sz="4400" spc="-95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Python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9040" y="1609344"/>
            <a:ext cx="2654300" cy="8503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6549" y="2776326"/>
            <a:ext cx="7396811" cy="14003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6111" y="5066253"/>
            <a:ext cx="7497797" cy="141919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713740">
              <a:lnSpc>
                <a:spcPct val="100000"/>
              </a:lnSpc>
              <a:spcBef>
                <a:spcPts val="1600"/>
              </a:spcBef>
            </a:pPr>
            <a:r>
              <a:rPr sz="4400" dirty="0">
                <a:latin typeface="Calibri Light"/>
                <a:cs typeface="Calibri Light"/>
              </a:rPr>
              <a:t>Other</a:t>
            </a:r>
            <a:r>
              <a:rPr sz="4400" spc="-9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Ways</a:t>
            </a:r>
            <a:r>
              <a:rPr sz="4400" spc="-9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to</a:t>
            </a:r>
            <a:r>
              <a:rPr sz="4400" spc="-9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Create</a:t>
            </a:r>
            <a:r>
              <a:rPr sz="4400" spc="-9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Matrices</a:t>
            </a:r>
            <a:r>
              <a:rPr sz="4400" spc="-10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and</a:t>
            </a:r>
            <a:r>
              <a:rPr sz="4400" spc="-90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Vectors</a:t>
            </a:r>
            <a:endParaRPr sz="4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800" dirty="0">
                <a:latin typeface="Calibri"/>
                <a:cs typeface="Calibri"/>
              </a:rPr>
              <a:t>NumPy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provides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many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convenience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creating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matrices/vectors.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883" y="2237232"/>
            <a:ext cx="2485643" cy="12424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6757" y="2237232"/>
            <a:ext cx="2354874" cy="10481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71331" y="2248275"/>
            <a:ext cx="2476500" cy="12280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6883" y="4358640"/>
            <a:ext cx="1714500" cy="14576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38728" y="4358640"/>
            <a:ext cx="3048000" cy="12100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28537" y="4472940"/>
            <a:ext cx="4458078" cy="121000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72005" y="3809441"/>
            <a:ext cx="8013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All</a:t>
            </a:r>
            <a:r>
              <a:rPr sz="1800" spc="-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5496"/>
                </a:solidFill>
                <a:latin typeface="Calibri"/>
                <a:cs typeface="Calibri"/>
              </a:rPr>
              <a:t>zeros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2718" y="6294069"/>
            <a:ext cx="17722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3x3</a:t>
            </a:r>
            <a:r>
              <a:rPr sz="1800" spc="-2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identity</a:t>
            </a:r>
            <a:r>
              <a:rPr sz="1800" spc="-2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5496"/>
                </a:solidFill>
                <a:latin typeface="Calibri"/>
                <a:cs typeface="Calibri"/>
              </a:rPr>
              <a:t>matrix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3682" y="6297421"/>
            <a:ext cx="1790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0~1</a:t>
            </a:r>
            <a:r>
              <a:rPr sz="1800" spc="-6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random</a:t>
            </a:r>
            <a:r>
              <a:rPr sz="1800" spc="-5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5496"/>
                </a:solidFill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40267" y="6294069"/>
            <a:ext cx="1846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Normal</a:t>
            </a:r>
            <a:r>
              <a:rPr sz="1800" spc="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5496"/>
                </a:solidFill>
                <a:latin typeface="Calibri"/>
                <a:cs typeface="Calibri"/>
              </a:rPr>
              <a:t>distribution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43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13096" y="3746119"/>
            <a:ext cx="759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All </a:t>
            </a:r>
            <a:r>
              <a:rPr sz="1800" spc="-20" dirty="0">
                <a:solidFill>
                  <a:srgbClr val="2E5496"/>
                </a:solidFill>
                <a:latin typeface="Calibri"/>
                <a:cs typeface="Calibri"/>
              </a:rPr>
              <a:t>ones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31554" y="3741801"/>
            <a:ext cx="1377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E5496"/>
                </a:solidFill>
                <a:latin typeface="Calibri"/>
                <a:cs typeface="Calibri"/>
              </a:rPr>
              <a:t>Constant</a:t>
            </a:r>
            <a:r>
              <a:rPr sz="1800" spc="-6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E5496"/>
                </a:solidFill>
                <a:latin typeface="Calibri"/>
                <a:cs typeface="Calibri"/>
              </a:rPr>
              <a:t>array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936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Matrix</a:t>
            </a:r>
            <a:r>
              <a:rPr sz="4400" spc="-80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Indexing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9040" y="1609344"/>
            <a:ext cx="2654300" cy="8503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627" y="2783912"/>
            <a:ext cx="7357070" cy="13930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9087" y="4347944"/>
            <a:ext cx="7301955" cy="109250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708" y="5664231"/>
            <a:ext cx="6451653" cy="109889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44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734" y="638555"/>
            <a:ext cx="9569450" cy="5648960"/>
            <a:chOff x="1333734" y="638555"/>
            <a:chExt cx="9569450" cy="56489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734" y="772719"/>
              <a:ext cx="9569217" cy="551476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63240" y="638555"/>
              <a:ext cx="6407150" cy="838200"/>
            </a:xfrm>
            <a:custGeom>
              <a:avLst/>
              <a:gdLst/>
              <a:ahLst/>
              <a:cxnLst/>
              <a:rect l="l" t="t" r="r" b="b"/>
              <a:pathLst>
                <a:path w="6407150" h="838200">
                  <a:moveTo>
                    <a:pt x="6406896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6406896" y="838200"/>
                  </a:lnTo>
                  <a:lnTo>
                    <a:pt x="6406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936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Dot</a:t>
            </a:r>
            <a:r>
              <a:rPr sz="4400" spc="-50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Product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45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776" y="1334448"/>
            <a:ext cx="8497062" cy="53218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936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Matrix</a:t>
            </a:r>
            <a:r>
              <a:rPr sz="4400" spc="-80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Multiplication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46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5774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 Light"/>
                <a:cs typeface="Calibri Light"/>
              </a:rPr>
              <a:t>Basic</a:t>
            </a:r>
            <a:r>
              <a:rPr sz="4400" spc="-9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Operations</a:t>
            </a:r>
            <a:r>
              <a:rPr sz="4400" spc="-9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8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Dot</a:t>
            </a:r>
            <a:r>
              <a:rPr sz="4400" spc="-75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Multiplication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9040" y="999744"/>
            <a:ext cx="2654300" cy="8503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4777" y="2179596"/>
            <a:ext cx="11520466" cy="218042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76315" y="3262325"/>
            <a:ext cx="556133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Matrix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multiplication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NumPy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defined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matrix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matrix/vector.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47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54504" y="1744725"/>
            <a:ext cx="92456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b="1" dirty="0">
                <a:solidFill>
                  <a:srgbClr val="CC0000"/>
                </a:solidFill>
                <a:latin typeface="Calibri"/>
                <a:cs typeface="Calibri"/>
              </a:rPr>
              <a:t>(</a:t>
            </a:r>
            <a:r>
              <a:rPr sz="2100" b="1" spc="3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CC0000"/>
                </a:solidFill>
                <a:latin typeface="Calibri"/>
                <a:cs typeface="Calibri"/>
              </a:rPr>
              <a:t>M@v</a:t>
            </a:r>
            <a:r>
              <a:rPr sz="2100" b="1" spc="2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100" b="1" spc="-50" dirty="0">
                <a:solidFill>
                  <a:srgbClr val="CC0000"/>
                </a:solidFill>
                <a:latin typeface="Calibri"/>
                <a:cs typeface="Calibri"/>
              </a:rPr>
              <a:t>)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 Light"/>
                <a:cs typeface="Calibri Light"/>
              </a:rPr>
              <a:t>Basic</a:t>
            </a:r>
            <a:r>
              <a:rPr sz="4400" spc="-6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Operations</a:t>
            </a:r>
            <a:r>
              <a:rPr sz="4400" spc="-6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55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Element-</a:t>
            </a:r>
            <a:r>
              <a:rPr sz="4400" dirty="0">
                <a:latin typeface="Calibri Light"/>
                <a:cs typeface="Calibri Light"/>
              </a:rPr>
              <a:t>wise</a:t>
            </a:r>
            <a:r>
              <a:rPr sz="4400" spc="-60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Multiplication</a:t>
            </a:r>
            <a:endParaRPr sz="44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0415" y="999744"/>
            <a:ext cx="11760200" cy="3351529"/>
            <a:chOff x="280415" y="999744"/>
            <a:chExt cx="11760200" cy="33515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9039" y="999744"/>
              <a:ext cx="2654300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415" y="1836419"/>
              <a:ext cx="11760200" cy="251459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9824" y="4514595"/>
            <a:ext cx="11544300" cy="215899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60829" y="1505457"/>
            <a:ext cx="941069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b="1" dirty="0">
                <a:solidFill>
                  <a:srgbClr val="CC0000"/>
                </a:solidFill>
                <a:latin typeface="Calibri"/>
                <a:cs typeface="Calibri"/>
              </a:rPr>
              <a:t>(</a:t>
            </a:r>
            <a:r>
              <a:rPr sz="2100" b="1" spc="2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CC0000"/>
                </a:solidFill>
                <a:latin typeface="Calibri"/>
                <a:cs typeface="Calibri"/>
              </a:rPr>
              <a:t>M</a:t>
            </a:r>
            <a:r>
              <a:rPr sz="2100" b="1" spc="2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CC0000"/>
                </a:solidFill>
                <a:latin typeface="Calibri"/>
                <a:cs typeface="Calibri"/>
              </a:rPr>
              <a:t>*</a:t>
            </a:r>
            <a:r>
              <a:rPr sz="2100" b="1" spc="2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CC0000"/>
                </a:solidFill>
                <a:latin typeface="Calibri"/>
                <a:cs typeface="Calibri"/>
              </a:rPr>
              <a:t>v</a:t>
            </a:r>
            <a:r>
              <a:rPr sz="2100" b="1" spc="2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100" b="1" spc="-60" dirty="0">
                <a:solidFill>
                  <a:srgbClr val="CC0000"/>
                </a:solidFill>
                <a:latin typeface="Calibri"/>
                <a:cs typeface="Calibri"/>
              </a:rPr>
              <a:t>)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45252" y="3102864"/>
            <a:ext cx="3557270" cy="1134110"/>
            <a:chOff x="5445252" y="3102864"/>
            <a:chExt cx="3557270" cy="113411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45252" y="3102864"/>
              <a:ext cx="3557015" cy="113385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358890" y="3144774"/>
              <a:ext cx="1059180" cy="254635"/>
            </a:xfrm>
            <a:custGeom>
              <a:avLst/>
              <a:gdLst/>
              <a:ahLst/>
              <a:cxnLst/>
              <a:rect l="l" t="t" r="r" b="b"/>
              <a:pathLst>
                <a:path w="1059179" h="254635">
                  <a:moveTo>
                    <a:pt x="0" y="254508"/>
                  </a:moveTo>
                  <a:lnTo>
                    <a:pt x="1059180" y="254508"/>
                  </a:lnTo>
                  <a:lnTo>
                    <a:pt x="1059180" y="0"/>
                  </a:lnTo>
                  <a:lnTo>
                    <a:pt x="0" y="0"/>
                  </a:lnTo>
                  <a:lnTo>
                    <a:pt x="0" y="254508"/>
                  </a:lnTo>
                  <a:close/>
                </a:path>
              </a:pathLst>
            </a:custGeom>
            <a:ln w="28956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58890" y="3512058"/>
              <a:ext cx="1059180" cy="254635"/>
            </a:xfrm>
            <a:custGeom>
              <a:avLst/>
              <a:gdLst/>
              <a:ahLst/>
              <a:cxnLst/>
              <a:rect l="l" t="t" r="r" b="b"/>
              <a:pathLst>
                <a:path w="1059179" h="254635">
                  <a:moveTo>
                    <a:pt x="0" y="254507"/>
                  </a:moveTo>
                  <a:lnTo>
                    <a:pt x="1059180" y="254507"/>
                  </a:lnTo>
                  <a:lnTo>
                    <a:pt x="1059180" y="0"/>
                  </a:lnTo>
                  <a:lnTo>
                    <a:pt x="0" y="0"/>
                  </a:lnTo>
                  <a:lnTo>
                    <a:pt x="0" y="254507"/>
                  </a:lnTo>
                  <a:close/>
                </a:path>
              </a:pathLst>
            </a:custGeom>
            <a:ln w="28956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58890" y="3879342"/>
              <a:ext cx="1059180" cy="254635"/>
            </a:xfrm>
            <a:custGeom>
              <a:avLst/>
              <a:gdLst/>
              <a:ahLst/>
              <a:cxnLst/>
              <a:rect l="l" t="t" r="r" b="b"/>
              <a:pathLst>
                <a:path w="1059179" h="254635">
                  <a:moveTo>
                    <a:pt x="0" y="254507"/>
                  </a:moveTo>
                  <a:lnTo>
                    <a:pt x="1059180" y="254507"/>
                  </a:lnTo>
                  <a:lnTo>
                    <a:pt x="1059180" y="0"/>
                  </a:lnTo>
                  <a:lnTo>
                    <a:pt x="0" y="0"/>
                  </a:lnTo>
                  <a:lnTo>
                    <a:pt x="0" y="254507"/>
                  </a:lnTo>
                  <a:close/>
                </a:path>
              </a:pathLst>
            </a:custGeom>
            <a:ln w="28956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75370" y="3128010"/>
              <a:ext cx="262255" cy="264160"/>
            </a:xfrm>
            <a:custGeom>
              <a:avLst/>
              <a:gdLst/>
              <a:ahLst/>
              <a:cxnLst/>
              <a:rect l="l" t="t" r="r" b="b"/>
              <a:pathLst>
                <a:path w="262254" h="264160">
                  <a:moveTo>
                    <a:pt x="0" y="263651"/>
                  </a:moveTo>
                  <a:lnTo>
                    <a:pt x="262127" y="263651"/>
                  </a:lnTo>
                  <a:lnTo>
                    <a:pt x="262127" y="0"/>
                  </a:lnTo>
                  <a:lnTo>
                    <a:pt x="0" y="0"/>
                  </a:lnTo>
                  <a:lnTo>
                    <a:pt x="0" y="263651"/>
                  </a:lnTo>
                  <a:close/>
                </a:path>
              </a:pathLst>
            </a:custGeom>
            <a:ln w="28956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75370" y="3507486"/>
              <a:ext cx="262255" cy="264160"/>
            </a:xfrm>
            <a:custGeom>
              <a:avLst/>
              <a:gdLst/>
              <a:ahLst/>
              <a:cxnLst/>
              <a:rect l="l" t="t" r="r" b="b"/>
              <a:pathLst>
                <a:path w="262254" h="264160">
                  <a:moveTo>
                    <a:pt x="0" y="263651"/>
                  </a:moveTo>
                  <a:lnTo>
                    <a:pt x="262127" y="263651"/>
                  </a:lnTo>
                  <a:lnTo>
                    <a:pt x="262127" y="0"/>
                  </a:lnTo>
                  <a:lnTo>
                    <a:pt x="0" y="0"/>
                  </a:lnTo>
                  <a:lnTo>
                    <a:pt x="0" y="263651"/>
                  </a:lnTo>
                  <a:close/>
                </a:path>
              </a:pathLst>
            </a:custGeom>
            <a:ln w="28956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75370" y="3886962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0" y="262127"/>
                  </a:moveTo>
                  <a:lnTo>
                    <a:pt x="262127" y="262127"/>
                  </a:lnTo>
                  <a:lnTo>
                    <a:pt x="262127" y="0"/>
                  </a:lnTo>
                  <a:lnTo>
                    <a:pt x="0" y="0"/>
                  </a:lnTo>
                  <a:lnTo>
                    <a:pt x="0" y="262127"/>
                  </a:lnTo>
                  <a:close/>
                </a:path>
              </a:pathLst>
            </a:custGeom>
            <a:ln w="28956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48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936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Transpose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8687" y="1431533"/>
            <a:ext cx="7189519" cy="46043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49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936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Basic</a:t>
            </a:r>
            <a:r>
              <a:rPr sz="4400" spc="-10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Operations</a:t>
            </a:r>
            <a:r>
              <a:rPr sz="4400" spc="-9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9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Transpose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9040" y="1609344"/>
            <a:ext cx="2654300" cy="8503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3579" y="2738780"/>
            <a:ext cx="5782123" cy="10943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8708" y="4208373"/>
            <a:ext cx="5784589" cy="6617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3579" y="5411374"/>
            <a:ext cx="5782123" cy="109493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50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899" y="375920"/>
            <a:ext cx="267081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Why </a:t>
            </a:r>
            <a:r>
              <a:rPr spc="-10" dirty="0"/>
              <a:t>Python?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0099" y="1446987"/>
            <a:ext cx="34461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Char char="•"/>
              <a:tabLst>
                <a:tab pos="469265" algn="l"/>
              </a:tabLst>
            </a:pPr>
            <a:r>
              <a:rPr sz="2500" dirty="0">
                <a:solidFill>
                  <a:srgbClr val="585858"/>
                </a:solidFill>
                <a:latin typeface="Arial MT"/>
                <a:cs typeface="Arial MT"/>
              </a:rPr>
              <a:t>Python</a:t>
            </a:r>
            <a:r>
              <a:rPr sz="25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sz="25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585858"/>
                </a:solidFill>
                <a:latin typeface="Arial MT"/>
                <a:cs typeface="Arial MT"/>
              </a:rPr>
              <a:t>accessible.</a:t>
            </a:r>
            <a:endParaRPr sz="25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2232" y="2310383"/>
            <a:ext cx="2851404" cy="34853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6863" y="2310383"/>
            <a:ext cx="2808732" cy="28072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51064" y="2310383"/>
            <a:ext cx="4030979" cy="33756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31467" y="6132067"/>
            <a:ext cx="2005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Interpreter/Terminal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5003" y="6125971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IDE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71381" y="6125971"/>
            <a:ext cx="1813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Jupyter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Notebook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936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Matrix</a:t>
            </a:r>
            <a:r>
              <a:rPr sz="4400" spc="-90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Determinant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5583" y="1287780"/>
            <a:ext cx="8180832" cy="54315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51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936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Matrix</a:t>
            </a:r>
            <a:r>
              <a:rPr sz="4400" spc="-8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Inverse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8532" y="1405596"/>
            <a:ext cx="9304162" cy="46282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52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936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Basic</a:t>
            </a:r>
            <a:r>
              <a:rPr sz="4400" spc="-114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Operations</a:t>
            </a:r>
            <a:r>
              <a:rPr sz="4400" spc="-114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0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Determinant</a:t>
            </a:r>
            <a:r>
              <a:rPr sz="4400" spc="-11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and</a:t>
            </a:r>
            <a:r>
              <a:rPr sz="4400" spc="-110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Inverse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0650" y="1609344"/>
            <a:ext cx="2832605" cy="8503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3689" y="2738913"/>
            <a:ext cx="5794638" cy="10962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023" y="4474899"/>
            <a:ext cx="5807208" cy="63224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53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936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Matrix</a:t>
            </a:r>
            <a:r>
              <a:rPr sz="4400" spc="-114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Eigenvalues</a:t>
            </a:r>
            <a:r>
              <a:rPr sz="4400" spc="-9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and</a:t>
            </a:r>
            <a:r>
              <a:rPr sz="4400" spc="-95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Eigenvectors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536" y="1794679"/>
            <a:ext cx="6638910" cy="321370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54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936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Matrix</a:t>
            </a:r>
            <a:r>
              <a:rPr sz="4400" spc="-114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Eigenvalues</a:t>
            </a:r>
            <a:r>
              <a:rPr sz="4400" spc="-9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and</a:t>
            </a:r>
            <a:r>
              <a:rPr sz="4400" spc="-95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Eigenvectors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897" y="1640709"/>
            <a:ext cx="9716058" cy="40505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55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936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Basic</a:t>
            </a:r>
            <a:r>
              <a:rPr sz="4400" spc="-12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Operations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1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Eigenvalues,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Eigenvectors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5801" y="1536191"/>
            <a:ext cx="2037373" cy="746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91373" y="3411169"/>
            <a:ext cx="377444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NOTE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Please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NumPy </a:t>
            </a:r>
            <a:r>
              <a:rPr sz="2400" dirty="0">
                <a:latin typeface="Calibri"/>
                <a:cs typeface="Calibri"/>
              </a:rPr>
              <a:t>docs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before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multiplicity</a:t>
            </a:r>
            <a:r>
              <a:rPr sz="2400" spc="-25" dirty="0">
                <a:latin typeface="Calibri"/>
                <a:cs typeface="Calibri"/>
              </a:rPr>
              <a:t> of </a:t>
            </a:r>
            <a:r>
              <a:rPr sz="2400" spc="-10" dirty="0">
                <a:latin typeface="Calibri"/>
                <a:cs typeface="Calibri"/>
              </a:rPr>
              <a:t>eigenvalues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etc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282" y="2901906"/>
            <a:ext cx="7058514" cy="282630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56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602" y="558495"/>
            <a:ext cx="67030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Singular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Value</a:t>
            </a:r>
            <a:r>
              <a:rPr sz="4400" spc="-100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Decomposition</a:t>
            </a:r>
            <a:endParaRPr sz="44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68623" y="1748027"/>
            <a:ext cx="5057140" cy="4394200"/>
            <a:chOff x="3468623" y="1748027"/>
            <a:chExt cx="5057140" cy="4394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5323" y="1748027"/>
              <a:ext cx="4721352" cy="42931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68623" y="3031236"/>
              <a:ext cx="5057140" cy="3110865"/>
            </a:xfrm>
            <a:custGeom>
              <a:avLst/>
              <a:gdLst/>
              <a:ahLst/>
              <a:cxnLst/>
              <a:rect l="l" t="t" r="r" b="b"/>
              <a:pathLst>
                <a:path w="5057140" h="3110865">
                  <a:moveTo>
                    <a:pt x="5056632" y="0"/>
                  </a:moveTo>
                  <a:lnTo>
                    <a:pt x="0" y="0"/>
                  </a:lnTo>
                  <a:lnTo>
                    <a:pt x="0" y="3110484"/>
                  </a:lnTo>
                  <a:lnTo>
                    <a:pt x="5056632" y="3110484"/>
                  </a:lnTo>
                  <a:lnTo>
                    <a:pt x="5056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285733" y="6207963"/>
            <a:ext cx="30619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dirty="0">
                <a:latin typeface="Calibri"/>
                <a:cs typeface="Calibri"/>
              </a:rPr>
              <a:t>Image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source: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Wikipedia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57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936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Singular</a:t>
            </a:r>
            <a:r>
              <a:rPr sz="4400" spc="-11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Value</a:t>
            </a:r>
            <a:r>
              <a:rPr sz="4400" spc="-105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Decomposition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5323" y="1748027"/>
            <a:ext cx="4721352" cy="42931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85733" y="6207963"/>
            <a:ext cx="30619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dirty="0">
                <a:latin typeface="Calibri"/>
                <a:cs typeface="Calibri"/>
              </a:rPr>
              <a:t>Image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source: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Wikipedia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58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5774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 Light"/>
                <a:cs typeface="Calibri Light"/>
              </a:rPr>
              <a:t>Singular</a:t>
            </a:r>
            <a:r>
              <a:rPr sz="4400" spc="-11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Value</a:t>
            </a:r>
            <a:r>
              <a:rPr sz="4400" spc="-105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Decomposition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8246" y="419100"/>
            <a:ext cx="3720165" cy="11170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15221" y="2457450"/>
            <a:ext cx="234950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Recall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SVD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factorization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matrix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product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3 </a:t>
            </a:r>
            <a:r>
              <a:rPr sz="2400" dirty="0">
                <a:latin typeface="Calibri"/>
                <a:cs typeface="Calibri"/>
              </a:rPr>
              <a:t>matrices,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formulated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so:</a:t>
            </a:r>
            <a:endParaRPr sz="2400">
              <a:latin typeface="Calibri"/>
              <a:cs typeface="Calibri"/>
            </a:endParaRPr>
          </a:p>
          <a:p>
            <a:pPr marL="704850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UΣV</a:t>
            </a:r>
            <a:r>
              <a:rPr sz="2400" spc="-30" baseline="24305" dirty="0">
                <a:latin typeface="Calibri"/>
                <a:cs typeface="Calibri"/>
              </a:rPr>
              <a:t>T</a:t>
            </a:r>
            <a:endParaRPr sz="2400" baseline="24305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7799" y="1421460"/>
            <a:ext cx="7397826" cy="493137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59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265" y="1498987"/>
            <a:ext cx="6600280" cy="2041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967" y="192786"/>
            <a:ext cx="42125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 Light"/>
                <a:cs typeface="Calibri Light"/>
              </a:rPr>
              <a:t>Numpy</a:t>
            </a:r>
            <a:r>
              <a:rPr sz="4400" spc="-13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Array</a:t>
            </a:r>
            <a:r>
              <a:rPr sz="4400" spc="-155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Copy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227" y="1069339"/>
            <a:ext cx="718375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dirty="0">
                <a:solidFill>
                  <a:srgbClr val="44536A"/>
                </a:solidFill>
                <a:latin typeface="Calibri"/>
                <a:cs typeface="Calibri"/>
              </a:rPr>
              <a:t>1.</a:t>
            </a:r>
            <a:r>
              <a:rPr sz="2100" spc="5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4536A"/>
                </a:solidFill>
                <a:latin typeface="Calibri"/>
                <a:cs typeface="Calibri"/>
              </a:rPr>
              <a:t>“np_array”</a:t>
            </a:r>
            <a:r>
              <a:rPr sz="2100" spc="3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4536A"/>
                </a:solidFill>
                <a:latin typeface="Calibri"/>
                <a:cs typeface="Calibri"/>
              </a:rPr>
              <a:t>and</a:t>
            </a:r>
            <a:r>
              <a:rPr sz="2100" spc="7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4536A"/>
                </a:solidFill>
                <a:latin typeface="Calibri"/>
                <a:cs typeface="Calibri"/>
              </a:rPr>
              <a:t>“np_array_copy”</a:t>
            </a:r>
            <a:r>
              <a:rPr sz="2100" spc="35" dirty="0">
                <a:solidFill>
                  <a:srgbClr val="44536A"/>
                </a:solidFill>
                <a:latin typeface="Calibri"/>
                <a:cs typeface="Calibri"/>
              </a:rPr>
              <a:t>  </a:t>
            </a:r>
            <a:r>
              <a:rPr sz="2100" dirty="0">
                <a:solidFill>
                  <a:srgbClr val="44536A"/>
                </a:solidFill>
                <a:latin typeface="Calibri"/>
                <a:cs typeface="Calibri"/>
              </a:rPr>
              <a:t>share</a:t>
            </a:r>
            <a:r>
              <a:rPr sz="2100" spc="4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4536A"/>
                </a:solidFill>
                <a:latin typeface="Calibri"/>
                <a:cs typeface="Calibri"/>
              </a:rPr>
              <a:t>the</a:t>
            </a:r>
            <a:r>
              <a:rPr sz="2100" spc="5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4536A"/>
                </a:solidFill>
                <a:latin typeface="Calibri"/>
                <a:cs typeface="Calibri"/>
              </a:rPr>
              <a:t>same</a:t>
            </a:r>
            <a:r>
              <a:rPr sz="2100" spc="5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4536A"/>
                </a:solidFill>
                <a:latin typeface="Calibri"/>
                <a:cs typeface="Calibri"/>
              </a:rPr>
              <a:t>data</a:t>
            </a:r>
            <a:r>
              <a:rPr sz="2100" spc="5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44536A"/>
                </a:solidFill>
                <a:latin typeface="Calibri"/>
                <a:cs typeface="Calibri"/>
              </a:rPr>
              <a:t>address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3328" y="4332238"/>
            <a:ext cx="6340957" cy="237836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0227" y="3815588"/>
            <a:ext cx="727900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dirty="0">
                <a:solidFill>
                  <a:srgbClr val="44536A"/>
                </a:solidFill>
                <a:latin typeface="Calibri"/>
                <a:cs typeface="Calibri"/>
              </a:rPr>
              <a:t>2.</a:t>
            </a:r>
            <a:r>
              <a:rPr sz="2100" spc="4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4536A"/>
                </a:solidFill>
                <a:latin typeface="Calibri"/>
                <a:cs typeface="Calibri"/>
              </a:rPr>
              <a:t>“np_array”</a:t>
            </a:r>
            <a:r>
              <a:rPr sz="2100" spc="2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4536A"/>
                </a:solidFill>
                <a:latin typeface="Calibri"/>
                <a:cs typeface="Calibri"/>
              </a:rPr>
              <a:t>and</a:t>
            </a:r>
            <a:r>
              <a:rPr sz="2100" spc="5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4536A"/>
                </a:solidFill>
                <a:latin typeface="Calibri"/>
                <a:cs typeface="Calibri"/>
              </a:rPr>
              <a:t>“np_array_copy”</a:t>
            </a:r>
            <a:r>
              <a:rPr sz="2100" spc="52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4536A"/>
                </a:solidFill>
                <a:latin typeface="Calibri"/>
                <a:cs typeface="Calibri"/>
              </a:rPr>
              <a:t>have</a:t>
            </a:r>
            <a:r>
              <a:rPr sz="2100" spc="5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4536A"/>
                </a:solidFill>
                <a:latin typeface="Calibri"/>
                <a:cs typeface="Calibri"/>
              </a:rPr>
              <a:t>different</a:t>
            </a:r>
            <a:r>
              <a:rPr sz="2100" spc="2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4536A"/>
                </a:solidFill>
                <a:latin typeface="Calibri"/>
                <a:cs typeface="Calibri"/>
              </a:rPr>
              <a:t>data</a:t>
            </a:r>
            <a:r>
              <a:rPr sz="2100" spc="4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44536A"/>
                </a:solidFill>
                <a:latin typeface="Calibri"/>
                <a:cs typeface="Calibri"/>
              </a:rPr>
              <a:t>addresses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25" dirty="0"/>
              <a:t>60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899" y="375920"/>
            <a:ext cx="267081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Why </a:t>
            </a:r>
            <a:r>
              <a:rPr spc="-10" dirty="0"/>
              <a:t>Python?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0099" y="1446987"/>
            <a:ext cx="6782434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Char char="•"/>
              <a:tabLst>
                <a:tab pos="469265" algn="l"/>
              </a:tabLst>
            </a:pPr>
            <a:r>
              <a:rPr sz="2500" dirty="0">
                <a:solidFill>
                  <a:srgbClr val="585858"/>
                </a:solidFill>
                <a:latin typeface="Arial MT"/>
                <a:cs typeface="Arial MT"/>
              </a:rPr>
              <a:t>Python</a:t>
            </a:r>
            <a:r>
              <a:rPr sz="25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585858"/>
                </a:solidFill>
                <a:latin typeface="Arial MT"/>
                <a:cs typeface="Arial MT"/>
              </a:rPr>
              <a:t>has</a:t>
            </a:r>
            <a:r>
              <a:rPr sz="250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585858"/>
                </a:solidFill>
                <a:latin typeface="Arial MT"/>
                <a:cs typeface="Arial MT"/>
              </a:rPr>
              <a:t>many</a:t>
            </a:r>
            <a:r>
              <a:rPr sz="25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585858"/>
                </a:solidFill>
                <a:latin typeface="Arial MT"/>
                <a:cs typeface="Arial MT"/>
              </a:rPr>
              <a:t>many</a:t>
            </a:r>
            <a:r>
              <a:rPr sz="250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585858"/>
                </a:solidFill>
                <a:latin typeface="Arial MT"/>
                <a:cs typeface="Arial MT"/>
              </a:rPr>
              <a:t>awesome</a:t>
            </a:r>
            <a:r>
              <a:rPr sz="25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585858"/>
                </a:solidFill>
                <a:latin typeface="Arial MT"/>
                <a:cs typeface="Arial MT"/>
              </a:rPr>
              <a:t>packages.</a:t>
            </a:r>
            <a:endParaRPr sz="25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8010" y="2205227"/>
            <a:ext cx="9936372" cy="396012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028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Arial"/>
                <a:cs typeface="Arial"/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4872" y="1711832"/>
            <a:ext cx="3867785" cy="2693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1959" indent="-429259">
              <a:lnSpc>
                <a:spcPct val="100000"/>
              </a:lnSpc>
              <a:spcBef>
                <a:spcPts val="95"/>
              </a:spcBef>
              <a:buFont typeface="Wingdings"/>
              <a:buChar char=""/>
              <a:tabLst>
                <a:tab pos="441959" algn="l"/>
              </a:tabLst>
            </a:pPr>
            <a:r>
              <a:rPr sz="2500" dirty="0">
                <a:solidFill>
                  <a:srgbClr val="AEABAB"/>
                </a:solidFill>
                <a:latin typeface="Calibri"/>
                <a:cs typeface="Calibri"/>
              </a:rPr>
              <a:t>Python</a:t>
            </a:r>
            <a:r>
              <a:rPr sz="25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AEABAB"/>
                </a:solidFill>
                <a:latin typeface="Calibri"/>
                <a:cs typeface="Calibri"/>
              </a:rPr>
              <a:t>Introduction</a:t>
            </a:r>
            <a:endParaRPr sz="2500">
              <a:latin typeface="Calibri"/>
              <a:cs typeface="Calibri"/>
            </a:endParaRPr>
          </a:p>
          <a:p>
            <a:pPr marL="441959" indent="-429259">
              <a:lnSpc>
                <a:spcPct val="100000"/>
              </a:lnSpc>
              <a:spcBef>
                <a:spcPts val="3000"/>
              </a:spcBef>
              <a:buFont typeface="Wingdings"/>
              <a:buChar char=""/>
              <a:tabLst>
                <a:tab pos="441959" algn="l"/>
              </a:tabLst>
            </a:pPr>
            <a:r>
              <a:rPr sz="2500" dirty="0">
                <a:solidFill>
                  <a:srgbClr val="AEABAB"/>
                </a:solidFill>
                <a:latin typeface="Calibri"/>
                <a:cs typeface="Calibri"/>
              </a:rPr>
              <a:t>Linear</a:t>
            </a:r>
            <a:r>
              <a:rPr sz="2500" spc="-8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AEABAB"/>
                </a:solidFill>
                <a:latin typeface="Calibri"/>
                <a:cs typeface="Calibri"/>
              </a:rPr>
              <a:t>Algebra</a:t>
            </a:r>
            <a:r>
              <a:rPr sz="2500" spc="-7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AEABAB"/>
                </a:solidFill>
                <a:latin typeface="Calibri"/>
                <a:cs typeface="Calibri"/>
              </a:rPr>
              <a:t>and</a:t>
            </a:r>
            <a:r>
              <a:rPr sz="2500" spc="-7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AEABAB"/>
                </a:solidFill>
                <a:latin typeface="Calibri"/>
                <a:cs typeface="Calibri"/>
              </a:rPr>
              <a:t>NumPy</a:t>
            </a:r>
            <a:endParaRPr sz="2500">
              <a:latin typeface="Calibri"/>
              <a:cs typeface="Calibri"/>
            </a:endParaRPr>
          </a:p>
          <a:p>
            <a:pPr marL="441959" indent="-429259">
              <a:lnSpc>
                <a:spcPct val="100000"/>
              </a:lnSpc>
              <a:spcBef>
                <a:spcPts val="3000"/>
              </a:spcBef>
              <a:buFont typeface="Wingdings"/>
              <a:buChar char=""/>
              <a:tabLst>
                <a:tab pos="441959" algn="l"/>
              </a:tabLst>
            </a:pPr>
            <a:r>
              <a:rPr sz="2500" dirty="0">
                <a:latin typeface="Calibri"/>
                <a:cs typeface="Calibri"/>
              </a:rPr>
              <a:t>Useful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tools</a:t>
            </a:r>
            <a:endParaRPr sz="25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</a:tabLst>
            </a:pPr>
            <a:r>
              <a:rPr sz="2500" spc="-10" dirty="0">
                <a:latin typeface="Calibri"/>
                <a:cs typeface="Calibri"/>
              </a:rPr>
              <a:t>Pandas</a:t>
            </a:r>
            <a:endParaRPr sz="25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sz="2500" spc="-10" dirty="0">
                <a:latin typeface="Calibri"/>
                <a:cs typeface="Calibri"/>
              </a:rPr>
              <a:t>Sklearn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899" y="375920"/>
            <a:ext cx="153289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Pandas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76" rIns="0" bIns="0" rtlCol="0">
            <a:spAutoFit/>
          </a:bodyPr>
          <a:lstStyle/>
          <a:p>
            <a:pPr marL="1144270" indent="-456565">
              <a:lnSpc>
                <a:spcPct val="100000"/>
              </a:lnSpc>
              <a:spcBef>
                <a:spcPts val="95"/>
              </a:spcBef>
              <a:buChar char="•"/>
              <a:tabLst>
                <a:tab pos="1144270" algn="l"/>
              </a:tabLst>
            </a:pPr>
            <a:r>
              <a:rPr dirty="0"/>
              <a:t>Pandas</a:t>
            </a:r>
            <a:r>
              <a:rPr spc="-3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analysis</a:t>
            </a:r>
            <a:r>
              <a:rPr spc="-15" dirty="0"/>
              <a:t> </a:t>
            </a: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for</a:t>
            </a:r>
            <a:r>
              <a:rPr spc="-10" dirty="0"/>
              <a:t> python.</a:t>
            </a:r>
          </a:p>
          <a:p>
            <a:pPr marL="675005">
              <a:lnSpc>
                <a:spcPct val="100000"/>
              </a:lnSpc>
              <a:spcBef>
                <a:spcPts val="1330"/>
              </a:spcBef>
              <a:buFont typeface="Arial MT"/>
              <a:buChar char="•"/>
            </a:pPr>
            <a:endParaRPr spc="-10" dirty="0"/>
          </a:p>
          <a:p>
            <a:pPr marL="1144905" marR="5080" indent="-457834">
              <a:lnSpc>
                <a:spcPct val="100000"/>
              </a:lnSpc>
              <a:buChar char="•"/>
              <a:tabLst>
                <a:tab pos="1144905" algn="l"/>
              </a:tabLst>
            </a:pPr>
            <a:r>
              <a:rPr dirty="0"/>
              <a:t>Provide</a:t>
            </a:r>
            <a:r>
              <a:rPr spc="-45" dirty="0"/>
              <a:t> </a:t>
            </a:r>
            <a:r>
              <a:rPr spc="-10" dirty="0"/>
              <a:t>high-</a:t>
            </a:r>
            <a:r>
              <a:rPr dirty="0"/>
              <a:t>performance,</a:t>
            </a:r>
            <a:r>
              <a:rPr spc="-40" dirty="0"/>
              <a:t> </a:t>
            </a:r>
            <a:r>
              <a:rPr spc="-10" dirty="0"/>
              <a:t>easy-</a:t>
            </a:r>
            <a:r>
              <a:rPr spc="-20" dirty="0"/>
              <a:t>to-</a:t>
            </a:r>
            <a:r>
              <a:rPr dirty="0"/>
              <a:t>use</a:t>
            </a:r>
            <a:r>
              <a:rPr spc="-45" dirty="0"/>
              <a:t> </a:t>
            </a:r>
            <a:r>
              <a:rPr dirty="0"/>
              <a:t>data</a:t>
            </a:r>
            <a:r>
              <a:rPr spc="-50" dirty="0"/>
              <a:t> </a:t>
            </a:r>
            <a:r>
              <a:rPr dirty="0"/>
              <a:t>format</a:t>
            </a:r>
            <a:r>
              <a:rPr spc="-20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dirty="0"/>
              <a:t>users</a:t>
            </a:r>
            <a:r>
              <a:rPr spc="-4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spc="-10" dirty="0"/>
              <a:t>quickly </a:t>
            </a:r>
            <a:r>
              <a:rPr dirty="0"/>
              <a:t>operate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analyze</a:t>
            </a:r>
            <a:r>
              <a:rPr spc="-50" dirty="0"/>
              <a:t> </a:t>
            </a:r>
            <a:r>
              <a:rPr spc="-20" dirty="0"/>
              <a:t>data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7887" y="3758184"/>
            <a:ext cx="8482012" cy="261538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8824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Pandas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6262" y="1391858"/>
            <a:ext cx="3730625" cy="2453640"/>
            <a:chOff x="576262" y="1391858"/>
            <a:chExt cx="3730625" cy="24536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404" y="1391858"/>
              <a:ext cx="3689419" cy="7813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262" y="2203256"/>
              <a:ext cx="3730560" cy="1641795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69215" y="615695"/>
            <a:ext cx="6937212" cy="196799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3224" y="4114545"/>
            <a:ext cx="3099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Pick</a:t>
            </a:r>
            <a:r>
              <a:rPr sz="1800" spc="-4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element</a:t>
            </a:r>
            <a:r>
              <a:rPr sz="1800" spc="-4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from</a:t>
            </a:r>
            <a:r>
              <a:rPr sz="1800" spc="-4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5496"/>
                </a:solidFill>
                <a:latin typeface="Calibri"/>
                <a:cs typeface="Calibri"/>
              </a:rPr>
              <a:t>dataframe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3470" y="2843276"/>
            <a:ext cx="3010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Insert</a:t>
            </a:r>
            <a:r>
              <a:rPr sz="1800" spc="-5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element</a:t>
            </a:r>
            <a:r>
              <a:rPr sz="1800" spc="-4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5496"/>
                </a:solidFill>
                <a:latin typeface="Calibri"/>
                <a:cs typeface="Calibri"/>
              </a:rPr>
              <a:t>dataframe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71266" y="3458511"/>
            <a:ext cx="6935161" cy="230690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831583" y="5955893"/>
            <a:ext cx="37973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Delete</a:t>
            </a:r>
            <a:r>
              <a:rPr sz="1800" spc="-2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NaN</a:t>
            </a:r>
            <a:r>
              <a:rPr sz="1800" spc="-4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element</a:t>
            </a:r>
            <a:r>
              <a:rPr sz="1800" spc="-5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from</a:t>
            </a:r>
            <a:r>
              <a:rPr sz="1800" spc="-4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5496"/>
                </a:solidFill>
                <a:latin typeface="Calibri"/>
                <a:cs typeface="Calibri"/>
              </a:rPr>
              <a:t>dataframe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6236" y="5041391"/>
            <a:ext cx="2702052" cy="62179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04975" y="5830620"/>
            <a:ext cx="2211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Fill</a:t>
            </a:r>
            <a:r>
              <a:rPr sz="1800" spc="-4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Nan</a:t>
            </a:r>
            <a:r>
              <a:rPr sz="1800" spc="-4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rows</a:t>
            </a:r>
            <a:r>
              <a:rPr sz="1800" spc="-4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with</a:t>
            </a:r>
            <a:r>
              <a:rPr sz="1800" spc="-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2E5496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348" y="335407"/>
            <a:ext cx="430149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Scikit-</a:t>
            </a:r>
            <a:r>
              <a:rPr dirty="0"/>
              <a:t>Learn</a:t>
            </a:r>
            <a:r>
              <a:rPr spc="-25" dirty="0"/>
              <a:t> </a:t>
            </a:r>
            <a:r>
              <a:rPr spc="-10" dirty="0"/>
              <a:t>(Sklearn)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547" y="873074"/>
            <a:ext cx="1068832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har char="•"/>
              <a:tabLst>
                <a:tab pos="469900" algn="l"/>
              </a:tabLst>
            </a:pPr>
            <a:r>
              <a:rPr sz="2500" dirty="0">
                <a:latin typeface="Arial MT"/>
                <a:cs typeface="Arial MT"/>
              </a:rPr>
              <a:t>One</a:t>
            </a:r>
            <a:r>
              <a:rPr sz="2500" spc="-4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of</a:t>
            </a:r>
            <a:r>
              <a:rPr sz="2500" spc="-4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the</a:t>
            </a:r>
            <a:r>
              <a:rPr sz="2500" spc="-3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most</a:t>
            </a:r>
            <a:r>
              <a:rPr sz="2500" spc="-1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famous</a:t>
            </a:r>
            <a:r>
              <a:rPr sz="2500" spc="-4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python</a:t>
            </a:r>
            <a:r>
              <a:rPr sz="2500" spc="-4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modules</a:t>
            </a:r>
            <a:r>
              <a:rPr sz="2500" spc="-3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in</a:t>
            </a:r>
            <a:r>
              <a:rPr sz="2500" spc="-5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the</a:t>
            </a:r>
            <a:r>
              <a:rPr sz="2500" spc="-4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field</a:t>
            </a:r>
            <a:r>
              <a:rPr sz="2500" spc="-4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of</a:t>
            </a:r>
            <a:r>
              <a:rPr sz="2500" spc="-3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machine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learning.</a:t>
            </a: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900" algn="l"/>
              </a:tabLst>
            </a:pPr>
            <a:r>
              <a:rPr sz="2500" dirty="0">
                <a:latin typeface="Arial MT"/>
                <a:cs typeface="Arial MT"/>
              </a:rPr>
              <a:t>Simple</a:t>
            </a:r>
            <a:r>
              <a:rPr sz="2500" spc="-4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and</a:t>
            </a:r>
            <a:r>
              <a:rPr sz="2500" spc="-4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efficient</a:t>
            </a:r>
            <a:r>
              <a:rPr sz="2500" spc="-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tools</a:t>
            </a:r>
            <a:r>
              <a:rPr sz="2500" spc="-4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for</a:t>
            </a:r>
            <a:r>
              <a:rPr sz="2500" spc="-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data</a:t>
            </a:r>
            <a:r>
              <a:rPr sz="2500" spc="-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mining</a:t>
            </a:r>
            <a:r>
              <a:rPr sz="2500" spc="-4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and</a:t>
            </a:r>
            <a:r>
              <a:rPr sz="2500" spc="-4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data</a:t>
            </a:r>
            <a:r>
              <a:rPr sz="2500" spc="-40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analysis.</a:t>
            </a:r>
            <a:endParaRPr sz="25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0" y="2353055"/>
            <a:ext cx="8077200" cy="4504942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0" y="3818254"/>
          <a:ext cx="4019550" cy="1561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b="1" spc="-10" dirty="0">
                          <a:latin typeface="Calibri"/>
                          <a:cs typeface="Calibri"/>
                        </a:rPr>
                        <a:t>Discrete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Continuous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500" b="1" spc="-10" dirty="0">
                          <a:latin typeface="Calibri"/>
                          <a:cs typeface="Calibri"/>
                        </a:rPr>
                        <a:t>Supervised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Classification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Regression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500" b="1" spc="-10" dirty="0">
                          <a:latin typeface="Calibri"/>
                          <a:cs typeface="Calibri"/>
                        </a:rPr>
                        <a:t>Unsupervised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Clustering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1470" marR="138430" indent="-1860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Dimensionality Reduction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4877" y="251917"/>
            <a:ext cx="3513454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</a:t>
            </a:r>
            <a:r>
              <a:rPr spc="-25" dirty="0"/>
              <a:t> </a:t>
            </a:r>
            <a:r>
              <a:rPr dirty="0"/>
              <a:t>parts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Sklearn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2102" y="986409"/>
            <a:ext cx="4650105" cy="109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900" algn="l"/>
              </a:tabLst>
            </a:pPr>
            <a:r>
              <a:rPr sz="2500" spc="-10" dirty="0">
                <a:latin typeface="Arial MT"/>
                <a:cs typeface="Arial MT"/>
              </a:rPr>
              <a:t>Classification</a:t>
            </a: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Arial MT"/>
              <a:buAutoNum type="arabicPeriod"/>
            </a:pPr>
            <a:endParaRPr sz="2500">
              <a:latin typeface="Arial MT"/>
              <a:cs typeface="Arial MT"/>
            </a:endParaRPr>
          </a:p>
          <a:p>
            <a:pPr marL="812800" lvl="1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812800" algn="l"/>
              </a:tabLst>
            </a:pPr>
            <a:r>
              <a:rPr sz="2000" dirty="0">
                <a:latin typeface="Arial MT"/>
                <a:cs typeface="Arial MT"/>
              </a:rPr>
              <a:t>SVM,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Nearest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neighbors,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NN,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etc.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078" y="2721213"/>
            <a:ext cx="11152261" cy="362552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814" y="329945"/>
            <a:ext cx="351409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</a:t>
            </a:r>
            <a:r>
              <a:rPr spc="-20" dirty="0"/>
              <a:t> </a:t>
            </a:r>
            <a:r>
              <a:rPr dirty="0"/>
              <a:t>parts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Sklearn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1013" y="893521"/>
            <a:ext cx="3676650" cy="1703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5295" indent="-442595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455295" algn="l"/>
              </a:tabLst>
            </a:pPr>
            <a:r>
              <a:rPr sz="2500" spc="-10" dirty="0">
                <a:latin typeface="Arial MT"/>
                <a:cs typeface="Arial MT"/>
              </a:rPr>
              <a:t>Regression</a:t>
            </a: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Font typeface="Arial MT"/>
              <a:buAutoNum type="arabicPeriod" startAt="2"/>
            </a:pPr>
            <a:endParaRPr sz="2500">
              <a:latin typeface="Arial MT"/>
              <a:cs typeface="Arial MT"/>
            </a:endParaRPr>
          </a:p>
          <a:p>
            <a:pPr marL="812800" marR="5080" lvl="1" indent="-342900">
              <a:lnSpc>
                <a:spcPct val="100000"/>
              </a:lnSpc>
              <a:buChar char="•"/>
              <a:tabLst>
                <a:tab pos="812800" algn="l"/>
              </a:tabLst>
            </a:pPr>
            <a:r>
              <a:rPr sz="2000" spc="-10" dirty="0">
                <a:latin typeface="Arial MT"/>
                <a:cs typeface="Arial MT"/>
              </a:rPr>
              <a:t>DecisionTreeRegression, AdaBoostRegressor, </a:t>
            </a:r>
            <a:r>
              <a:rPr sz="2000" dirty="0">
                <a:latin typeface="Arial MT"/>
                <a:cs typeface="Arial MT"/>
              </a:rPr>
              <a:t>Nearest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neighbors,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etc.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027" y="2895769"/>
            <a:ext cx="5235266" cy="38906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53021" y="893521"/>
            <a:ext cx="4620260" cy="1093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5295" indent="-442595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455295" algn="l"/>
              </a:tabLst>
            </a:pPr>
            <a:r>
              <a:rPr sz="2500" spc="-10" dirty="0">
                <a:latin typeface="Arial MT"/>
                <a:cs typeface="Arial MT"/>
              </a:rPr>
              <a:t>Clustering</a:t>
            </a: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Font typeface="Arial MT"/>
              <a:buAutoNum type="arabicPeriod" startAt="3"/>
            </a:pPr>
            <a:endParaRPr sz="2500">
              <a:latin typeface="Arial MT"/>
              <a:cs typeface="Arial MT"/>
            </a:endParaRPr>
          </a:p>
          <a:p>
            <a:pPr marL="812165" lvl="1" indent="-342265">
              <a:lnSpc>
                <a:spcPct val="100000"/>
              </a:lnSpc>
              <a:buChar char="•"/>
              <a:tabLst>
                <a:tab pos="812165" algn="l"/>
              </a:tabLst>
            </a:pPr>
            <a:r>
              <a:rPr sz="2000" spc="-10" dirty="0">
                <a:latin typeface="Arial MT"/>
                <a:cs typeface="Arial MT"/>
              </a:rPr>
              <a:t>K-</a:t>
            </a:r>
            <a:r>
              <a:rPr sz="2000" dirty="0">
                <a:latin typeface="Arial MT"/>
                <a:cs typeface="Arial MT"/>
              </a:rPr>
              <a:t>means,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Spectral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clustering,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etc.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08305" y="2882649"/>
            <a:ext cx="4551468" cy="3690362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554" y="242443"/>
            <a:ext cx="351409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</a:t>
            </a:r>
            <a:r>
              <a:rPr spc="-20" dirty="0"/>
              <a:t> </a:t>
            </a:r>
            <a:r>
              <a:rPr dirty="0"/>
              <a:t>parts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Sklearn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9754" y="1003757"/>
            <a:ext cx="4051300" cy="1094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5930" indent="-44323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455930" algn="l"/>
              </a:tabLst>
            </a:pPr>
            <a:r>
              <a:rPr sz="2500" dirty="0">
                <a:latin typeface="Arial MT"/>
                <a:cs typeface="Arial MT"/>
              </a:rPr>
              <a:t>Dimensionality</a:t>
            </a:r>
            <a:r>
              <a:rPr sz="2500" spc="-45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Reduction</a:t>
            </a: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Font typeface="Arial MT"/>
              <a:buAutoNum type="arabicPeriod" startAt="4"/>
            </a:pPr>
            <a:endParaRPr sz="2500">
              <a:latin typeface="Arial MT"/>
              <a:cs typeface="Arial MT"/>
            </a:endParaRPr>
          </a:p>
          <a:p>
            <a:pPr marL="812800" lvl="1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812800" algn="l"/>
              </a:tabLst>
            </a:pPr>
            <a:r>
              <a:rPr sz="2000" dirty="0">
                <a:latin typeface="Arial MT"/>
                <a:cs typeface="Arial MT"/>
              </a:rPr>
              <a:t>PCA,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Feature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selection,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etc.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6547" y="2756916"/>
            <a:ext cx="3569208" cy="37216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68746" y="930097"/>
            <a:ext cx="6033770" cy="712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5930" indent="-443230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455930" algn="l"/>
              </a:tabLst>
            </a:pPr>
            <a:r>
              <a:rPr sz="2500" spc="-10" dirty="0">
                <a:latin typeface="Arial MT"/>
                <a:cs typeface="Arial MT"/>
              </a:rPr>
              <a:t>Preprocessing</a:t>
            </a:r>
            <a:endParaRPr sz="2500">
              <a:latin typeface="Arial MT"/>
              <a:cs typeface="Arial MT"/>
            </a:endParaRPr>
          </a:p>
          <a:p>
            <a:pPr marL="812165" lvl="1" indent="-342265">
              <a:lnSpc>
                <a:spcPct val="100000"/>
              </a:lnSpc>
              <a:spcBef>
                <a:spcPts val="10"/>
              </a:spcBef>
              <a:buChar char="•"/>
              <a:tabLst>
                <a:tab pos="812165" algn="l"/>
              </a:tabLst>
            </a:pPr>
            <a:r>
              <a:rPr sz="2000" dirty="0">
                <a:latin typeface="Arial MT"/>
                <a:cs typeface="Arial MT"/>
              </a:rPr>
              <a:t>Standardization,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Normalization,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Encoding,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etc.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84164" y="2927961"/>
            <a:ext cx="2899556" cy="27519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74480" y="3023630"/>
            <a:ext cx="2748883" cy="2656317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924" y="1121155"/>
            <a:ext cx="4634865" cy="1093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5295" indent="-442595">
              <a:lnSpc>
                <a:spcPct val="100000"/>
              </a:lnSpc>
              <a:spcBef>
                <a:spcPts val="95"/>
              </a:spcBef>
              <a:buAutoNum type="arabicPeriod" startAt="6"/>
              <a:tabLst>
                <a:tab pos="455295" algn="l"/>
              </a:tabLst>
            </a:pPr>
            <a:r>
              <a:rPr sz="2500" dirty="0">
                <a:latin typeface="Arial MT"/>
                <a:cs typeface="Arial MT"/>
              </a:rPr>
              <a:t>Model</a:t>
            </a:r>
            <a:r>
              <a:rPr sz="2500" spc="-80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selection</a:t>
            </a: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Arial MT"/>
              <a:buAutoNum type="arabicPeriod" startAt="6"/>
            </a:pPr>
            <a:endParaRPr sz="2500">
              <a:latin typeface="Arial MT"/>
              <a:cs typeface="Arial MT"/>
            </a:endParaRPr>
          </a:p>
          <a:p>
            <a:pPr marL="812165" lvl="1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812165" algn="l"/>
              </a:tabLst>
            </a:pPr>
            <a:r>
              <a:rPr sz="2000" dirty="0">
                <a:latin typeface="Arial MT"/>
                <a:cs typeface="Arial MT"/>
              </a:rPr>
              <a:t>Grid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search,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Cross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validation,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etc.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351" y="3064764"/>
            <a:ext cx="5673852" cy="23850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1251" y="391413"/>
            <a:ext cx="351409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</a:t>
            </a:r>
            <a:r>
              <a:rPr spc="-20" dirty="0"/>
              <a:t> </a:t>
            </a:r>
            <a:r>
              <a:rPr dirty="0"/>
              <a:t>parts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Sklearn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72392" y="699294"/>
            <a:ext cx="5663244" cy="56507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228" y="2670048"/>
            <a:ext cx="6141975" cy="265175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299" y="604520"/>
            <a:ext cx="207708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1261" y="1370075"/>
            <a:ext cx="8056245" cy="1931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alibri"/>
                <a:cs typeface="Calibri"/>
              </a:rPr>
              <a:t>Pandas</a:t>
            </a:r>
            <a:endParaRPr sz="2500" dirty="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812800" algn="l"/>
              </a:tabLst>
            </a:pPr>
            <a:r>
              <a:rPr sz="2500" u="sng" spc="-1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https://ithelp.ithome.com.tw/articles/10193421?sc=hot</a:t>
            </a:r>
            <a:endParaRPr sz="250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0"/>
              </a:spcBef>
            </a:pPr>
            <a:r>
              <a:rPr sz="2500" spc="-10" dirty="0">
                <a:latin typeface="Calibri"/>
                <a:cs typeface="Calibri"/>
              </a:rPr>
              <a:t>Sklearn</a:t>
            </a:r>
            <a:endParaRPr sz="2500" dirty="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812800" algn="l"/>
              </a:tabLst>
            </a:pPr>
            <a:r>
              <a:rPr sz="2500" u="sng" spc="-1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</a:t>
            </a:r>
            <a:endParaRPr sz="250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9372" y="2632405"/>
            <a:ext cx="241617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>
                <a:latin typeface="Calibri Light"/>
                <a:cs typeface="Calibri Light"/>
              </a:rPr>
              <a:t>Thanks!</a:t>
            </a:r>
            <a:endParaRPr sz="60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39498" y="636828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70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299" y="604520"/>
            <a:ext cx="457644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How</a:t>
            </a:r>
            <a:r>
              <a:rPr spc="-45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Set</a:t>
            </a:r>
            <a:r>
              <a:rPr spc="-40" dirty="0"/>
              <a:t> </a:t>
            </a:r>
            <a:r>
              <a:rPr dirty="0"/>
              <a:t>up</a:t>
            </a:r>
            <a:r>
              <a:rPr spc="-40" dirty="0"/>
              <a:t> </a:t>
            </a:r>
            <a:r>
              <a:rPr spc="-10" dirty="0"/>
              <a:t>Python?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994" y="1918461"/>
            <a:ext cx="8092440" cy="114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3520" indent="-213995">
              <a:lnSpc>
                <a:spcPct val="100000"/>
              </a:lnSpc>
              <a:spcBef>
                <a:spcPts val="105"/>
              </a:spcBef>
              <a:buSzPct val="95000"/>
              <a:buAutoNum type="arabicPeriod"/>
              <a:tabLst>
                <a:tab pos="223520" algn="l"/>
              </a:tabLst>
            </a:pPr>
            <a:r>
              <a:rPr sz="2000" b="1" dirty="0">
                <a:latin typeface="Arial"/>
                <a:cs typeface="Arial"/>
              </a:rPr>
              <a:t>Install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Anaconda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chemeClr val="accent1"/>
                </a:solidFill>
                <a:latin typeface="Arial"/>
                <a:cs typeface="Arial"/>
              </a:rPr>
              <a:t>(</a:t>
            </a:r>
            <a:r>
              <a:rPr sz="2000" b="1" u="sng" spc="-10" dirty="0">
                <a:solidFill>
                  <a:schemeClr val="accent1"/>
                </a:solidFill>
                <a:latin typeface="Arial"/>
                <a:cs typeface="Arial"/>
                <a:hlinkClick r:id="rId2"/>
              </a:rPr>
              <a:t>https://www.anaconda.com</a:t>
            </a:r>
            <a:r>
              <a:rPr lang="en-US" altLang="zh-TW" sz="2000" b="1" spc="-10" dirty="0">
                <a:solidFill>
                  <a:schemeClr val="accent1"/>
                </a:solidFill>
                <a:latin typeface="Arial"/>
                <a:cs typeface="Arial"/>
              </a:rPr>
              <a:t>)</a:t>
            </a:r>
            <a:endParaRPr sz="20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223520" indent="-214629">
              <a:lnSpc>
                <a:spcPct val="100000"/>
              </a:lnSpc>
              <a:spcBef>
                <a:spcPts val="5"/>
              </a:spcBef>
              <a:buSzPct val="95000"/>
              <a:buAutoNum type="arabicPeriod"/>
              <a:tabLst>
                <a:tab pos="223520" algn="l"/>
              </a:tabLst>
            </a:pPr>
            <a:r>
              <a:rPr sz="2000" b="1" dirty="0">
                <a:latin typeface="Arial"/>
                <a:cs typeface="Arial"/>
              </a:rPr>
              <a:t>Create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Environment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with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Python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3.X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(depends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your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usage)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595"/>
              </a:spcBef>
              <a:tabLst>
                <a:tab pos="5734050" algn="l"/>
              </a:tabLst>
            </a:pP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conda</a:t>
            </a:r>
            <a:r>
              <a:rPr sz="200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create</a:t>
            </a:r>
            <a:r>
              <a:rPr sz="20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--name</a:t>
            </a:r>
            <a:r>
              <a:rPr sz="20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myenvname</a:t>
            </a:r>
            <a:r>
              <a:rPr sz="200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 MT"/>
                <a:cs typeface="Arial MT"/>
              </a:rPr>
              <a:t>python=3.8</a:t>
            </a: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	(create</a:t>
            </a:r>
            <a:r>
              <a:rPr sz="20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 MT"/>
                <a:cs typeface="Arial MT"/>
              </a:rPr>
              <a:t>environment)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994" y="3240951"/>
            <a:ext cx="5117465" cy="2882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conda</a:t>
            </a:r>
            <a:r>
              <a:rPr sz="20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env</a:t>
            </a:r>
            <a:r>
              <a:rPr sz="20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Arial MT"/>
                <a:cs typeface="Arial MT"/>
              </a:rPr>
              <a:t>list</a:t>
            </a:r>
            <a:endParaRPr sz="20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690"/>
              </a:spcBef>
            </a:pP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conda</a:t>
            </a:r>
            <a:r>
              <a:rPr sz="20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activate</a:t>
            </a:r>
            <a:r>
              <a:rPr sz="20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 MT"/>
                <a:cs typeface="Arial MT"/>
              </a:rPr>
              <a:t>myenvname</a:t>
            </a:r>
            <a:endParaRPr sz="20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595"/>
              </a:spcBef>
            </a:pP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conda</a:t>
            </a:r>
            <a:r>
              <a:rPr sz="20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 MT"/>
                <a:cs typeface="Arial MT"/>
              </a:rPr>
              <a:t>deactivate</a:t>
            </a:r>
            <a:endParaRPr sz="2000" dirty="0">
              <a:latin typeface="Arial MT"/>
              <a:cs typeface="Arial MT"/>
            </a:endParaRPr>
          </a:p>
          <a:p>
            <a:pPr marL="223520" indent="-214629">
              <a:lnSpc>
                <a:spcPct val="100000"/>
              </a:lnSpc>
              <a:spcBef>
                <a:spcPts val="1610"/>
              </a:spcBef>
              <a:buSzPct val="95000"/>
              <a:buAutoNum type="arabicPeriod" startAt="3"/>
              <a:tabLst>
                <a:tab pos="223520" algn="l"/>
              </a:tabLst>
            </a:pPr>
            <a:r>
              <a:rPr sz="2000" b="1" dirty="0">
                <a:latin typeface="Arial"/>
                <a:cs typeface="Arial"/>
              </a:rPr>
              <a:t>Install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Packages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(under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environment)</a:t>
            </a:r>
            <a:endParaRPr sz="2000" dirty="0">
              <a:latin typeface="Arial"/>
              <a:cs typeface="Arial"/>
            </a:endParaRPr>
          </a:p>
          <a:p>
            <a:pPr marL="748665" indent="-278765">
              <a:spcBef>
                <a:spcPts val="1595"/>
              </a:spcBef>
              <a:buAutoNum type="arabicPeriod" startAt="3"/>
              <a:tabLst>
                <a:tab pos="748665" algn="l"/>
              </a:tabLst>
            </a:pP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conda</a:t>
            </a:r>
            <a:r>
              <a:rPr sz="20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install</a:t>
            </a:r>
            <a:r>
              <a:rPr sz="20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 MT"/>
                <a:cs typeface="Arial MT"/>
              </a:rPr>
              <a:t>numpy</a:t>
            </a:r>
            <a:endParaRPr sz="2000" dirty="0">
              <a:latin typeface="Arial MT"/>
              <a:cs typeface="Arial MT"/>
            </a:endParaRPr>
          </a:p>
          <a:p>
            <a:pPr marL="748665" lvl="1" indent="-278765">
              <a:lnSpc>
                <a:spcPct val="100000"/>
              </a:lnSpc>
              <a:spcBef>
                <a:spcPts val="1600"/>
              </a:spcBef>
              <a:buAutoNum type="alphaLcPeriod"/>
              <a:tabLst>
                <a:tab pos="748665" algn="l"/>
              </a:tabLst>
            </a:pP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pip</a:t>
            </a:r>
            <a:r>
              <a:rPr sz="200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install</a:t>
            </a:r>
            <a:r>
              <a:rPr sz="20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 MT"/>
                <a:cs typeface="Arial MT"/>
              </a:rPr>
              <a:t>numpy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15581" y="3240951"/>
            <a:ext cx="2644140" cy="1358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(check</a:t>
            </a:r>
            <a:r>
              <a:rPr sz="200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 MT"/>
                <a:cs typeface="Arial MT"/>
              </a:rPr>
              <a:t>environments)</a:t>
            </a:r>
            <a:endParaRPr sz="2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90"/>
              </a:spcBef>
            </a:pP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(enter</a:t>
            </a:r>
            <a:r>
              <a:rPr sz="200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an</a:t>
            </a:r>
            <a:r>
              <a:rPr sz="20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 MT"/>
                <a:cs typeface="Arial MT"/>
              </a:rPr>
              <a:t>environment)</a:t>
            </a:r>
            <a:endParaRPr sz="2000" dirty="0">
              <a:latin typeface="Arial MT"/>
              <a:cs typeface="Arial MT"/>
            </a:endParaRPr>
          </a:p>
          <a:p>
            <a:pPr marL="29209">
              <a:lnSpc>
                <a:spcPct val="100000"/>
              </a:lnSpc>
              <a:spcBef>
                <a:spcPts val="1595"/>
              </a:spcBef>
            </a:pP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(leave</a:t>
            </a:r>
            <a:r>
              <a:rPr sz="20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an</a:t>
            </a:r>
            <a:r>
              <a:rPr sz="20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 MT"/>
                <a:cs typeface="Arial MT"/>
              </a:rPr>
              <a:t>environment)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7960" y="5284723"/>
            <a:ext cx="2991485" cy="838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(try</a:t>
            </a:r>
            <a:r>
              <a:rPr sz="200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this</a:t>
            </a:r>
            <a:r>
              <a:rPr sz="20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 MT"/>
                <a:cs typeface="Arial MT"/>
              </a:rPr>
              <a:t>first)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(if</a:t>
            </a:r>
            <a:r>
              <a:rPr sz="20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fail</a:t>
            </a:r>
            <a:r>
              <a:rPr sz="20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20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install</a:t>
            </a:r>
            <a:r>
              <a:rPr sz="20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by</a:t>
            </a:r>
            <a:r>
              <a:rPr sz="20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 MT"/>
                <a:cs typeface="Arial MT"/>
              </a:rPr>
              <a:t>“conda”)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47990" y="1110437"/>
            <a:ext cx="406463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Helpful</a:t>
            </a:r>
            <a:r>
              <a:rPr sz="15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5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maintain</a:t>
            </a:r>
            <a:r>
              <a:rPr sz="15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5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versions</a:t>
            </a:r>
            <a:r>
              <a:rPr sz="15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5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packages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581900" y="1479803"/>
            <a:ext cx="774700" cy="713740"/>
            <a:chOff x="7581900" y="1479803"/>
            <a:chExt cx="774700" cy="713740"/>
          </a:xfrm>
        </p:grpSpPr>
        <p:sp>
          <p:nvSpPr>
            <p:cNvPr id="9" name="object 9"/>
            <p:cNvSpPr/>
            <p:nvPr/>
          </p:nvSpPr>
          <p:spPr>
            <a:xfrm>
              <a:off x="7587995" y="1485899"/>
              <a:ext cx="762000" cy="701040"/>
            </a:xfrm>
            <a:custGeom>
              <a:avLst/>
              <a:gdLst/>
              <a:ahLst/>
              <a:cxnLst/>
              <a:rect l="l" t="t" r="r" b="b"/>
              <a:pathLst>
                <a:path w="762000" h="701039">
                  <a:moveTo>
                    <a:pt x="586739" y="0"/>
                  </a:moveTo>
                  <a:lnTo>
                    <a:pt x="411479" y="175260"/>
                  </a:lnTo>
                  <a:lnTo>
                    <a:pt x="499109" y="175260"/>
                  </a:lnTo>
                  <a:lnTo>
                    <a:pt x="499109" y="525779"/>
                  </a:lnTo>
                  <a:lnTo>
                    <a:pt x="0" y="525779"/>
                  </a:lnTo>
                  <a:lnTo>
                    <a:pt x="0" y="701039"/>
                  </a:lnTo>
                  <a:lnTo>
                    <a:pt x="674370" y="701039"/>
                  </a:lnTo>
                  <a:lnTo>
                    <a:pt x="674370" y="175260"/>
                  </a:lnTo>
                  <a:lnTo>
                    <a:pt x="762000" y="175260"/>
                  </a:lnTo>
                  <a:lnTo>
                    <a:pt x="58673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87995" y="1485899"/>
              <a:ext cx="762000" cy="701040"/>
            </a:xfrm>
            <a:custGeom>
              <a:avLst/>
              <a:gdLst/>
              <a:ahLst/>
              <a:cxnLst/>
              <a:rect l="l" t="t" r="r" b="b"/>
              <a:pathLst>
                <a:path w="762000" h="701039">
                  <a:moveTo>
                    <a:pt x="0" y="525779"/>
                  </a:moveTo>
                  <a:lnTo>
                    <a:pt x="499109" y="525779"/>
                  </a:lnTo>
                  <a:lnTo>
                    <a:pt x="499109" y="175260"/>
                  </a:lnTo>
                  <a:lnTo>
                    <a:pt x="411479" y="175260"/>
                  </a:lnTo>
                  <a:lnTo>
                    <a:pt x="586739" y="0"/>
                  </a:lnTo>
                  <a:lnTo>
                    <a:pt x="762000" y="175260"/>
                  </a:lnTo>
                  <a:lnTo>
                    <a:pt x="674370" y="175260"/>
                  </a:lnTo>
                  <a:lnTo>
                    <a:pt x="674370" y="701039"/>
                  </a:lnTo>
                  <a:lnTo>
                    <a:pt x="0" y="701039"/>
                  </a:lnTo>
                  <a:lnTo>
                    <a:pt x="0" y="5257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298" y="292301"/>
            <a:ext cx="10687101" cy="3766993"/>
          </a:xfrm>
          <a:prstGeom prst="rect">
            <a:avLst/>
          </a:prstGeom>
        </p:spPr>
        <p:txBody>
          <a:bodyPr vert="horz" wrap="square" lIns="0" tIns="325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60"/>
              </a:spcBef>
            </a:pPr>
            <a:r>
              <a:rPr spc="-10" dirty="0"/>
              <a:t>Reference</a:t>
            </a:r>
          </a:p>
          <a:p>
            <a:pPr marL="578485" marR="5080">
              <a:lnSpc>
                <a:spcPct val="153700"/>
              </a:lnSpc>
              <a:spcBef>
                <a:spcPts val="140"/>
              </a:spcBef>
            </a:pPr>
            <a:r>
              <a:rPr sz="2500" spc="-1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2095F3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https://www.anaconda.com/downlo</a:t>
            </a:r>
            <a:r>
              <a:rPr lang="en-US" sz="2500" spc="-1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2095F3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</a:t>
            </a:r>
            <a:r>
              <a:rPr sz="2500" u="sng" spc="-10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500" spc="-1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2095F3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https://ithelp.ithome.com.tw/articles/10192460?</a:t>
            </a:r>
            <a:r>
              <a:rPr sz="2500" spc="-10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sc=hot</a:t>
            </a:r>
            <a:br>
              <a:rPr lang="en-US" altLang="zh-TW" sz="2500" spc="-1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zh-TW" sz="2500" spc="-10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https://me1237guy.pixnet.net/blog/post/70679227</a:t>
            </a:r>
            <a:br>
              <a:rPr lang="en-US" altLang="zh-TW" sz="2500" spc="-1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zh-TW" sz="2500" spc="-10" dirty="0">
                <a:solidFill>
                  <a:schemeClr val="tx2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https://stackoverflow.com/questions/64149680/how-can-i-activate-a-conda-environment-from-powershell</a:t>
            </a:r>
            <a:endParaRPr sz="25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58470"/>
            <a:ext cx="291973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IDE</a:t>
            </a:r>
            <a:r>
              <a:rPr spc="-3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Editor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5540" y="2515167"/>
            <a:ext cx="5498592" cy="22395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58033" y="5149722"/>
            <a:ext cx="1209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VS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Code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0232" y="5071109"/>
            <a:ext cx="2602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Jupyter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Notebook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655" y="2078735"/>
            <a:ext cx="5038344" cy="2819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985</Words>
  <Application>Microsoft Office PowerPoint</Application>
  <PresentationFormat>寬螢幕</PresentationFormat>
  <Paragraphs>273</Paragraphs>
  <Slides>69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69</vt:i4>
      </vt:variant>
    </vt:vector>
  </HeadingPairs>
  <TitlesOfParts>
    <vt:vector size="78" baseType="lpstr">
      <vt:lpstr>Arial MT</vt:lpstr>
      <vt:lpstr>新細明體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簡報</vt:lpstr>
      <vt:lpstr>Outline</vt:lpstr>
      <vt:lpstr>Outline</vt:lpstr>
      <vt:lpstr>Why Python?</vt:lpstr>
      <vt:lpstr>Why Python?</vt:lpstr>
      <vt:lpstr>Why Python?</vt:lpstr>
      <vt:lpstr>How to Set up Python?</vt:lpstr>
      <vt:lpstr>Reference https://www.anaconda.com/download https://ithelp.ithome.com.tw/articles/10192460?sc=hot https://me1237guy.pixnet.net/blog/post/70679227 https://stackoverflow.com/questions/64149680/how-can-i-activate-a-conda-environment-from-powershell</vt:lpstr>
      <vt:lpstr>IDE and Editor</vt:lpstr>
      <vt:lpstr>IDE and Editor (VS Code)</vt:lpstr>
      <vt:lpstr>IDE and Editor (Jupyter notebook)</vt:lpstr>
      <vt:lpstr>IDE and Editor (Jupyter notebook)</vt:lpstr>
      <vt:lpstr>Variable</vt:lpstr>
      <vt:lpstr>Comment</vt:lpstr>
      <vt:lpstr>List</vt:lpstr>
      <vt:lpstr>List</vt:lpstr>
      <vt:lpstr>List</vt:lpstr>
      <vt:lpstr>List Indexing</vt:lpstr>
      <vt:lpstr>List Indexing</vt:lpstr>
      <vt:lpstr>List Indexing</vt:lpstr>
      <vt:lpstr>List Indexing</vt:lpstr>
      <vt:lpstr>List Indexing</vt:lpstr>
      <vt:lpstr>List Indexing</vt:lpstr>
      <vt:lpstr>List Indexing</vt:lpstr>
      <vt:lpstr>Dictionary (Similar to Map in Java/C++)</vt:lpstr>
      <vt:lpstr>Dictionary</vt:lpstr>
      <vt:lpstr>Dictionary Indexing</vt:lpstr>
      <vt:lpstr>Traversing (List)</vt:lpstr>
      <vt:lpstr>Control Flow</vt:lpstr>
      <vt:lpstr>Control Flow</vt:lpstr>
      <vt:lpstr>List Comprehension</vt:lpstr>
      <vt:lpstr>Function</vt:lpstr>
      <vt:lpstr>Outline</vt:lpstr>
      <vt:lpstr>Why use Linear Algebra in ML?</vt:lpstr>
      <vt:lpstr>Matrix Review</vt:lpstr>
      <vt:lpstr>Matrix Review</vt:lpstr>
      <vt:lpstr>Matrix Review</vt:lpstr>
      <vt:lpstr>Matrices and Vectors in Python (NumPy</vt:lpstr>
      <vt:lpstr>np.ndarray: Matrices and Vectors in Python</vt:lpstr>
      <vt:lpstr>np.ndarray: Matrices and Vectors in Python</vt:lpstr>
      <vt:lpstr>np.ndarray: Matrices and Vectors in Python</vt:lpstr>
      <vt:lpstr>Other Ways to Create Matrices and Vectors NumPy provides many convenience functions for creating matrices/vectors.</vt:lpstr>
      <vt:lpstr>Matrix Indexing</vt:lpstr>
      <vt:lpstr>Dot Product</vt:lpstr>
      <vt:lpstr>Matrix Multiplication</vt:lpstr>
      <vt:lpstr>Basic Operations - Dot Multiplication</vt:lpstr>
      <vt:lpstr>Basic Operations - Element-wise Multiplication</vt:lpstr>
      <vt:lpstr>Transpose</vt:lpstr>
      <vt:lpstr>Basic Operations - Transpose</vt:lpstr>
      <vt:lpstr>Matrix Determinant</vt:lpstr>
      <vt:lpstr>Matrix Inverse</vt:lpstr>
      <vt:lpstr>Basic Operations - Determinant and Inverse</vt:lpstr>
      <vt:lpstr>Matrix Eigenvalues and Eigenvectors</vt:lpstr>
      <vt:lpstr>Matrix Eigenvalues and Eigenvectors</vt:lpstr>
      <vt:lpstr>Basic Operations - Eigenvalues, Eigenvectors</vt:lpstr>
      <vt:lpstr>Singular Value Decomposition</vt:lpstr>
      <vt:lpstr>Singular Value Decomposition</vt:lpstr>
      <vt:lpstr>Singular Value Decomposition</vt:lpstr>
      <vt:lpstr>Numpy Array Copy</vt:lpstr>
      <vt:lpstr>Outline</vt:lpstr>
      <vt:lpstr>Pandas</vt:lpstr>
      <vt:lpstr>Pandas</vt:lpstr>
      <vt:lpstr>Scikit-Learn (Sklearn)</vt:lpstr>
      <vt:lpstr>6 parts of Sklearn</vt:lpstr>
      <vt:lpstr>6 parts of Sklearn</vt:lpstr>
      <vt:lpstr>6 parts of Sklearn</vt:lpstr>
      <vt:lpstr>6 parts of Sklearn</vt:lpstr>
      <vt:lpstr>Reference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User</cp:lastModifiedBy>
  <cp:revision>6</cp:revision>
  <dcterms:created xsi:type="dcterms:W3CDTF">2025-02-16T11:09:37Z</dcterms:created>
  <dcterms:modified xsi:type="dcterms:W3CDTF">2025-02-16T12:27:22Z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2025-02-06T00:00:00Z</vt:filetime>
  </property>
  <property fmtid="{D5CDD505-2E9C-101B-9397-08002B2CF9AE}" pid="3" name="LastSaved">
    <vt:filetime>2025-02-16T00:00:00Z</vt:filetime>
  </property>
  <property fmtid="{D5CDD505-2E9C-101B-9397-08002B2CF9AE}" pid="4" name="Producer">
    <vt:lpwstr>4-Heights™ PDF Library 3.4.0.6904 (http://www.pdf-tools.com)</vt:lpwstr>
  </property>
</Properties>
</file>