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6B26B-24FE-4AEC-93FD-642535DD91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ACA081B-9B48-4DE7-8E4A-081B1839B7E3}">
      <dgm:prSet/>
      <dgm:spPr/>
      <dgm:t>
        <a:bodyPr/>
        <a:lstStyle/>
        <a:p>
          <a:pPr rtl="0"/>
          <a:r>
            <a:rPr lang="ru-RU" dirty="0" smtClean="0"/>
            <a:t>Провести тестирование представленной учебной программы и устранить недочеты.</a:t>
          </a:r>
          <a:endParaRPr lang="ru-RU" dirty="0"/>
        </a:p>
      </dgm:t>
    </dgm:pt>
    <dgm:pt modelId="{49F0AAB5-FE44-4ACF-B613-F88AFDD7F7DE}" type="parTrans" cxnId="{9D0E0F4D-3255-4EBD-A30F-816F4ADA83E5}">
      <dgm:prSet/>
      <dgm:spPr/>
      <dgm:t>
        <a:bodyPr/>
        <a:lstStyle/>
        <a:p>
          <a:endParaRPr lang="ru-RU"/>
        </a:p>
      </dgm:t>
    </dgm:pt>
    <dgm:pt modelId="{97C69FD3-560B-4B2E-BD5E-6454C277A2CB}" type="sibTrans" cxnId="{9D0E0F4D-3255-4EBD-A30F-816F4ADA83E5}">
      <dgm:prSet/>
      <dgm:spPr/>
      <dgm:t>
        <a:bodyPr/>
        <a:lstStyle/>
        <a:p>
          <a:endParaRPr lang="ru-RU"/>
        </a:p>
      </dgm:t>
    </dgm:pt>
    <dgm:pt modelId="{FBF35F57-D3A6-4EF4-ADEE-6C8C07FBD1DF}">
      <dgm:prSet/>
      <dgm:spPr/>
      <dgm:t>
        <a:bodyPr/>
        <a:lstStyle/>
        <a:p>
          <a:pPr rtl="0"/>
          <a:r>
            <a:rPr lang="ru-RU" dirty="0" smtClean="0"/>
            <a:t>Разместить программный продукт на </a:t>
          </a:r>
          <a:r>
            <a:rPr lang="ru-RU" dirty="0" err="1" smtClean="0"/>
            <a:t>веб-хостинге</a:t>
          </a:r>
          <a:r>
            <a:rPr lang="ru-RU" dirty="0" smtClean="0"/>
            <a:t>.</a:t>
          </a:r>
          <a:endParaRPr lang="ru-RU" dirty="0"/>
        </a:p>
      </dgm:t>
    </dgm:pt>
    <dgm:pt modelId="{F33EDB6C-520F-4B2B-86DA-DA32297E58F7}" type="parTrans" cxnId="{819A044C-E27A-4063-9B69-309204EFB4BD}">
      <dgm:prSet/>
      <dgm:spPr/>
      <dgm:t>
        <a:bodyPr/>
        <a:lstStyle/>
        <a:p>
          <a:endParaRPr lang="ru-RU"/>
        </a:p>
      </dgm:t>
    </dgm:pt>
    <dgm:pt modelId="{5028D5DE-D4A2-4DCE-978D-647EF6835378}" type="sibTrans" cxnId="{819A044C-E27A-4063-9B69-309204EFB4BD}">
      <dgm:prSet/>
      <dgm:spPr/>
      <dgm:t>
        <a:bodyPr/>
        <a:lstStyle/>
        <a:p>
          <a:endParaRPr lang="ru-RU"/>
        </a:p>
      </dgm:t>
    </dgm:pt>
    <dgm:pt modelId="{3DF88025-0560-47E4-B3EA-40D23309F35F}">
      <dgm:prSet/>
      <dgm:spPr/>
      <dgm:t>
        <a:bodyPr/>
        <a:lstStyle/>
        <a:p>
          <a:pPr rtl="0"/>
          <a:r>
            <a:rPr lang="ru-RU" dirty="0" smtClean="0"/>
            <a:t>Разработать руководство пользователя.</a:t>
          </a:r>
          <a:endParaRPr lang="ru-RU" dirty="0"/>
        </a:p>
      </dgm:t>
    </dgm:pt>
    <dgm:pt modelId="{7B586895-AFF3-47DC-9E03-B6B314FF4FB2}" type="parTrans" cxnId="{584E9DBD-ABF3-474B-B242-52BBEC0DD39E}">
      <dgm:prSet/>
      <dgm:spPr/>
      <dgm:t>
        <a:bodyPr/>
        <a:lstStyle/>
        <a:p>
          <a:endParaRPr lang="ru-RU"/>
        </a:p>
      </dgm:t>
    </dgm:pt>
    <dgm:pt modelId="{BCE08D12-9A24-4572-A68C-D6617E7A7470}" type="sibTrans" cxnId="{584E9DBD-ABF3-474B-B242-52BBEC0DD39E}">
      <dgm:prSet/>
      <dgm:spPr/>
      <dgm:t>
        <a:bodyPr/>
        <a:lstStyle/>
        <a:p>
          <a:endParaRPr lang="ru-RU"/>
        </a:p>
      </dgm:t>
    </dgm:pt>
    <dgm:pt modelId="{65D59E53-9DBA-4459-A34A-1B4202A695DA}" type="pres">
      <dgm:prSet presAssocID="{5F06B26B-24FE-4AEC-93FD-642535DD91AE}" presName="linear" presStyleCnt="0">
        <dgm:presLayoutVars>
          <dgm:animLvl val="lvl"/>
          <dgm:resizeHandles val="exact"/>
        </dgm:presLayoutVars>
      </dgm:prSet>
      <dgm:spPr/>
    </dgm:pt>
    <dgm:pt modelId="{3BA0E583-05F5-46E0-9E85-7CC44C55A4E5}" type="pres">
      <dgm:prSet presAssocID="{9ACA081B-9B48-4DE7-8E4A-081B1839B7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3E0C53-16A6-4759-A040-924014A3C143}" type="pres">
      <dgm:prSet presAssocID="{97C69FD3-560B-4B2E-BD5E-6454C277A2CB}" presName="spacer" presStyleCnt="0"/>
      <dgm:spPr/>
    </dgm:pt>
    <dgm:pt modelId="{DD627BDF-88BC-47A8-B81D-0FDB71BAC951}" type="pres">
      <dgm:prSet presAssocID="{FBF35F57-D3A6-4EF4-ADEE-6C8C07FBD1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C207C3-723D-415B-8C34-570C6F0B9E69}" type="pres">
      <dgm:prSet presAssocID="{5028D5DE-D4A2-4DCE-978D-647EF6835378}" presName="spacer" presStyleCnt="0"/>
      <dgm:spPr/>
    </dgm:pt>
    <dgm:pt modelId="{33A9767F-F303-4216-89FD-26D55507FE20}" type="pres">
      <dgm:prSet presAssocID="{3DF88025-0560-47E4-B3EA-40D23309F3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0E0F4D-3255-4EBD-A30F-816F4ADA83E5}" srcId="{5F06B26B-24FE-4AEC-93FD-642535DD91AE}" destId="{9ACA081B-9B48-4DE7-8E4A-081B1839B7E3}" srcOrd="0" destOrd="0" parTransId="{49F0AAB5-FE44-4ACF-B613-F88AFDD7F7DE}" sibTransId="{97C69FD3-560B-4B2E-BD5E-6454C277A2CB}"/>
    <dgm:cxn modelId="{F2AD2D0E-2C8B-4D09-A33A-5AD0EDA543AB}" type="presOf" srcId="{3DF88025-0560-47E4-B3EA-40D23309F35F}" destId="{33A9767F-F303-4216-89FD-26D55507FE20}" srcOrd="0" destOrd="0" presId="urn:microsoft.com/office/officeart/2005/8/layout/vList2"/>
    <dgm:cxn modelId="{819A044C-E27A-4063-9B69-309204EFB4BD}" srcId="{5F06B26B-24FE-4AEC-93FD-642535DD91AE}" destId="{FBF35F57-D3A6-4EF4-ADEE-6C8C07FBD1DF}" srcOrd="1" destOrd="0" parTransId="{F33EDB6C-520F-4B2B-86DA-DA32297E58F7}" sibTransId="{5028D5DE-D4A2-4DCE-978D-647EF6835378}"/>
    <dgm:cxn modelId="{584E9DBD-ABF3-474B-B242-52BBEC0DD39E}" srcId="{5F06B26B-24FE-4AEC-93FD-642535DD91AE}" destId="{3DF88025-0560-47E4-B3EA-40D23309F35F}" srcOrd="2" destOrd="0" parTransId="{7B586895-AFF3-47DC-9E03-B6B314FF4FB2}" sibTransId="{BCE08D12-9A24-4572-A68C-D6617E7A7470}"/>
    <dgm:cxn modelId="{8612AF9C-8965-4FFE-8E6D-AC39915B0BEF}" type="presOf" srcId="{9ACA081B-9B48-4DE7-8E4A-081B1839B7E3}" destId="{3BA0E583-05F5-46E0-9E85-7CC44C55A4E5}" srcOrd="0" destOrd="0" presId="urn:microsoft.com/office/officeart/2005/8/layout/vList2"/>
    <dgm:cxn modelId="{AE5DF30E-9327-49A9-90D8-E20F1A7E276A}" type="presOf" srcId="{5F06B26B-24FE-4AEC-93FD-642535DD91AE}" destId="{65D59E53-9DBA-4459-A34A-1B4202A695DA}" srcOrd="0" destOrd="0" presId="urn:microsoft.com/office/officeart/2005/8/layout/vList2"/>
    <dgm:cxn modelId="{D1E9B627-CFE9-422D-8EAB-E8AE84D78E27}" type="presOf" srcId="{FBF35F57-D3A6-4EF4-ADEE-6C8C07FBD1DF}" destId="{DD627BDF-88BC-47A8-B81D-0FDB71BAC951}" srcOrd="0" destOrd="0" presId="urn:microsoft.com/office/officeart/2005/8/layout/vList2"/>
    <dgm:cxn modelId="{58E6123C-314F-414E-B975-009195C54930}" type="presParOf" srcId="{65D59E53-9DBA-4459-A34A-1B4202A695DA}" destId="{3BA0E583-05F5-46E0-9E85-7CC44C55A4E5}" srcOrd="0" destOrd="0" presId="urn:microsoft.com/office/officeart/2005/8/layout/vList2"/>
    <dgm:cxn modelId="{A1E4E499-1274-4E3C-A8D6-C1502ADC7855}" type="presParOf" srcId="{65D59E53-9DBA-4459-A34A-1B4202A695DA}" destId="{E53E0C53-16A6-4759-A040-924014A3C143}" srcOrd="1" destOrd="0" presId="urn:microsoft.com/office/officeart/2005/8/layout/vList2"/>
    <dgm:cxn modelId="{F4A7D51A-4227-4B55-9B66-FA6CE13A129E}" type="presParOf" srcId="{65D59E53-9DBA-4459-A34A-1B4202A695DA}" destId="{DD627BDF-88BC-47A8-B81D-0FDB71BAC951}" srcOrd="2" destOrd="0" presId="urn:microsoft.com/office/officeart/2005/8/layout/vList2"/>
    <dgm:cxn modelId="{C1AD2EC4-2788-4805-9E59-05D3F06061A8}" type="presParOf" srcId="{65D59E53-9DBA-4459-A34A-1B4202A695DA}" destId="{A3C207C3-723D-415B-8C34-570C6F0B9E69}" srcOrd="3" destOrd="0" presId="urn:microsoft.com/office/officeart/2005/8/layout/vList2"/>
    <dgm:cxn modelId="{1D74F099-6A40-49F7-83F0-037D51CE855B}" type="presParOf" srcId="{65D59E53-9DBA-4459-A34A-1B4202A695DA}" destId="{33A9767F-F303-4216-89FD-26D55507FE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A0E583-05F5-46E0-9E85-7CC44C55A4E5}">
      <dsp:nvSpPr>
        <dsp:cNvPr id="0" name=""/>
        <dsp:cNvSpPr/>
      </dsp:nvSpPr>
      <dsp:spPr>
        <a:xfrm>
          <a:off x="0" y="4643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Провести тестирование представленной учебной программы и устранить недочеты.</a:t>
          </a:r>
          <a:endParaRPr lang="ru-RU" sz="3300" kern="1200" dirty="0"/>
        </a:p>
      </dsp:txBody>
      <dsp:txXfrm>
        <a:off x="0" y="46431"/>
        <a:ext cx="8229600" cy="1312740"/>
      </dsp:txXfrm>
    </dsp:sp>
    <dsp:sp modelId="{DD627BDF-88BC-47A8-B81D-0FDB71BAC951}">
      <dsp:nvSpPr>
        <dsp:cNvPr id="0" name=""/>
        <dsp:cNvSpPr/>
      </dsp:nvSpPr>
      <dsp:spPr>
        <a:xfrm>
          <a:off x="0" y="145421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Разместить программный продукт на </a:t>
          </a:r>
          <a:r>
            <a:rPr lang="ru-RU" sz="3300" kern="1200" dirty="0" err="1" smtClean="0"/>
            <a:t>веб-хостинге</a:t>
          </a:r>
          <a:r>
            <a:rPr lang="ru-RU" sz="3300" kern="1200" dirty="0" smtClean="0"/>
            <a:t>.</a:t>
          </a:r>
          <a:endParaRPr lang="ru-RU" sz="3300" kern="1200" dirty="0"/>
        </a:p>
      </dsp:txBody>
      <dsp:txXfrm>
        <a:off x="0" y="1454211"/>
        <a:ext cx="8229600" cy="1312740"/>
      </dsp:txXfrm>
    </dsp:sp>
    <dsp:sp modelId="{33A9767F-F303-4216-89FD-26D55507FE20}">
      <dsp:nvSpPr>
        <dsp:cNvPr id="0" name=""/>
        <dsp:cNvSpPr/>
      </dsp:nvSpPr>
      <dsp:spPr>
        <a:xfrm>
          <a:off x="0" y="286199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Разработать руководство пользователя.</a:t>
          </a:r>
          <a:endParaRPr lang="ru-RU" sz="3300" kern="1200" dirty="0"/>
        </a:p>
      </dsp:txBody>
      <dsp:txXfrm>
        <a:off x="0" y="2861991"/>
        <a:ext cx="8229600" cy="1312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224828" y="1766128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КУРСОВОЙ ПРОЕКТ</a:t>
            </a:r>
            <a:r>
              <a:rPr lang="ru-RU" sz="3200" dirty="0" smtClean="0"/>
              <a:t> </a:t>
            </a:r>
            <a:br>
              <a:rPr lang="ru-RU" sz="3200" dirty="0" smtClean="0"/>
            </a:br>
            <a:r>
              <a:rPr lang="ru-RU" sz="3200" b="1" dirty="0" smtClean="0"/>
              <a:t>МОДИФИКАЦИЯ КОНСТРУКТОРА ЗАПРОСОВ </a:t>
            </a:r>
            <a:r>
              <a:rPr lang="en-US" sz="3200" b="1" dirty="0" smtClean="0"/>
              <a:t>MYSQL</a:t>
            </a:r>
            <a:endParaRPr lang="ru-RU" sz="6600" dirty="0"/>
          </a:p>
        </p:txBody>
      </p:sp>
      <p:sp>
        <p:nvSpPr>
          <p:cNvPr id="5" name="Подзаголовок 2"/>
          <p:cNvSpPr>
            <a:spLocks noGrp="1"/>
          </p:cNvSpPr>
          <p:nvPr/>
        </p:nvSpPr>
        <p:spPr>
          <a:xfrm>
            <a:off x="4339628" y="3505200"/>
            <a:ext cx="4572000" cy="2604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Выполнил: Горлов Евгений Сергеевич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Специальность 09.02.05 Прикладная информатика (по отраслям)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Курс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ru-RU" sz="1800" dirty="0" smtClean="0">
                <a:solidFill>
                  <a:schemeClr val="tx1"/>
                </a:solidFill>
                <a:latin typeface="+mj-lt"/>
              </a:rPr>
              <a:t> группа 35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Научный руководитель: преподаватель 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Сабуров Павел Андреевич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Форма обучения: очная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ЯРОСЛАВСКОЙ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РОСТОВСКИЙ ПЕДАГОГИЧЕСКИЙ КОЛЛЕДЖ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730028" y="6109528"/>
            <a:ext cx="148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+mj-lt"/>
              </a:rPr>
              <a:t>Ростов 2019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ВВЕДЕНИЕ</a:t>
            </a:r>
          </a:p>
          <a:p>
            <a:pPr>
              <a:buNone/>
            </a:pPr>
            <a:r>
              <a:rPr lang="ru-RU" sz="2400" cap="all" dirty="0" smtClean="0"/>
              <a:t>I.</a:t>
            </a:r>
            <a:r>
              <a:rPr lang="ru-RU" sz="2400" dirty="0" smtClean="0"/>
              <a:t> </a:t>
            </a:r>
            <a:r>
              <a:rPr lang="ru-RU" sz="2400" cap="all" dirty="0" smtClean="0"/>
              <a:t>СОПРОВОЖДЕНИЕ</a:t>
            </a:r>
            <a:r>
              <a:rPr lang="ru-RU" sz="2400" dirty="0" smtClean="0"/>
              <a:t>	</a:t>
            </a:r>
          </a:p>
          <a:p>
            <a:pPr>
              <a:buNone/>
            </a:pPr>
            <a:r>
              <a:rPr lang="ru-RU" sz="2400" dirty="0" smtClean="0"/>
              <a:t>1.1. Анализ спецификаций конструктора запросов </a:t>
            </a:r>
            <a:r>
              <a:rPr lang="en-US" sz="2400" dirty="0" smtClean="0"/>
              <a:t>MySQL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1.2. Стратегия сопровождения конструктора запросов </a:t>
            </a:r>
            <a:r>
              <a:rPr lang="en-US" sz="2400" dirty="0" smtClean="0"/>
              <a:t>MySQL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cap="all" dirty="0" smtClean="0"/>
              <a:t>2.</a:t>
            </a:r>
            <a:r>
              <a:rPr lang="ru-RU" sz="2400" dirty="0" smtClean="0"/>
              <a:t> </a:t>
            </a:r>
            <a:r>
              <a:rPr lang="ru-RU" sz="2400" cap="all" dirty="0" smtClean="0"/>
              <a:t>Оценка качества программного продукта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2.1. Мероприятия по модификации программного продукта.</a:t>
            </a:r>
          </a:p>
          <a:p>
            <a:pPr>
              <a:buNone/>
            </a:pPr>
            <a:r>
              <a:rPr lang="ru-RU" sz="2400" dirty="0" smtClean="0"/>
              <a:t>2.2. Анализ результатов сопровождения ПП</a:t>
            </a:r>
          </a:p>
          <a:p>
            <a:pPr>
              <a:buNone/>
            </a:pPr>
            <a:r>
              <a:rPr lang="ru-RU" sz="2400" dirty="0" smtClean="0"/>
              <a:t>ЗАКЛЮЧЕНИЕ</a:t>
            </a:r>
          </a:p>
          <a:p>
            <a:pPr>
              <a:buNone/>
            </a:pPr>
            <a:r>
              <a:rPr lang="ru-RU" sz="2400" dirty="0" smtClean="0"/>
              <a:t>ИНФОРМАЦИОННЫЕ РЕСУРСЫ</a:t>
            </a:r>
          </a:p>
          <a:p>
            <a:pPr>
              <a:buNone/>
            </a:pPr>
            <a:r>
              <a:rPr lang="ru-RU" sz="2400" dirty="0" smtClean="0"/>
              <a:t>ПРИЛОЖЕНИЯ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75260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Цель: планирование и обеспечение модификации обучающего конструктора запросов </a:t>
            </a:r>
            <a:r>
              <a:rPr lang="en-US" sz="2800" dirty="0" smtClean="0"/>
              <a:t>MySQL</a:t>
            </a:r>
            <a:r>
              <a:rPr lang="ru-RU" sz="2800" dirty="0" smtClean="0"/>
              <a:t>, для оценки реализации заявленных требований.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4600" b="1" dirty="0" smtClean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Проанализировать функциональные и эксплуатационные возможности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Спроектировать стратегию сопровождения обучающего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 в соответствии с измененным техническим заданием.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Провести м</a:t>
            </a:r>
            <a:r>
              <a:rPr lang="ru-RU" dirty="0" smtClean="0"/>
              <a:t>ероприятия по тестированию и модификации программного продукта.</a:t>
            </a:r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Провести анализ результатов модификации обучающего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концепта сопровождения: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работа над </a:t>
            </a:r>
            <a:r>
              <a:rPr lang="ru-RU" dirty="0" err="1" smtClean="0"/>
              <a:t>контентом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разработка модуля «Уроки».</a:t>
            </a:r>
          </a:p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</a:t>
            </a:r>
            <a:r>
              <a:rPr lang="ru-RU" dirty="0" err="1" smtClean="0"/>
              <a:t>юзабилити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модернизация дизайна.</a:t>
            </a:r>
          </a:p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руководство пользователя.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разработка руководства пользователя.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 files\Учеба\курсач\konstructorMySQL\documents\схем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05200"/>
            <a:ext cx="7070422" cy="33528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371600"/>
          </a:xfrm>
        </p:spPr>
        <p:txBody>
          <a:bodyPr>
            <a:normAutofit/>
          </a:bodyPr>
          <a:lstStyle/>
          <a:p>
            <a:pPr algn="l"/>
            <a:r>
              <a:rPr lang="ru-RU" sz="2700" dirty="0" smtClean="0"/>
              <a:t>Проведение мероприятий по реализации каждого элемента концепта сопровождения должен осуществляться по следующей схеме: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286000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Проведение работ по внесению изменений в программный продукт.</a:t>
            </a:r>
          </a:p>
          <a:p>
            <a:pPr lvl="0"/>
            <a:r>
              <a:rPr lang="ru-RU" sz="2400" dirty="0" smtClean="0"/>
              <a:t>Проведение тестирования внесенных изменений.</a:t>
            </a:r>
          </a:p>
          <a:p>
            <a:pPr lvl="0"/>
            <a:r>
              <a:rPr lang="ru-RU" sz="2400" dirty="0" smtClean="0"/>
              <a:t>Анализ результатов тестирования и возврат к первому пункту.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Модель качества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55550"/>
            <a:ext cx="8229599" cy="541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по дальнейшему развитию проекта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224</Words>
  <Application>Microsoft Office PowerPoint</Application>
  <PresentationFormat>Экран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Оглавление</vt:lpstr>
      <vt:lpstr>Цель: планирование и обеспечение модификации обучающего конструктора запросов MySQL, для оценки реализации заявленных требований.</vt:lpstr>
      <vt:lpstr>Элементы концепта сопровождения: </vt:lpstr>
      <vt:lpstr>Проведение мероприятий по реализации каждого элемента концепта сопровождения должен осуществляться по следующей схеме:</vt:lpstr>
      <vt:lpstr>Модель качества</vt:lpstr>
      <vt:lpstr>План по дальнейшему развитию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JokeR</dc:creator>
  <cp:lastModifiedBy>Джокер</cp:lastModifiedBy>
  <cp:revision>3</cp:revision>
  <dcterms:created xsi:type="dcterms:W3CDTF">2019-04-09T08:10:16Z</dcterms:created>
  <dcterms:modified xsi:type="dcterms:W3CDTF">2019-04-24T23:19:06Z</dcterms:modified>
</cp:coreProperties>
</file>