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2" r:id="rId3"/>
    <p:sldId id="267" r:id="rId4"/>
    <p:sldId id="263" r:id="rId5"/>
    <p:sldId id="257" r:id="rId6"/>
    <p:sldId id="265" r:id="rId7"/>
    <p:sldId id="266" r:id="rId8"/>
    <p:sldId id="264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058;&#1047;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10600" cy="1295400"/>
          </a:xfrm>
        </p:spPr>
        <p:txBody>
          <a:bodyPr>
            <a:noAutofit/>
          </a:bodyPr>
          <a:lstStyle/>
          <a:p>
            <a:r>
              <a:rPr lang="ru-RU" dirty="0" smtClean="0"/>
              <a:t>КУРСОВОЙ ПРОЕКТ</a:t>
            </a:r>
            <a:r>
              <a:rPr lang="ru-RU" sz="3200" dirty="0" smtClean="0"/>
              <a:t> </a:t>
            </a:r>
            <a:br>
              <a:rPr lang="ru-RU" sz="3200" dirty="0" smtClean="0"/>
            </a:br>
            <a:r>
              <a:rPr lang="ru-RU" sz="3200" b="1" dirty="0" smtClean="0"/>
              <a:t>РАЗРАБОТКА КОНСТРУКТОРА ЗАПРОСОВ </a:t>
            </a:r>
            <a:r>
              <a:rPr lang="en-US" sz="3200" b="1" dirty="0" smtClean="0"/>
              <a:t>MySQL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3400" y="3200400"/>
            <a:ext cx="4572000" cy="2743200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Выполнил: Горлов Евгений Сергеевич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Специальность 09.02.05 Прикладная информатика (по отраслям)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Курс 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III</a:t>
            </a:r>
            <a:r>
              <a:rPr lang="ru-RU" sz="1800" dirty="0" smtClean="0">
                <a:solidFill>
                  <a:schemeClr val="tx1"/>
                </a:solidFill>
                <a:latin typeface="+mj-lt"/>
              </a:rPr>
              <a:t> группа 35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Научный руководитель: преподаватель 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Сабуров Павел Андреевич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Форма обучения: очная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15360" y="182434"/>
            <a:ext cx="85075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ГОСУДАРСТВЕННОЕ ПРОФЕССИОНАЛЬНОЕ ОБРАЗОВАТЕЛЬНОЕ УЧРЕЖДЕНИЕ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ЯРОСЛАВСКОЙ ОБЛАСТИ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РОСТОВСКИЙ ПЕДАГОГИЧЕСКИЙ КОЛЛЕДЖ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943600"/>
            <a:ext cx="148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Ростов 2018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 вкладок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505700" cy="507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Окно справки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47800"/>
            <a:ext cx="4305300" cy="512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44000" indent="342900" algn="just">
              <a:buNone/>
            </a:pPr>
            <a:r>
              <a:rPr lang="ru-RU" dirty="0" smtClean="0"/>
              <a:t>Мы разработали веб-сайт, с современным, интуитивно понятным дизайном и встроенным конструктором запросов, при работе с которым можно быстро получить справочную информацию по конкретным темам.</a:t>
            </a:r>
          </a:p>
          <a:p>
            <a:pPr marL="144000" indent="342900" algn="just">
              <a:buNone/>
            </a:pPr>
            <a:r>
              <a:rPr lang="ru-RU" dirty="0" smtClean="0"/>
              <a:t>В настоящее время сайт готов к вводу в эксплуатацию, но предполагает перспективу своего дальнейшего развития по следующим направлениям: </a:t>
            </a:r>
          </a:p>
          <a:p>
            <a:pPr marL="144000" indent="342900" algn="just"/>
            <a:r>
              <a:rPr lang="ru-RU" dirty="0" smtClean="0"/>
              <a:t>добавление модуля запросов на выборку;</a:t>
            </a:r>
          </a:p>
          <a:p>
            <a:pPr marL="144000" indent="342900" algn="just"/>
            <a:r>
              <a:rPr lang="ru-RU" dirty="0" smtClean="0"/>
              <a:t>возможность создания локальной базы данных;</a:t>
            </a:r>
          </a:p>
          <a:p>
            <a:pPr marL="144000" indent="342900" algn="just"/>
            <a:r>
              <a:rPr lang="ru-RU" dirty="0" smtClean="0"/>
              <a:t>размещение на </a:t>
            </a:r>
            <a:r>
              <a:rPr lang="ru-RU" dirty="0" err="1" smtClean="0"/>
              <a:t>хостинге</a:t>
            </a:r>
            <a:r>
              <a:rPr lang="ru-RU" dirty="0" smtClean="0"/>
              <a:t> и продвижение.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Цель: создать веб-интерфейс для облегчения освоения </a:t>
            </a:r>
            <a:r>
              <a:rPr lang="en-US" dirty="0" smtClean="0">
                <a:solidFill>
                  <a:schemeClr val="tx1"/>
                </a:solidFill>
              </a:rPr>
              <a:t>MySQL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133600"/>
            <a:ext cx="77724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Собрать базу знаний о </a:t>
            </a:r>
            <a:r>
              <a:rPr lang="en-US" dirty="0" smtClean="0"/>
              <a:t>MySQL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Разработать информационную модель.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Выбрать и освоить инструменты разработки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Реализовать модуль запросов на действия с выводом собранного запроса в отдельном поле.</a:t>
            </a:r>
          </a:p>
        </p:txBody>
      </p:sp>
    </p:spTree>
    <p:extLst>
      <p:ext uri="{BB962C8B-B14F-4D97-AF65-F5344CB8AC3E}">
        <p14:creationId xmlns="" xmlns:p14="http://schemas.microsoft.com/office/powerpoint/2010/main" val="241303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2362200"/>
            <a:ext cx="7772400" cy="3657600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hlinkClick r:id="rId2" action="ppaction://hlinkfile"/>
              </a:rPr>
              <a:t>Техническое задание.</a:t>
            </a:r>
            <a:r>
              <a:rPr lang="en-US" dirty="0" err="1" smtClean="0">
                <a:hlinkClick r:id="rId2" action="ppaction://hlinkfile"/>
              </a:rPr>
              <a:t>docx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66800" y="1981200"/>
            <a:ext cx="743059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ВВЕДЕНИЕ</a:t>
            </a:r>
          </a:p>
          <a:p>
            <a:pPr marL="342900" indent="-342900"/>
            <a:r>
              <a:rPr lang="ru-RU" sz="2000" dirty="0" smtClean="0"/>
              <a:t>1. ТЕХНОЛОГИЧЕСКИЙ РАЗДЕЛ</a:t>
            </a:r>
          </a:p>
          <a:p>
            <a:pPr marL="342900" indent="-342900"/>
            <a:r>
              <a:rPr lang="ru-RU" sz="2000" cap="all" dirty="0" smtClean="0"/>
              <a:t>	1.1 о</a:t>
            </a:r>
            <a:r>
              <a:rPr lang="ru-RU" sz="2000" dirty="0" smtClean="0"/>
              <a:t>писание</a:t>
            </a:r>
            <a:r>
              <a:rPr lang="ru-RU" sz="2000" cap="all" dirty="0" smtClean="0"/>
              <a:t> </a:t>
            </a:r>
            <a:r>
              <a:rPr lang="ru-RU" sz="2000" dirty="0" smtClean="0"/>
              <a:t>объекта</a:t>
            </a:r>
            <a:r>
              <a:rPr lang="ru-RU" sz="2000" cap="all" dirty="0" smtClean="0"/>
              <a:t> </a:t>
            </a:r>
            <a:r>
              <a:rPr lang="ru-RU" sz="2000" dirty="0" smtClean="0"/>
              <a:t>автоматизации</a:t>
            </a:r>
          </a:p>
          <a:p>
            <a:pPr marL="342900" indent="-342900"/>
            <a:r>
              <a:rPr lang="ru-RU" sz="2000" dirty="0" smtClean="0"/>
              <a:t>	1.2 Создание информационной модели</a:t>
            </a:r>
          </a:p>
          <a:p>
            <a:pPr marL="342900" indent="-342900"/>
            <a:r>
              <a:rPr lang="ru-RU" sz="2000" dirty="0" smtClean="0"/>
              <a:t>2. ПРОЕКТНЫЙ РАЗДЕЛ</a:t>
            </a:r>
          </a:p>
          <a:p>
            <a:pPr marL="342900" indent="-342900"/>
            <a:r>
              <a:rPr lang="ru-RU" sz="2000" dirty="0" smtClean="0"/>
              <a:t>	2.1 Формирование базы знаний и выбор инструментов разработки</a:t>
            </a:r>
          </a:p>
          <a:p>
            <a:pPr marL="342900" indent="-342900"/>
            <a:r>
              <a:rPr lang="ru-RU" sz="2000" dirty="0" smtClean="0"/>
              <a:t>	2.2 Разработка программного продукта. 	</a:t>
            </a:r>
          </a:p>
          <a:p>
            <a:r>
              <a:rPr lang="ru-RU" sz="2000" dirty="0" smtClean="0"/>
              <a:t>ЗАКЛЮЧЕНИЕ	</a:t>
            </a:r>
          </a:p>
          <a:p>
            <a:r>
              <a:rPr lang="ru-RU" sz="2000" dirty="0" smtClean="0"/>
              <a:t>ИНФОРМАЦИОННЫЕ РЕСУРСЫ	</a:t>
            </a:r>
          </a:p>
          <a:p>
            <a:r>
              <a:rPr lang="ru-RU" sz="2000" dirty="0" smtClean="0"/>
              <a:t>ПРИЛОЖЕНИЯ	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299260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+mn-lt"/>
              </a:rPr>
              <a:t>Функциональная диаграмма конструктора запросов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24200" y="2971800"/>
            <a:ext cx="3124200" cy="1600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Создание и вывод запросов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76600" y="1981200"/>
            <a:ext cx="2590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ТЗ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62000" y="32766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algn="ctr"/>
            <a:r>
              <a:rPr lang="ru-RU" dirty="0" smtClean="0">
                <a:solidFill>
                  <a:schemeClr val="tx1"/>
                </a:solidFill>
              </a:rPr>
              <a:t>База знаний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71700" y="4953000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Пользователь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53200" y="2971800"/>
            <a:ext cx="1981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algn="ctr"/>
            <a:r>
              <a:rPr lang="ru-RU" dirty="0" smtClean="0">
                <a:solidFill>
                  <a:schemeClr val="tx1"/>
                </a:solidFill>
              </a:rPr>
              <a:t>Запрос на действие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667000" y="3733800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248400" y="3429000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572000" y="2667000"/>
            <a:ext cx="0" cy="3048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0"/>
          </p:cNvCxnSpPr>
          <p:nvPr/>
        </p:nvCxnSpPr>
        <p:spPr>
          <a:xfrm flipV="1">
            <a:off x="3657600" y="4572000"/>
            <a:ext cx="0" cy="3810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495800" y="4953000"/>
            <a:ext cx="2209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Конструктор запросов</a:t>
            </a:r>
          </a:p>
        </p:txBody>
      </p:sp>
      <p:cxnSp>
        <p:nvCxnSpPr>
          <p:cNvPr id="17" name="Прямая со стрелкой 16"/>
          <p:cNvCxnSpPr>
            <a:stCxn id="16" idx="0"/>
          </p:cNvCxnSpPr>
          <p:nvPr/>
        </p:nvCxnSpPr>
        <p:spPr>
          <a:xfrm flipV="1">
            <a:off x="5600700" y="4572000"/>
            <a:ext cx="0" cy="3810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629400" y="3886200"/>
            <a:ext cx="1828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algn="ctr"/>
            <a:r>
              <a:rPr lang="ru-RU" dirty="0" smtClean="0">
                <a:solidFill>
                  <a:schemeClr val="tx1"/>
                </a:solidFill>
              </a:rPr>
              <a:t>Справочный материал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6248400" y="4191000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+mn-lt"/>
              </a:rPr>
              <a:t>Функциональная схема конструктора запросов</a:t>
            </a:r>
            <a:endParaRPr lang="ru-RU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3962400"/>
            <a:ext cx="22860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Вывод справочной информации</a:t>
            </a:r>
          </a:p>
        </p:txBody>
      </p:sp>
      <p:sp>
        <p:nvSpPr>
          <p:cNvPr id="5" name="Овал 4"/>
          <p:cNvSpPr/>
          <p:nvPr/>
        </p:nvSpPr>
        <p:spPr>
          <a:xfrm>
            <a:off x="3429000" y="1143000"/>
            <a:ext cx="13716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Начало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505200" y="6019800"/>
            <a:ext cx="12954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Конец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Блок-схема: решение 11"/>
          <p:cNvSpPr/>
          <p:nvPr/>
        </p:nvSpPr>
        <p:spPr>
          <a:xfrm>
            <a:off x="2895600" y="4953000"/>
            <a:ext cx="2590800" cy="76200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Вернуться?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5" idx="4"/>
          </p:cNvCxnSpPr>
          <p:nvPr/>
        </p:nvCxnSpPr>
        <p:spPr>
          <a:xfrm>
            <a:off x="4114800" y="15240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5486400" y="53340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2209800" y="53340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endCxn id="7" idx="2"/>
          </p:cNvCxnSpPr>
          <p:nvPr/>
        </p:nvCxnSpPr>
        <p:spPr>
          <a:xfrm>
            <a:off x="2209800" y="6248400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2133600" y="4953000"/>
            <a:ext cx="685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Нет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5562600" y="4953000"/>
            <a:ext cx="685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048000" y="1752600"/>
            <a:ext cx="22860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Выбор параметров для создания запроса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flipV="1">
            <a:off x="6858000" y="2209800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34" idx="3"/>
          </p:cNvCxnSpPr>
          <p:nvPr/>
        </p:nvCxnSpPr>
        <p:spPr>
          <a:xfrm flipH="1">
            <a:off x="5334000" y="2209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endCxn id="12" idx="1"/>
          </p:cNvCxnSpPr>
          <p:nvPr/>
        </p:nvCxnSpPr>
        <p:spPr>
          <a:xfrm>
            <a:off x="2209800" y="53340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048000" y="2971800"/>
            <a:ext cx="22860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Создание и вывод запроса на действие</a:t>
            </a:r>
          </a:p>
        </p:txBody>
      </p:sp>
      <p:cxnSp>
        <p:nvCxnSpPr>
          <p:cNvPr id="23" name="Прямая со стрелкой 22"/>
          <p:cNvCxnSpPr>
            <a:stCxn id="34" idx="2"/>
            <a:endCxn id="22" idx="0"/>
          </p:cNvCxnSpPr>
          <p:nvPr/>
        </p:nvCxnSpPr>
        <p:spPr>
          <a:xfrm>
            <a:off x="4191000" y="26670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2" idx="2"/>
            <a:endCxn id="4" idx="0"/>
          </p:cNvCxnSpPr>
          <p:nvPr/>
        </p:nvCxnSpPr>
        <p:spPr>
          <a:xfrm>
            <a:off x="4191000" y="3657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4" idx="2"/>
            <a:endCxn id="12" idx="0"/>
          </p:cNvCxnSpPr>
          <p:nvPr/>
        </p:nvCxnSpPr>
        <p:spPr>
          <a:xfrm>
            <a:off x="4191000" y="46482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6188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2192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+mn-lt"/>
              </a:rPr>
              <a:t>Диаграмма переходов состояний модуля запросов на действие</a:t>
            </a:r>
            <a:endParaRPr lang="ru-RU" b="1" dirty="0">
              <a:latin typeface="+mn-lt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04800" y="1676400"/>
            <a:ext cx="533400" cy="5334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419600" y="5867400"/>
            <a:ext cx="533400" cy="533400"/>
            <a:chOff x="304800" y="457200"/>
            <a:chExt cx="533400" cy="533400"/>
          </a:xfrm>
        </p:grpSpPr>
        <p:sp>
          <p:nvSpPr>
            <p:cNvPr id="7" name="Овал 6"/>
            <p:cNvSpPr/>
            <p:nvPr/>
          </p:nvSpPr>
          <p:spPr>
            <a:xfrm>
              <a:off x="304800" y="457200"/>
              <a:ext cx="5334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381000" y="5334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2743200" y="1295400"/>
            <a:ext cx="3962400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Страница выбора типа действия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2819400"/>
            <a:ext cx="26670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Форма выбора параметров для запроса на действие с базой данных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00400" y="2819400"/>
            <a:ext cx="2819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Форма выбора параметров для запроса на действие с таблицей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81200" y="4648200"/>
            <a:ext cx="54102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Вывод запроса и справки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00800" y="2819400"/>
            <a:ext cx="25908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Форма выбора параметров для запроса на действие с полем таблицы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590800" y="4114800"/>
            <a:ext cx="198120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800600" y="41148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5029200" y="4114800"/>
            <a:ext cx="160020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11" idx="0"/>
          </p:cNvCxnSpPr>
          <p:nvPr/>
        </p:nvCxnSpPr>
        <p:spPr>
          <a:xfrm>
            <a:off x="4572000" y="2286000"/>
            <a:ext cx="381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2743200" y="2286000"/>
            <a:ext cx="1676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9" idx="2"/>
          </p:cNvCxnSpPr>
          <p:nvPr/>
        </p:nvCxnSpPr>
        <p:spPr>
          <a:xfrm>
            <a:off x="4724400" y="2286000"/>
            <a:ext cx="18288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3505200" y="23622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Выбор типа действия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2362200" y="4267200"/>
            <a:ext cx="449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Ввод необходимых параметров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13" idx="2"/>
            <a:endCxn id="7" idx="0"/>
          </p:cNvCxnSpPr>
          <p:nvPr/>
        </p:nvCxnSpPr>
        <p:spPr>
          <a:xfrm>
            <a:off x="4686300" y="5257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590800" y="5410200"/>
            <a:ext cx="4267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Выход из конструктора запросов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5" name="Прямая со стрелкой 44"/>
          <p:cNvCxnSpPr>
            <a:stCxn id="5" idx="6"/>
          </p:cNvCxnSpPr>
          <p:nvPr/>
        </p:nvCxnSpPr>
        <p:spPr>
          <a:xfrm>
            <a:off x="838200" y="1943100"/>
            <a:ext cx="1905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990600" y="1524000"/>
            <a:ext cx="1524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Вход в конструктор запросов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10" idx="3"/>
            <a:endCxn id="11" idx="1"/>
          </p:cNvCxnSpPr>
          <p:nvPr/>
        </p:nvCxnSpPr>
        <p:spPr>
          <a:xfrm>
            <a:off x="2819400" y="3467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1" idx="3"/>
            <a:endCxn id="14" idx="1"/>
          </p:cNvCxnSpPr>
          <p:nvPr/>
        </p:nvCxnSpPr>
        <p:spPr>
          <a:xfrm>
            <a:off x="6019800" y="3467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0"/>
            <a:ext cx="188414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+mn-lt"/>
              </a:rPr>
              <a:t>Диаграмма вариантов использования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конструктора </a:t>
            </a:r>
            <a:r>
              <a:rPr lang="ru-RU" b="1" dirty="0" smtClean="0">
                <a:latin typeface="+mn-lt"/>
              </a:rPr>
              <a:t>запросов</a:t>
            </a:r>
            <a:endParaRPr lang="ru-RU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4876800"/>
            <a:ext cx="2293155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Пользователь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791200" y="1752600"/>
            <a:ext cx="3048000" cy="152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справочной информации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867400" y="5029200"/>
            <a:ext cx="3048000" cy="152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запроса на действие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2133600" y="4267200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7-конечная звезда 22"/>
          <p:cNvSpPr/>
          <p:nvPr/>
        </p:nvSpPr>
        <p:spPr>
          <a:xfrm>
            <a:off x="2057400" y="3886200"/>
            <a:ext cx="228600" cy="228600"/>
          </a:xfrm>
          <a:prstGeom prst="star7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7-конечная звезда 23"/>
          <p:cNvSpPr/>
          <p:nvPr/>
        </p:nvSpPr>
        <p:spPr>
          <a:xfrm>
            <a:off x="3124200" y="3886200"/>
            <a:ext cx="228600" cy="228600"/>
          </a:xfrm>
          <a:prstGeom prst="star7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581400" y="3429000"/>
            <a:ext cx="3048000" cy="152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 формами ввода данных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4" idx="7"/>
            <a:endCxn id="12" idx="4"/>
          </p:cNvCxnSpPr>
          <p:nvPr/>
        </p:nvCxnSpPr>
        <p:spPr>
          <a:xfrm flipV="1">
            <a:off x="6183030" y="3276600"/>
            <a:ext cx="1132170" cy="3755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4" idx="5"/>
            <a:endCxn id="18" idx="0"/>
          </p:cNvCxnSpPr>
          <p:nvPr/>
        </p:nvCxnSpPr>
        <p:spPr>
          <a:xfrm>
            <a:off x="6183030" y="4729816"/>
            <a:ext cx="1208370" cy="299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 rot="20476306">
            <a:off x="6179521" y="3472008"/>
            <a:ext cx="1258947" cy="253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en-US" dirty="0" smtClean="0">
                <a:solidFill>
                  <a:schemeClr val="tx1"/>
                </a:solidFill>
              </a:rPr>
              <a:t>uses</a:t>
            </a:r>
            <a:r>
              <a:rPr lang="ru-RU" dirty="0" smtClean="0">
                <a:solidFill>
                  <a:schemeClr val="tx1"/>
                </a:solidFill>
              </a:rPr>
              <a:t>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 rot="795336">
            <a:off x="6266698" y="4611523"/>
            <a:ext cx="1041993" cy="280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en-US" dirty="0" smtClean="0">
                <a:solidFill>
                  <a:schemeClr val="tx1"/>
                </a:solidFill>
              </a:rPr>
              <a:t>uses</a:t>
            </a:r>
            <a:r>
              <a:rPr lang="ru-RU" dirty="0" smtClean="0">
                <a:solidFill>
                  <a:schemeClr val="tx1"/>
                </a:solidFill>
              </a:rPr>
              <a:t>»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644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Дизайн сайта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40625" cy="50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289</Words>
  <Application>Microsoft Office PowerPoint</Application>
  <PresentationFormat>Экран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КУРСОВОЙ ПРОЕКТ  РАЗРАБОТКА КОНСТРУКТОРА ЗАПРОСОВ MySQL</vt:lpstr>
      <vt:lpstr>Цель: создать веб-интерфейс для облегчения освоения MySQL</vt:lpstr>
      <vt:lpstr>Техническое задание:</vt:lpstr>
      <vt:lpstr>Оглавление</vt:lpstr>
      <vt:lpstr>Функциональная диаграмма конструктора запросов</vt:lpstr>
      <vt:lpstr>Функциональная схема конструктора запросов</vt:lpstr>
      <vt:lpstr>Диаграмма переходов состояний модуля запросов на действие</vt:lpstr>
      <vt:lpstr>Диаграмма вариантов использования конструктора запросов</vt:lpstr>
      <vt:lpstr>Дизайн сайта</vt:lpstr>
      <vt:lpstr>Реализация вкладок.</vt:lpstr>
      <vt:lpstr>Окно справки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Конструктор БД</dc:title>
  <dc:creator>JokeR</dc:creator>
  <cp:lastModifiedBy>Джокер</cp:lastModifiedBy>
  <cp:revision>66</cp:revision>
  <dcterms:created xsi:type="dcterms:W3CDTF">2017-12-11T11:34:30Z</dcterms:created>
  <dcterms:modified xsi:type="dcterms:W3CDTF">2018-06-29T07:02:46Z</dcterms:modified>
</cp:coreProperties>
</file>