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</p:sldIdLst>
  <p:sldSz cy="6858000" cx="9144000"/>
  <p:notesSz cx="6858000" cy="9144000"/>
  <p:embeddedFontLst>
    <p:embeddedFont>
      <p:font typeface="Tahoma"/>
      <p:regular r:id="rId71"/>
      <p:bold r:id="rId7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73" roundtripDataSignature="AMtx7mh+KbGdBRpGkBFerR9QcbePZWwoa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customschemas.google.com/relationships/presentationmetadata" Target="metadata"/><Relationship Id="rId72" Type="http://schemas.openxmlformats.org/officeDocument/2006/relationships/font" Target="fonts/Tahoma-bold.fntdata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1" Type="http://schemas.openxmlformats.org/officeDocument/2006/relationships/font" Target="fonts/Tahoma-regular.fntdata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Session: Ghi số thứ tự session trong môn học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 Name: ghi tên của session sẽ dạy</a:t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Mô tả nội dung mà học viên phải đạt được khi kết thúc môn học này</a:t>
            </a:r>
            <a:endParaRPr/>
          </a:p>
        </p:txBody>
      </p:sp>
      <p:sp>
        <p:nvSpPr>
          <p:cNvPr id="94" name="Google Shape;94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1" name="Google Shape;291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Mô tả nội dung chi  tiết từng chuyên đề</a:t>
            </a:r>
            <a:endParaRPr/>
          </a:p>
        </p:txBody>
      </p:sp>
      <p:sp>
        <p:nvSpPr>
          <p:cNvPr id="292" name="Google Shape;292;p3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6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6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6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3" name="Google Shape;513;p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Tóm tắt lại nội dung đã học</a:t>
            </a:r>
            <a:endParaRPr/>
          </a:p>
        </p:txBody>
      </p:sp>
      <p:sp>
        <p:nvSpPr>
          <p:cNvPr id="514" name="Google Shape;514;p6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6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6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6" name="Google Shape;526;p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Trả lời câu hỏi WHY?</a:t>
            </a:r>
            <a:endParaRPr/>
          </a:p>
        </p:txBody>
      </p:sp>
      <p:sp>
        <p:nvSpPr>
          <p:cNvPr id="527" name="Google Shape;527;p6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7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6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/>
        </p:txBody>
      </p:sp>
      <p:sp>
        <p:nvSpPr>
          <p:cNvPr id="18" name="Google Shape;18;p6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6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7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76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5" name="Google Shape;75;p7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7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7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77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77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1" name="Google Shape;81;p7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7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7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6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4" name="Google Shape;24;p6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6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9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69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30" name="Google Shape;30;p6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6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0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36" name="Google Shape;36;p70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37" name="Google Shape;37;p7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7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3" name="Google Shape;43;p7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4" name="Google Shape;44;p7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5" name="Google Shape;45;p7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6" name="Google Shape;46;p7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4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74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61" name="Google Shape;61;p74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2" name="Google Shape;62;p7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7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7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75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75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75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9" name="Google Shape;69;p7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7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7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6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6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6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6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Relationship Id="rId4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1.png"/><Relationship Id="rId4" Type="http://schemas.openxmlformats.org/officeDocument/2006/relationships/image" Target="../media/image2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0.png"/><Relationship Id="rId4" Type="http://schemas.openxmlformats.org/officeDocument/2006/relationships/image" Target="../media/image3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6.png"/><Relationship Id="rId4" Type="http://schemas.openxmlformats.org/officeDocument/2006/relationships/image" Target="../media/image3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5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7.png"/><Relationship Id="rId4" Type="http://schemas.openxmlformats.org/officeDocument/2006/relationships/image" Target="../media/image4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51.png"/><Relationship Id="rId4" Type="http://schemas.openxmlformats.org/officeDocument/2006/relationships/image" Target="../media/image4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5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2.png"/><Relationship Id="rId4" Type="http://schemas.openxmlformats.org/officeDocument/2006/relationships/image" Target="../media/image44.png"/><Relationship Id="rId5" Type="http://schemas.openxmlformats.org/officeDocument/2006/relationships/image" Target="../media/image60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46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50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47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48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52.png"/><Relationship Id="rId4" Type="http://schemas.openxmlformats.org/officeDocument/2006/relationships/image" Target="../media/image56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49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69.png"/><Relationship Id="rId4" Type="http://schemas.openxmlformats.org/officeDocument/2006/relationships/image" Target="../media/image6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53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61.png"/><Relationship Id="rId4" Type="http://schemas.openxmlformats.org/officeDocument/2006/relationships/image" Target="../media/image66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58.png"/><Relationship Id="rId4" Type="http://schemas.openxmlformats.org/officeDocument/2006/relationships/image" Target="../media/image62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57.png"/><Relationship Id="rId4" Type="http://schemas.openxmlformats.org/officeDocument/2006/relationships/image" Target="../media/image63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54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55.png"/><Relationship Id="rId4" Type="http://schemas.openxmlformats.org/officeDocument/2006/relationships/image" Target="../media/image70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64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67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59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71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68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72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5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ctrTitle"/>
          </p:nvPr>
        </p:nvSpPr>
        <p:spPr>
          <a:xfrm>
            <a:off x="457200" y="11430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Chapter 13</a:t>
            </a:r>
            <a:endParaRPr/>
          </a:p>
        </p:txBody>
      </p:sp>
      <p:sp>
        <p:nvSpPr>
          <p:cNvPr id="90" name="Google Shape;90;p1"/>
          <p:cNvSpPr txBox="1"/>
          <p:nvPr>
            <p:ph idx="1" type="subTitle"/>
          </p:nvPr>
        </p:nvSpPr>
        <p:spPr>
          <a:xfrm>
            <a:off x="1219200" y="34290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How to work with forms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text fields</a:t>
            </a:r>
            <a:endParaRPr/>
          </a:p>
        </p:txBody>
      </p:sp>
      <p:sp>
        <p:nvSpPr>
          <p:cNvPr id="151" name="Google Shape;151;p10"/>
          <p:cNvSpPr txBox="1"/>
          <p:nvPr>
            <p:ph idx="1" type="body"/>
          </p:nvPr>
        </p:nvSpPr>
        <p:spPr>
          <a:xfrm>
            <a:off x="457200" y="14478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There are several types of text field. The three most common are text, password, and hidden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Attributes of the input element for text fields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4-19 at 9.08.19 PM.png" id="152" name="Google Shape;15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3124200"/>
            <a:ext cx="7304066" cy="325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text fields (cont.)</a:t>
            </a:r>
            <a:endParaRPr/>
          </a:p>
        </p:txBody>
      </p:sp>
      <p:sp>
        <p:nvSpPr>
          <p:cNvPr id="158" name="Google Shape;158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text fields in a web browser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4-19 at 9.08.26 PM.png" id="159" name="Google Shape;15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0" y="2362200"/>
            <a:ext cx="6019800" cy="31069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HTML code</a:t>
            </a:r>
            <a:endParaRPr/>
          </a:p>
        </p:txBody>
      </p:sp>
      <p:pic>
        <p:nvPicPr>
          <p:cNvPr id="165" name="Google Shape;16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912" y="2257425"/>
            <a:ext cx="9082088" cy="22821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radio buttons and </a:t>
            </a:r>
            <a:r>
              <a:rPr lang="en-US"/>
              <a:t>checkboxes</a:t>
            </a:r>
            <a:endParaRPr/>
          </a:p>
        </p:txBody>
      </p:sp>
      <p:sp>
        <p:nvSpPr>
          <p:cNvPr id="171" name="Google Shape;171;p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Only one radio button in a group can be selected at on time. The radio button in a group must have the same name attribute, but different values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Check boxes are unrelated, more than one </a:t>
            </a: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checkbox</a:t>
            </a: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 can be checked at the same.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radio buttons and </a:t>
            </a:r>
            <a:r>
              <a:rPr lang="en-US"/>
              <a:t>checkboxes</a:t>
            </a:r>
            <a:r>
              <a:rPr lang="en-US"/>
              <a:t> (cont.)</a:t>
            </a:r>
            <a:endParaRPr/>
          </a:p>
        </p:txBody>
      </p:sp>
      <p:sp>
        <p:nvSpPr>
          <p:cNvPr id="177" name="Google Shape;177;p14"/>
          <p:cNvSpPr txBox="1"/>
          <p:nvPr>
            <p:ph idx="1" type="body"/>
          </p:nvPr>
        </p:nvSpPr>
        <p:spPr>
          <a:xfrm>
            <a:off x="457200" y="1371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Attribute of the input element for radio buttons and </a:t>
            </a: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checkboxes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radio buttons and </a:t>
            </a: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checkboxes</a:t>
            </a: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 in a web browser</a:t>
            </a:r>
            <a:endParaRPr/>
          </a:p>
        </p:txBody>
      </p:sp>
      <p:pic>
        <p:nvPicPr>
          <p:cNvPr descr="Screen Shot 2014-04-19 at 9.11.49 PM.png" id="178" name="Google Shape;17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286000"/>
            <a:ext cx="7848600" cy="160643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4-04-19 at 9.11.55 PM.png" id="179" name="Google Shape;179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67000" y="4495800"/>
            <a:ext cx="2859177" cy="193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HTML - Code</a:t>
            </a:r>
            <a:endParaRPr/>
          </a:p>
        </p:txBody>
      </p:sp>
      <p:pic>
        <p:nvPicPr>
          <p:cNvPr id="185" name="Google Shape;18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3570" y="1600200"/>
            <a:ext cx="8839200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drop-down lists</a:t>
            </a:r>
            <a:endParaRPr/>
          </a:p>
        </p:txBody>
      </p:sp>
      <p:sp>
        <p:nvSpPr>
          <p:cNvPr id="191" name="Google Shape;191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To create a drop-down list, code a select element that contains option elements.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Attribute of the optgroup and option elements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4-19 at 9.15.06 PM.png" id="192" name="Google Shape;19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3124200"/>
            <a:ext cx="8077200" cy="226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drop-down lists (cont.)</a:t>
            </a:r>
            <a:endParaRPr/>
          </a:p>
        </p:txBody>
      </p:sp>
      <p:sp>
        <p:nvSpPr>
          <p:cNvPr id="198" name="Google Shape;198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drop-down list in a web browser when the use clicks on the arrow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4-19 at 9.15.11 PM.png" id="199" name="Google Shape;19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7400" y="2590800"/>
            <a:ext cx="2921000" cy="331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drop-down lists (cont.)</a:t>
            </a:r>
            <a:endParaRPr/>
          </a:p>
        </p:txBody>
      </p:sp>
      <p:pic>
        <p:nvPicPr>
          <p:cNvPr id="205" name="Google Shape;20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1828800"/>
            <a:ext cx="8058150" cy="358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list boxes</a:t>
            </a:r>
            <a:endParaRPr/>
          </a:p>
        </p:txBody>
      </p:sp>
      <p:sp>
        <p:nvSpPr>
          <p:cNvPr id="211" name="Google Shape;211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A list box display the number of options you specify on the size attribute.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Attribute of the select element for list boxes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4-19 at 9.17.59 PM.png" id="212" name="Google Shape;21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3276600"/>
            <a:ext cx="8448472" cy="20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Objectives</a:t>
            </a:r>
            <a:endParaRPr/>
          </a:p>
        </p:txBody>
      </p:sp>
      <p:sp>
        <p:nvSpPr>
          <p:cNvPr id="97" name="Google Shape;97;p2"/>
          <p:cNvSpPr txBox="1"/>
          <p:nvPr>
            <p:ph idx="1" type="body"/>
          </p:nvPr>
        </p:nvSpPr>
        <p:spPr>
          <a:xfrm>
            <a:off x="457200" y="1600200"/>
            <a:ext cx="8686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How to use forms and controls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Other skills for working with forms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How to use the HTML5 features for data 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validation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How to use the HTML5 controls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A web page that uses HTML5 data validation 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list boxes (cont.)</a:t>
            </a:r>
            <a:endParaRPr/>
          </a:p>
        </p:txBody>
      </p:sp>
      <p:sp>
        <p:nvSpPr>
          <p:cNvPr id="218" name="Google Shape;218;p2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list box in a web browser with a scroll bar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4-19 at 9.18.04 PM.png" id="219" name="Google Shape;21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2600" y="2285999"/>
            <a:ext cx="4800600" cy="26613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list boxes (cont.)</a:t>
            </a:r>
            <a:endParaRPr/>
          </a:p>
        </p:txBody>
      </p:sp>
      <p:pic>
        <p:nvPicPr>
          <p:cNvPr id="225" name="Google Shape;22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905000"/>
            <a:ext cx="7474085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text areas</a:t>
            </a:r>
            <a:endParaRPr/>
          </a:p>
        </p:txBody>
      </p:sp>
      <p:sp>
        <p:nvSpPr>
          <p:cNvPr id="231" name="Google Shape;231;p2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A textarea field (or just text area) can be used to get multi-line text entries.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Attributes of the textarea element 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4-19 at 9.49.37 PM.png" id="232" name="Google Shape;23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3200400"/>
            <a:ext cx="8191500" cy="1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text areas (cont.)</a:t>
            </a:r>
            <a:endParaRPr/>
          </a:p>
        </p:txBody>
      </p:sp>
      <p:sp>
        <p:nvSpPr>
          <p:cNvPr id="238" name="Google Shape;238;p2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text area in a web browser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text area after text has been entered into it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4-19 at 9.50.24 PM.png" id="239" name="Google Shape;23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7800" y="2057400"/>
            <a:ext cx="5651500" cy="178945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4-04-19 at 9.50.31 PM.png" id="240" name="Google Shape;240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19200" y="4343400"/>
            <a:ext cx="6426200" cy="194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labels</a:t>
            </a:r>
            <a:endParaRPr/>
          </a:p>
        </p:txBody>
      </p:sp>
      <p:sp>
        <p:nvSpPr>
          <p:cNvPr id="246" name="Google Shape;246;p2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A label is commonly used to identify a related field.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Labels also make it easier to align the controls on a web page.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Attribute of the label element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4-19 at 9.53.56 PM.png" id="247" name="Google Shape;24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3962400"/>
            <a:ext cx="8013700" cy="162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labels (cont.)</a:t>
            </a:r>
            <a:endParaRPr/>
          </a:p>
        </p:txBody>
      </p:sp>
      <p:sp>
        <p:nvSpPr>
          <p:cNvPr id="253" name="Google Shape;253;p2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HTML in a browser as the user clicks on a label to check it box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4-19 at 9.54.01 PM.png" id="254" name="Google Shape;25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7800" y="2590800"/>
            <a:ext cx="5664200" cy="367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group controls with fieldset and legend elements</a:t>
            </a:r>
            <a:endParaRPr/>
          </a:p>
        </p:txBody>
      </p:sp>
      <p:sp>
        <p:nvSpPr>
          <p:cNvPr id="260" name="Google Shape;260;p2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fieldset element is used to group controls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legend element can be coded within a fieldset element.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HTML that uses fieldset and legend element: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4-19 at 9.59.52 PM.png" id="261" name="Google Shape;26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3810000"/>
            <a:ext cx="8077200" cy="1792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267" name="Google Shape;267;p2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elements in a web browser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4-19 at 9.59.57 PM.png" id="268" name="Google Shape;26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2209800"/>
            <a:ext cx="7543800" cy="38542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a file upload control</a:t>
            </a:r>
            <a:endParaRPr/>
          </a:p>
        </p:txBody>
      </p:sp>
      <p:sp>
        <p:nvSpPr>
          <p:cNvPr id="274" name="Google Shape;274;p2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To create a file upload control, code the input element with “file” as the type attribute. 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Attributes of the input element for a file upload control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4-19 at 10.02.20 PM.png" id="275" name="Google Shape;275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1583" y="3581400"/>
            <a:ext cx="8674100" cy="156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a file upload control (cont.)</a:t>
            </a:r>
            <a:endParaRPr/>
          </a:p>
        </p:txBody>
      </p:sp>
      <p:sp>
        <p:nvSpPr>
          <p:cNvPr id="281" name="Google Shape;281;p2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file upload control in the Firefox browser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HTML for a file upload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4-19 at 10.02.25 PM.png" id="282" name="Google Shape;282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2209799"/>
            <a:ext cx="7010400" cy="15428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4-04-19 at 10.03.53 PM.png" id="283" name="Google Shape;283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1000" y="4343400"/>
            <a:ext cx="8534400" cy="12698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/>
          <p:nvPr>
            <p:ph type="title"/>
          </p:nvPr>
        </p:nvSpPr>
        <p:spPr>
          <a:xfrm>
            <a:off x="457200" y="2895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How to use forms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0"/>
          <p:cNvSpPr txBox="1"/>
          <p:nvPr>
            <p:ph type="title"/>
          </p:nvPr>
        </p:nvSpPr>
        <p:spPr>
          <a:xfrm>
            <a:off x="533400" y="2895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Other skills for working with forms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align controls</a:t>
            </a:r>
            <a:endParaRPr/>
          </a:p>
        </p:txBody>
      </p:sp>
      <p:sp>
        <p:nvSpPr>
          <p:cNvPr id="295" name="Google Shape;295;p3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Label, textbox, and button controls aligned on a form</a:t>
            </a:r>
            <a:endParaRPr/>
          </a:p>
        </p:txBody>
      </p:sp>
      <p:pic>
        <p:nvPicPr>
          <p:cNvPr descr="Screen Shot 2014-04-19 at 10.05.54 PM.png" id="296" name="Google Shape;296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48700" y="1703500"/>
            <a:ext cx="5676900" cy="386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align controls -2</a:t>
            </a:r>
            <a:endParaRPr/>
          </a:p>
        </p:txBody>
      </p:sp>
      <p:pic>
        <p:nvPicPr>
          <p:cNvPr id="302" name="Google Shape;302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371600"/>
            <a:ext cx="6858000" cy="30441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28875" y="4524375"/>
            <a:ext cx="2447925" cy="218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format controls</a:t>
            </a:r>
            <a:endParaRPr/>
          </a:p>
        </p:txBody>
      </p:sp>
      <p:sp>
        <p:nvSpPr>
          <p:cNvPr id="309" name="Google Shape;309;p3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form with some additional formatting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4-19 at 10.07.03 PM.png" id="310" name="Google Shape;310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2362200"/>
            <a:ext cx="6680200" cy="341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format controls</a:t>
            </a:r>
            <a:endParaRPr/>
          </a:p>
        </p:txBody>
      </p:sp>
      <p:pic>
        <p:nvPicPr>
          <p:cNvPr id="316" name="Google Shape;316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0" y="1353413"/>
            <a:ext cx="6124575" cy="5428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set the tab order and assign access keys</a:t>
            </a:r>
            <a:endParaRPr/>
          </a:p>
        </p:txBody>
      </p:sp>
      <p:sp>
        <p:nvSpPr>
          <p:cNvPr id="322" name="Google Shape;322;p3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tab order for a form is the sequence in which the controls receive the focus when the Tab key is pressed.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attribute for setting the tab order and access keys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4-19 at 10.08.23 PM.png" id="323" name="Google Shape;323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3886200"/>
            <a:ext cx="7810774" cy="198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329" name="Google Shape;329;p3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Three labels with access keys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HTML for the controls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4-19 at 10.08.27 PM.png" id="330" name="Google Shape;330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133599"/>
            <a:ext cx="6629400" cy="191693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4-04-19 at 10.10.02 PM.png" id="331" name="Google Shape;331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" y="4648200"/>
            <a:ext cx="8128000" cy="149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7"/>
          <p:cNvSpPr txBox="1"/>
          <p:nvPr>
            <p:ph type="title"/>
          </p:nvPr>
        </p:nvSpPr>
        <p:spPr>
          <a:xfrm>
            <a:off x="457200" y="2971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How to use the </a:t>
            </a: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HTML5</a:t>
            </a: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 features for data validation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8"/>
          <p:cNvSpPr txBox="1"/>
          <p:nvPr>
            <p:ph type="title"/>
          </p:nvPr>
        </p:nvSpPr>
        <p:spPr>
          <a:xfrm>
            <a:off x="1447800" y="274638"/>
            <a:ext cx="624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The HTML5 attributes for data validation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3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HTML5 attributes for data validation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error message and highlighting used by Firefox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4-19 at 10.12.06 PM.png" id="343" name="Google Shape;343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2133600"/>
            <a:ext cx="74549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4-04-19 at 10.12.11 PM.png" id="344" name="Google Shape;344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14600" y="4724400"/>
            <a:ext cx="4000500" cy="172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9"/>
          <p:cNvSpPr txBox="1"/>
          <p:nvPr>
            <p:ph type="title"/>
          </p:nvPr>
        </p:nvSpPr>
        <p:spPr>
          <a:xfrm>
            <a:off x="228600" y="274638"/>
            <a:ext cx="8763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CSS3 selectors for data validation</a:t>
            </a:r>
            <a:endParaRPr/>
          </a:p>
        </p:txBody>
      </p:sp>
      <p:sp>
        <p:nvSpPr>
          <p:cNvPr id="350" name="Google Shape;350;p3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CSS3 pseudo-classes for required, valid, and invalid fields 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A CSS attribute selector for all controls with the required attribute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4-19 at 10.12.29 PM.png" id="351" name="Google Shape;351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0" y="2667000"/>
            <a:ext cx="3505200" cy="97644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4-04-19 at 10.12.33 PM.png" id="352" name="Google Shape;352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76400" y="5105400"/>
            <a:ext cx="3505200" cy="8883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 introduction to a form</a:t>
            </a:r>
            <a:endParaRPr/>
          </a:p>
        </p:txBody>
      </p:sp>
      <p:sp>
        <p:nvSpPr>
          <p:cNvPr id="108" name="Google Shape;108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A form contains one or more </a:t>
            </a:r>
            <a:r>
              <a:rPr i="1" lang="en-US" sz="2800">
                <a:latin typeface="Tahoma"/>
                <a:ea typeface="Tahoma"/>
                <a:cs typeface="Tahoma"/>
                <a:sym typeface="Tahoma"/>
              </a:rPr>
              <a:t>controls</a:t>
            </a: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 like text boxes, radio buttons, lists, or check boxes. That is permit user enter the data and submit to server.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Attributes of the form element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4-19 at 8.59.37 PM.png" id="109" name="Google Shape;10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5964" y="4191000"/>
            <a:ext cx="8458200" cy="226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regular expressions for data validation</a:t>
            </a:r>
            <a:endParaRPr/>
          </a:p>
        </p:txBody>
      </p:sp>
      <p:sp>
        <p:nvSpPr>
          <p:cNvPr id="358" name="Google Shape;358;p40"/>
          <p:cNvSpPr txBox="1"/>
          <p:nvPr>
            <p:ph idx="1" type="body"/>
          </p:nvPr>
        </p:nvSpPr>
        <p:spPr>
          <a:xfrm>
            <a:off x="457200" y="1600200"/>
            <a:ext cx="85344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lang="en-US" sz="2400">
                <a:latin typeface="Tahoma"/>
                <a:ea typeface="Tahoma"/>
                <a:cs typeface="Tahoma"/>
                <a:sym typeface="Tahoma"/>
              </a:rPr>
              <a:t>A regular expression is a standard language that provides a way to make a user entry against a pattern of characters.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lang="en-US" sz="2400">
                <a:latin typeface="Tahoma"/>
                <a:ea typeface="Tahoma"/>
                <a:cs typeface="Tahoma"/>
                <a:sym typeface="Tahoma"/>
              </a:rPr>
              <a:t>Attribute for using regular expressions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Tahoma"/>
              <a:ea typeface="Tahoma"/>
              <a:cs typeface="Tahoma"/>
              <a:sym typeface="Tahoma"/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Tahoma"/>
              <a:ea typeface="Tahoma"/>
              <a:cs typeface="Tahoma"/>
              <a:sym typeface="Tahoma"/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Tahoma"/>
              <a:ea typeface="Tahoma"/>
              <a:cs typeface="Tahoma"/>
              <a:sym typeface="Tahoma"/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4-19 at 10.16.41 PM.png" id="359" name="Google Shape;359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247" y="3505200"/>
            <a:ext cx="7734300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Pattern</a:t>
            </a:r>
            <a:endParaRPr/>
          </a:p>
        </p:txBody>
      </p:sp>
      <p:sp>
        <p:nvSpPr>
          <p:cNvPr id="365" name="Google Shape;365;p4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Patterns for common entries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Code for pattern</a:t>
            </a:r>
            <a:endParaRPr/>
          </a:p>
        </p:txBody>
      </p:sp>
      <p:pic>
        <p:nvPicPr>
          <p:cNvPr descr="Screen Shot 2014-04-19 at 10.16.50 PM.png" id="366" name="Google Shape;366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30352" y="4803985"/>
            <a:ext cx="3413648" cy="145369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4-04-19 at 10.16.45 PM.png" id="367" name="Google Shape;367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3795" y="2059650"/>
            <a:ext cx="5257800" cy="19233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3875" y="4832457"/>
            <a:ext cx="5038725" cy="11873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a datalist to present entry options</a:t>
            </a:r>
            <a:endParaRPr/>
          </a:p>
        </p:txBody>
      </p:sp>
      <p:sp>
        <p:nvSpPr>
          <p:cNvPr id="374" name="Google Shape;374;p4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Use the new HTML5 datalist element to provide a datalist of entry options for a fields.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Attributes for the options elements within a datalist element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4-19 at 10.20.22 PM.png" id="375" name="Google Shape;375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799" y="3657600"/>
            <a:ext cx="8024509" cy="144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Datalist example</a:t>
            </a:r>
            <a:endParaRPr/>
          </a:p>
        </p:txBody>
      </p:sp>
      <p:sp>
        <p:nvSpPr>
          <p:cNvPr id="381" name="Google Shape;381;p4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form on the browser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4-19 at 10.20.26 PM.png" id="382" name="Google Shape;382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599" y="2209800"/>
            <a:ext cx="8073987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Datalist - Code</a:t>
            </a:r>
            <a:endParaRPr/>
          </a:p>
        </p:txBody>
      </p:sp>
      <p:pic>
        <p:nvPicPr>
          <p:cNvPr id="388" name="Google Shape;388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6567" y="1752600"/>
            <a:ext cx="7807833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5"/>
          <p:cNvSpPr txBox="1"/>
          <p:nvPr>
            <p:ph type="title"/>
          </p:nvPr>
        </p:nvSpPr>
        <p:spPr>
          <a:xfrm>
            <a:off x="457200" y="2895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How to use the </a:t>
            </a: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HTML5</a:t>
            </a: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 controls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the email, url, and tel controls</a:t>
            </a:r>
            <a:endParaRPr/>
          </a:p>
        </p:txBody>
      </p:sp>
      <p:sp>
        <p:nvSpPr>
          <p:cNvPr id="399" name="Google Shape;399;p4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HTML5 email, url, and tel control are designed for email address, URL and telephone number entries</a:t>
            </a:r>
            <a:endParaRPr/>
          </a:p>
        </p:txBody>
      </p:sp>
      <p:pic>
        <p:nvPicPr>
          <p:cNvPr descr="Screen Shot 2014-04-19 at 10.25.27 PM.png" id="400" name="Google Shape;400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3352800"/>
            <a:ext cx="7797800" cy="237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</a:t>
            </a:r>
            <a:endParaRPr/>
          </a:p>
        </p:txBody>
      </p:sp>
      <p:pic>
        <p:nvPicPr>
          <p:cNvPr descr="Screen Shot 2014-04-19 at 10.25.32 PM.png" id="406" name="Google Shape;406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1295400"/>
            <a:ext cx="6337300" cy="294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Google Shape;407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4375" y="4267200"/>
            <a:ext cx="8201025" cy="222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the number and range controls</a:t>
            </a:r>
            <a:endParaRPr/>
          </a:p>
        </p:txBody>
      </p:sp>
      <p:sp>
        <p:nvSpPr>
          <p:cNvPr id="413" name="Google Shape;413;p4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HTML number and range controls are designed for numeric entries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Attribute for the number and range controls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4-19 at 10.28.39 PM.png" id="414" name="Google Shape;414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3352800"/>
            <a:ext cx="8293100" cy="1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4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</a:t>
            </a:r>
            <a:endParaRPr/>
          </a:p>
        </p:txBody>
      </p:sp>
      <p:pic>
        <p:nvPicPr>
          <p:cNvPr descr="Screen Shot 2014-04-19 at 10.28.44 PM.png" id="420" name="Google Shape;420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1219200"/>
            <a:ext cx="6862032" cy="281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Google Shape;421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1975" y="4114800"/>
            <a:ext cx="7972425" cy="198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create a form (cont.)</a:t>
            </a:r>
            <a:endParaRPr/>
          </a:p>
        </p:txBody>
      </p:sp>
      <p:sp>
        <p:nvSpPr>
          <p:cNvPr id="115" name="Google Shape;115;p5"/>
          <p:cNvSpPr txBox="1"/>
          <p:nvPr>
            <p:ph idx="1" type="body"/>
          </p:nvPr>
        </p:nvSpPr>
        <p:spPr>
          <a:xfrm>
            <a:off x="457200" y="1371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Attributes common to most input elements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4-19 at 8.59.44 PM.png" id="116" name="Google Shape;11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905000"/>
            <a:ext cx="7772400" cy="20417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5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How to use the date and time controls</a:t>
            </a:r>
            <a:endParaRPr/>
          </a:p>
        </p:txBody>
      </p:sp>
      <p:sp>
        <p:nvSpPr>
          <p:cNvPr id="427" name="Google Shape;427;p5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HTML5 date, datetime, datetime-local, month, week, and time control are designed for date and time entries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Attribute for the date and time controls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4-19 at 10.30.41 PM.png" id="428" name="Google Shape;428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3505200"/>
            <a:ext cx="7708900" cy="135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5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</a:t>
            </a:r>
            <a:endParaRPr/>
          </a:p>
        </p:txBody>
      </p:sp>
      <p:pic>
        <p:nvPicPr>
          <p:cNvPr descr="Screen Shot 2014-04-19 at 10.30.48 PM.png" id="434" name="Google Shape;434;p51"/>
          <p:cNvPicPr preferRelativeResize="0"/>
          <p:nvPr/>
        </p:nvPicPr>
        <p:blipFill rotWithShape="1">
          <a:blip r:embed="rId3">
            <a:alphaModFix/>
          </a:blip>
          <a:srcRect b="0" l="0" r="40401" t="0"/>
          <a:stretch/>
        </p:blipFill>
        <p:spPr>
          <a:xfrm>
            <a:off x="228600" y="1417638"/>
            <a:ext cx="3048000" cy="436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Google Shape;435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92893" y="1450182"/>
            <a:ext cx="5674907" cy="25884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5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the search control for a search function</a:t>
            </a:r>
            <a:endParaRPr/>
          </a:p>
        </p:txBody>
      </p:sp>
      <p:sp>
        <p:nvSpPr>
          <p:cNvPr id="441" name="Google Shape;441;p52"/>
          <p:cNvSpPr txBox="1"/>
          <p:nvPr>
            <p:ph idx="1" type="body"/>
          </p:nvPr>
        </p:nvSpPr>
        <p:spPr>
          <a:xfrm>
            <a:off x="152400" y="1600200"/>
            <a:ext cx="8991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A search function that uses a search control in browser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HTML for using the Google search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4-19 at 10.33.15 PM.png" id="442" name="Google Shape;442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2181723"/>
            <a:ext cx="5943600" cy="11346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4-04-19 at 10.33.19 PM.png" id="443" name="Google Shape;443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9100" y="4648200"/>
            <a:ext cx="8724900" cy="138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5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the color control</a:t>
            </a:r>
            <a:endParaRPr/>
          </a:p>
        </p:txBody>
      </p:sp>
      <p:sp>
        <p:nvSpPr>
          <p:cNvPr id="449" name="Google Shape;449;p5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HTML for a color control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color control in browser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4-19 at 10.34.05 PM.png" id="450" name="Google Shape;450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2133600"/>
            <a:ext cx="80772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4-04-19 at 10.34.09 PM.png" id="451" name="Google Shape;451;p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0" y="3809999"/>
            <a:ext cx="5562600" cy="22689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5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the output element to display output data</a:t>
            </a:r>
            <a:endParaRPr/>
          </a:p>
        </p:txBody>
      </p:sp>
      <p:sp>
        <p:nvSpPr>
          <p:cNvPr id="457" name="Google Shape;457;p5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This control is designed to display data that is calculated by client side or server side scripting language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An attribute for the output element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4-19 at 10.37.15 PM.png" id="458" name="Google Shape;458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3886200"/>
            <a:ext cx="8229600" cy="132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5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</a:t>
            </a:r>
            <a:endParaRPr/>
          </a:p>
        </p:txBody>
      </p:sp>
      <p:pic>
        <p:nvPicPr>
          <p:cNvPr descr="Screen Shot 2014-04-19 at 10.37.20 PM.png" id="464" name="Google Shape;464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2600" y="1143000"/>
            <a:ext cx="5943600" cy="2858947"/>
          </a:xfrm>
          <a:prstGeom prst="rect">
            <a:avLst/>
          </a:prstGeom>
          <a:noFill/>
          <a:ln>
            <a:noFill/>
          </a:ln>
        </p:spPr>
      </p:pic>
      <p:pic>
        <p:nvPicPr>
          <p:cNvPr id="465" name="Google Shape;465;p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4515" y="4038600"/>
            <a:ext cx="9153525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56"/>
          <p:cNvSpPr txBox="1"/>
          <p:nvPr>
            <p:ph type="title"/>
          </p:nvPr>
        </p:nvSpPr>
        <p:spPr>
          <a:xfrm>
            <a:off x="457200" y="381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progress and meter element to display output data  </a:t>
            </a:r>
            <a:endParaRPr/>
          </a:p>
        </p:txBody>
      </p:sp>
      <p:sp>
        <p:nvSpPr>
          <p:cNvPr id="471" name="Google Shape;471;p56"/>
          <p:cNvSpPr txBox="1"/>
          <p:nvPr>
            <p:ph idx="1" type="body"/>
          </p:nvPr>
        </p:nvSpPr>
        <p:spPr>
          <a:xfrm>
            <a:off x="457200" y="16764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These controls are designed to displayed data in progress bar or meter form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Attribute for the progress and meter elements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4-19 at 10.39.40 PM.png" id="472" name="Google Shape;472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3276600"/>
            <a:ext cx="7620000" cy="245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5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</a:t>
            </a:r>
            <a:endParaRPr/>
          </a:p>
        </p:txBody>
      </p:sp>
      <p:pic>
        <p:nvPicPr>
          <p:cNvPr descr="Screen Shot 2014-04-19 at 10.39.44 PM.png" id="478" name="Google Shape;478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1676400"/>
            <a:ext cx="7506801" cy="29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5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HTML - Code</a:t>
            </a:r>
            <a:endParaRPr/>
          </a:p>
        </p:txBody>
      </p:sp>
      <p:pic>
        <p:nvPicPr>
          <p:cNvPr id="484" name="Google Shape;484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725" y="1295400"/>
            <a:ext cx="9134475" cy="480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59"/>
          <p:cNvSpPr txBox="1"/>
          <p:nvPr>
            <p:ph type="title"/>
          </p:nvPr>
        </p:nvSpPr>
        <p:spPr>
          <a:xfrm>
            <a:off x="381000" y="2895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A web page that uses HTML5 data validation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create a form (cont.)</a:t>
            </a:r>
            <a:endParaRPr/>
          </a:p>
        </p:txBody>
      </p:sp>
      <p:pic>
        <p:nvPicPr>
          <p:cNvPr id="122" name="Google Shape;12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6446" y="4800600"/>
            <a:ext cx="8329574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4-04-19 at 8.59.50 PM.png" id="123" name="Google Shape;123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4426" y="2150269"/>
            <a:ext cx="5740400" cy="1612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6"/>
          <p:cNvSpPr/>
          <p:nvPr/>
        </p:nvSpPr>
        <p:spPr>
          <a:xfrm>
            <a:off x="782344" y="1447800"/>
            <a:ext cx="447545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form in a web browser</a:t>
            </a:r>
            <a:endParaRPr/>
          </a:p>
        </p:txBody>
      </p:sp>
      <p:sp>
        <p:nvSpPr>
          <p:cNvPr id="125" name="Google Shape;125;p6"/>
          <p:cNvSpPr/>
          <p:nvPr/>
        </p:nvSpPr>
        <p:spPr>
          <a:xfrm>
            <a:off x="844406" y="4034240"/>
            <a:ext cx="200407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HTML Code</a:t>
            </a:r>
            <a:endParaRPr b="0" i="0" sz="2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page layout</a:t>
            </a:r>
            <a:endParaRPr/>
          </a:p>
        </p:txBody>
      </p:sp>
      <p:sp>
        <p:nvSpPr>
          <p:cNvPr id="495" name="Google Shape;495;p6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A web page in Browser with a form that uses HTML5 validation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4-19 at 10.42.25 PM.png" id="496" name="Google Shape;496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43200" y="2514600"/>
            <a:ext cx="4276435" cy="3860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6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HTML</a:t>
            </a:r>
            <a:endParaRPr/>
          </a:p>
        </p:txBody>
      </p:sp>
      <p:sp>
        <p:nvSpPr>
          <p:cNvPr id="502" name="Google Shape;502;p6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HTML for the form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4-19 at 10.42.59 PM.png" id="503" name="Google Shape;503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2286000"/>
            <a:ext cx="7315200" cy="382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6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CSS</a:t>
            </a:r>
            <a:endParaRPr/>
          </a:p>
        </p:txBody>
      </p:sp>
      <p:sp>
        <p:nvSpPr>
          <p:cNvPr id="509" name="Google Shape;509;p6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CSS for the form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4-19 at 10.43.45 PM.png" id="510" name="Google Shape;510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6400" y="2133599"/>
            <a:ext cx="3581400" cy="42680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6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517" name="Google Shape;517;p63"/>
          <p:cNvSpPr txBox="1"/>
          <p:nvPr>
            <p:ph idx="1" type="body"/>
          </p:nvPr>
        </p:nvSpPr>
        <p:spPr>
          <a:xfrm>
            <a:off x="4572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A form contains one or more controls like text boxes, radio button, or check boxes that can receive data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A submit button submits the form data to the server 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controls label, text field, radio, button, check box, drop-down, list boxes and text area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Use file upload control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Use CSS align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tab order of a form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6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523" name="Google Shape;523;p6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Access key are shortcut keys that the user can press to move the focus on control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HTML5 provide data validation and CSS3 pseudo-classes for formatting required, valid, and invalid fields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HTML5 provide regular expressions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HTML5 provide the email, url, tel, number, range, date, time, search, and color controls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65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Discussion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"/>
          <p:cNvSpPr txBox="1"/>
          <p:nvPr>
            <p:ph type="title"/>
          </p:nvPr>
        </p:nvSpPr>
        <p:spPr>
          <a:xfrm>
            <a:off x="457200" y="2895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How to use controls 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buttons</a:t>
            </a:r>
            <a:endParaRPr/>
          </a:p>
        </p:txBody>
      </p:sp>
      <p:sp>
        <p:nvSpPr>
          <p:cNvPr id="136" name="Google Shape;136;p8"/>
          <p:cNvSpPr txBox="1"/>
          <p:nvPr>
            <p:ph idx="1" type="body"/>
          </p:nvPr>
        </p:nvSpPr>
        <p:spPr>
          <a:xfrm>
            <a:off x="457200" y="14478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Use the input element to create four different types of buttons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Attribute of the input element for button and for the buttons and for the button element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4-19 at 9.05.16 PM.png" id="137" name="Google Shape;13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2600" y="3505200"/>
            <a:ext cx="6223000" cy="27991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buttons (cont.)</a:t>
            </a:r>
            <a:endParaRPr/>
          </a:p>
        </p:txBody>
      </p:sp>
      <p:sp>
        <p:nvSpPr>
          <p:cNvPr id="143" name="Google Shape;143;p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buttons in a web browser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4-19 at 9.05.21 PM.png" id="144" name="Google Shape;14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2286000"/>
            <a:ext cx="6598920" cy="12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" y="3810000"/>
            <a:ext cx="8209402" cy="12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2014-02-09T07:44:29Z</dcterms:created>
  <dc:creator>Thanh An</dc:creator>
</cp:coreProperties>
</file>