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1" roundtripDataSignature="AMtx7misNcmxi93EVRMDu3cIitv0WntT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79" name="Google Shape;17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5" name="Google Shape;18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6" name="Google Shape;19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5" name="Google Shape;20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4" name="Google Shape;21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5" name="Google Shape;22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4" name="Google Shape;23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mà học viên phải đạt được khi kết thúc môn học này</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3" name="Google Shape;24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301" name="Google Shape;30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7" name="Google Shape;307;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330" name="Google Shape;330;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6" name="Google Shape;336;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6" name="Google Shape;376;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https://www.w3schools.com/bootstrap4/tryit.asp?filename=trybs_nav_tabs&amp;stacked=h</a:t>
            </a:r>
            <a:endParaRPr/>
          </a:p>
        </p:txBody>
      </p:sp>
      <p:sp>
        <p:nvSpPr>
          <p:cNvPr id="389" name="Google Shape;389;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7" name="Google Shape;10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839"/>
              <a:t>&lt;!DOCTYPE html&gt;</a:t>
            </a:r>
            <a:endParaRPr/>
          </a:p>
          <a:p>
            <a:pPr indent="0" lvl="0" marL="0" rtl="0" algn="l">
              <a:lnSpc>
                <a:spcPct val="80000"/>
              </a:lnSpc>
              <a:spcBef>
                <a:spcPts val="0"/>
              </a:spcBef>
              <a:spcAft>
                <a:spcPts val="0"/>
              </a:spcAft>
              <a:buNone/>
            </a:pPr>
            <a:r>
              <a:rPr lang="en-US" sz="839"/>
              <a:t>&lt;html lang="en"&gt;</a:t>
            </a:r>
            <a:endParaRPr/>
          </a:p>
          <a:p>
            <a:pPr indent="0" lvl="0" marL="0" rtl="0" algn="l">
              <a:lnSpc>
                <a:spcPct val="80000"/>
              </a:lnSpc>
              <a:spcBef>
                <a:spcPts val="0"/>
              </a:spcBef>
              <a:spcAft>
                <a:spcPts val="0"/>
              </a:spcAft>
              <a:buNone/>
            </a:pPr>
            <a:r>
              <a:rPr lang="en-US" sz="839"/>
              <a:t>&lt;head&gt;</a:t>
            </a:r>
            <a:endParaRPr/>
          </a:p>
          <a:p>
            <a:pPr indent="0" lvl="0" marL="0" rtl="0" algn="l">
              <a:lnSpc>
                <a:spcPct val="80000"/>
              </a:lnSpc>
              <a:spcBef>
                <a:spcPts val="0"/>
              </a:spcBef>
              <a:spcAft>
                <a:spcPts val="0"/>
              </a:spcAft>
              <a:buNone/>
            </a:pPr>
            <a:r>
              <a:rPr lang="en-US" sz="839"/>
              <a:t>  &lt;title&gt;Bootstrap Example&lt;/title&gt;</a:t>
            </a:r>
            <a:endParaRPr/>
          </a:p>
          <a:p>
            <a:pPr indent="0" lvl="0" marL="0" rtl="0" algn="l">
              <a:lnSpc>
                <a:spcPct val="80000"/>
              </a:lnSpc>
              <a:spcBef>
                <a:spcPts val="0"/>
              </a:spcBef>
              <a:spcAft>
                <a:spcPts val="0"/>
              </a:spcAft>
              <a:buNone/>
            </a:pPr>
            <a:r>
              <a:rPr lang="en-US" sz="839"/>
              <a:t>  &lt;meta charset="utf-8"&gt;</a:t>
            </a:r>
            <a:endParaRPr/>
          </a:p>
          <a:p>
            <a:pPr indent="0" lvl="0" marL="0" rtl="0" algn="l">
              <a:lnSpc>
                <a:spcPct val="80000"/>
              </a:lnSpc>
              <a:spcBef>
                <a:spcPts val="0"/>
              </a:spcBef>
              <a:spcAft>
                <a:spcPts val="0"/>
              </a:spcAft>
              <a:buNone/>
            </a:pPr>
            <a:r>
              <a:rPr lang="en-US" sz="839"/>
              <a:t>  &lt;meta name="viewport" content="width=device-width, initial-scale=1"&gt;</a:t>
            </a:r>
            <a:endParaRPr/>
          </a:p>
          <a:p>
            <a:pPr indent="0" lvl="0" marL="0" rtl="0" algn="l">
              <a:lnSpc>
                <a:spcPct val="80000"/>
              </a:lnSpc>
              <a:spcBef>
                <a:spcPts val="0"/>
              </a:spcBef>
              <a:spcAft>
                <a:spcPts val="0"/>
              </a:spcAft>
              <a:buNone/>
            </a:pPr>
            <a:r>
              <a:rPr lang="en-US" sz="839"/>
              <a:t>  &lt;link rel="stylesheet" href="https://maxcdn.bootstrapcdn.com/bootstrap/4.0.0-beta.2/css/bootstrap.min.css"&gt;</a:t>
            </a:r>
            <a:endParaRPr/>
          </a:p>
          <a:p>
            <a:pPr indent="0" lvl="0" marL="0" rtl="0" algn="l">
              <a:lnSpc>
                <a:spcPct val="80000"/>
              </a:lnSpc>
              <a:spcBef>
                <a:spcPts val="0"/>
              </a:spcBef>
              <a:spcAft>
                <a:spcPts val="0"/>
              </a:spcAft>
              <a:buNone/>
            </a:pPr>
            <a:r>
              <a:rPr lang="en-US" sz="839"/>
              <a:t>  &lt;script src="https://ajax.googleapis.com/ajax/libs/jquery/3.2.1/jquery.min.js"&gt;&lt;/script&gt;</a:t>
            </a:r>
            <a:endParaRPr/>
          </a:p>
          <a:p>
            <a:pPr indent="0" lvl="0" marL="0" rtl="0" algn="l">
              <a:lnSpc>
                <a:spcPct val="80000"/>
              </a:lnSpc>
              <a:spcBef>
                <a:spcPts val="0"/>
              </a:spcBef>
              <a:spcAft>
                <a:spcPts val="0"/>
              </a:spcAft>
              <a:buNone/>
            </a:pPr>
            <a:r>
              <a:rPr lang="en-US" sz="839"/>
              <a:t>  &lt;script src="https://cdnjs.cloudflare.com/ajax/libs/popper.js/1.12.6/umd/popper.min.js"&gt;&lt;/script&gt;</a:t>
            </a:r>
            <a:endParaRPr/>
          </a:p>
          <a:p>
            <a:pPr indent="0" lvl="0" marL="0" rtl="0" algn="l">
              <a:lnSpc>
                <a:spcPct val="80000"/>
              </a:lnSpc>
              <a:spcBef>
                <a:spcPts val="0"/>
              </a:spcBef>
              <a:spcAft>
                <a:spcPts val="0"/>
              </a:spcAft>
              <a:buNone/>
            </a:pPr>
            <a:r>
              <a:rPr lang="en-US" sz="839"/>
              <a:t>  &lt;script src="https://maxcdn.bootstrapcdn.com/bootstrap/4.0.0-beta.2/js/bootstrap.min.js"&gt;&lt;/script&gt;</a:t>
            </a:r>
            <a:endParaRPr/>
          </a:p>
          <a:p>
            <a:pPr indent="0" lvl="0" marL="0" rtl="0" algn="l">
              <a:lnSpc>
                <a:spcPct val="80000"/>
              </a:lnSpc>
              <a:spcBef>
                <a:spcPts val="0"/>
              </a:spcBef>
              <a:spcAft>
                <a:spcPts val="0"/>
              </a:spcAft>
              <a:buNone/>
            </a:pPr>
            <a:r>
              <a:rPr lang="en-US" sz="839"/>
              <a:t>&lt;/head&gt;</a:t>
            </a:r>
            <a:endParaRPr/>
          </a:p>
          <a:p>
            <a:pPr indent="0" lvl="0" marL="0" rtl="0" algn="l">
              <a:lnSpc>
                <a:spcPct val="80000"/>
              </a:lnSpc>
              <a:spcBef>
                <a:spcPts val="0"/>
              </a:spcBef>
              <a:spcAft>
                <a:spcPts val="0"/>
              </a:spcAft>
              <a:buNone/>
            </a:pPr>
            <a:r>
              <a:rPr lang="en-US" sz="839"/>
              <a:t>&lt;body&gt;</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&lt;div class="container-fluid"&gt;</a:t>
            </a:r>
            <a:endParaRPr/>
          </a:p>
          <a:p>
            <a:pPr indent="0" lvl="0" marL="0" rtl="0" algn="l">
              <a:lnSpc>
                <a:spcPct val="80000"/>
              </a:lnSpc>
              <a:spcBef>
                <a:spcPts val="0"/>
              </a:spcBef>
              <a:spcAft>
                <a:spcPts val="0"/>
              </a:spcAft>
              <a:buNone/>
            </a:pPr>
            <a:r>
              <a:rPr lang="en-US" sz="839"/>
              <a:t>  &lt;h3&gt;Vertical Navbar Example&lt;/h3&gt;</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&lt;nav class="navbar navbar-expand-sm navbar-light bg-faded"&gt;</a:t>
            </a:r>
            <a:endParaRPr/>
          </a:p>
          <a:p>
            <a:pPr indent="0" lvl="0" marL="0" rtl="0" algn="l">
              <a:lnSpc>
                <a:spcPct val="80000"/>
              </a:lnSpc>
              <a:spcBef>
                <a:spcPts val="0"/>
              </a:spcBef>
              <a:spcAft>
                <a:spcPts val="0"/>
              </a:spcAft>
              <a:buNone/>
            </a:pPr>
            <a:r>
              <a:rPr lang="en-US" sz="839"/>
              <a:t>&lt;a class="navbar-brand" href="#"&gt;Logo&lt;/a&gt;</a:t>
            </a:r>
            <a:endParaRPr/>
          </a:p>
          <a:p>
            <a:pPr indent="0" lvl="0" marL="0" rtl="0" algn="l">
              <a:lnSpc>
                <a:spcPct val="80000"/>
              </a:lnSpc>
              <a:spcBef>
                <a:spcPts val="0"/>
              </a:spcBef>
              <a:spcAft>
                <a:spcPts val="0"/>
              </a:spcAft>
              <a:buNone/>
            </a:pPr>
            <a:r>
              <a:rPr lang="en-US" sz="839"/>
              <a:t>&lt;!-- Links --&gt;</a:t>
            </a:r>
            <a:endParaRPr/>
          </a:p>
          <a:p>
            <a:pPr indent="0" lvl="0" marL="0" rtl="0" algn="l">
              <a:lnSpc>
                <a:spcPct val="80000"/>
              </a:lnSpc>
              <a:spcBef>
                <a:spcPts val="0"/>
              </a:spcBef>
              <a:spcAft>
                <a:spcPts val="0"/>
              </a:spcAft>
              <a:buNone/>
            </a:pPr>
            <a:r>
              <a:rPr lang="en-US" sz="839"/>
              <a:t>&lt;div class="collapse navbar-collapse" id="nav-content"&gt;   </a:t>
            </a:r>
            <a:endParaRPr/>
          </a:p>
          <a:p>
            <a:pPr indent="0" lvl="0" marL="0" rtl="0" algn="l">
              <a:lnSpc>
                <a:spcPct val="80000"/>
              </a:lnSpc>
              <a:spcBef>
                <a:spcPts val="0"/>
              </a:spcBef>
              <a:spcAft>
                <a:spcPts val="0"/>
              </a:spcAft>
              <a:buNone/>
            </a:pPr>
            <a:r>
              <a:rPr lang="en-US" sz="839"/>
              <a:t>&lt;ul class="navbar-nav"&gt;</a:t>
            </a:r>
            <a:endParaRPr/>
          </a:p>
          <a:p>
            <a:pPr indent="0" lvl="0" marL="0" rtl="0" algn="l">
              <a:lnSpc>
                <a:spcPct val="80000"/>
              </a:lnSpc>
              <a:spcBef>
                <a:spcPts val="0"/>
              </a:spcBef>
              <a:spcAft>
                <a:spcPts val="0"/>
              </a:spcAft>
              <a:buNone/>
            </a:pPr>
            <a:r>
              <a:rPr lang="en-US" sz="839"/>
              <a:t>&lt;li class="nav-item"&gt;</a:t>
            </a:r>
            <a:endParaRPr/>
          </a:p>
          <a:p>
            <a:pPr indent="0" lvl="0" marL="0" rtl="0" algn="l">
              <a:lnSpc>
                <a:spcPct val="80000"/>
              </a:lnSpc>
              <a:spcBef>
                <a:spcPts val="0"/>
              </a:spcBef>
              <a:spcAft>
                <a:spcPts val="0"/>
              </a:spcAft>
              <a:buNone/>
            </a:pPr>
            <a:r>
              <a:rPr lang="en-US" sz="839"/>
              <a:t>&lt;a class="nav-link" href="#"&gt;Link 1&lt;/a&gt;</a:t>
            </a:r>
            <a:endParaRPr/>
          </a:p>
          <a:p>
            <a:pPr indent="0" lvl="0" marL="0" rtl="0" algn="l">
              <a:lnSpc>
                <a:spcPct val="80000"/>
              </a:lnSpc>
              <a:spcBef>
                <a:spcPts val="0"/>
              </a:spcBef>
              <a:spcAft>
                <a:spcPts val="0"/>
              </a:spcAft>
              <a:buNone/>
            </a:pPr>
            <a:r>
              <a:rPr lang="en-US" sz="839"/>
              <a:t>&lt;/li&gt;</a:t>
            </a:r>
            <a:endParaRPr/>
          </a:p>
          <a:p>
            <a:pPr indent="0" lvl="0" marL="0" rtl="0" algn="l">
              <a:lnSpc>
                <a:spcPct val="80000"/>
              </a:lnSpc>
              <a:spcBef>
                <a:spcPts val="0"/>
              </a:spcBef>
              <a:spcAft>
                <a:spcPts val="0"/>
              </a:spcAft>
              <a:buNone/>
            </a:pPr>
            <a:r>
              <a:rPr lang="en-US" sz="839"/>
              <a:t>&lt;li class="nav-item"&gt;</a:t>
            </a:r>
            <a:endParaRPr/>
          </a:p>
          <a:p>
            <a:pPr indent="0" lvl="0" marL="0" rtl="0" algn="l">
              <a:lnSpc>
                <a:spcPct val="80000"/>
              </a:lnSpc>
              <a:spcBef>
                <a:spcPts val="0"/>
              </a:spcBef>
              <a:spcAft>
                <a:spcPts val="0"/>
              </a:spcAft>
              <a:buNone/>
            </a:pPr>
            <a:r>
              <a:rPr lang="en-US" sz="839"/>
              <a:t>&lt;a class="nav-link" href="#"&gt;Link 2&lt;/a&gt;</a:t>
            </a:r>
            <a:endParaRPr/>
          </a:p>
          <a:p>
            <a:pPr indent="0" lvl="0" marL="0" rtl="0" algn="l">
              <a:lnSpc>
                <a:spcPct val="80000"/>
              </a:lnSpc>
              <a:spcBef>
                <a:spcPts val="0"/>
              </a:spcBef>
              <a:spcAft>
                <a:spcPts val="0"/>
              </a:spcAft>
              <a:buNone/>
            </a:pPr>
            <a:r>
              <a:rPr lang="en-US" sz="839"/>
              <a:t>&lt;/li&gt;</a:t>
            </a:r>
            <a:endParaRPr/>
          </a:p>
          <a:p>
            <a:pPr indent="0" lvl="0" marL="0" rtl="0" algn="l">
              <a:lnSpc>
                <a:spcPct val="80000"/>
              </a:lnSpc>
              <a:spcBef>
                <a:spcPts val="0"/>
              </a:spcBef>
              <a:spcAft>
                <a:spcPts val="0"/>
              </a:spcAft>
              <a:buNone/>
            </a:pPr>
            <a:r>
              <a:rPr lang="en-US" sz="839"/>
              <a:t>&lt;li class="nav-item"&gt;</a:t>
            </a:r>
            <a:endParaRPr/>
          </a:p>
          <a:p>
            <a:pPr indent="0" lvl="0" marL="0" rtl="0" algn="l">
              <a:lnSpc>
                <a:spcPct val="80000"/>
              </a:lnSpc>
              <a:spcBef>
                <a:spcPts val="0"/>
              </a:spcBef>
              <a:spcAft>
                <a:spcPts val="0"/>
              </a:spcAft>
              <a:buNone/>
            </a:pPr>
            <a:r>
              <a:rPr lang="en-US" sz="839"/>
              <a:t>&lt;a class="nav-link" href="#"&gt;Link 3&lt;/a&gt;</a:t>
            </a:r>
            <a:endParaRPr/>
          </a:p>
          <a:p>
            <a:pPr indent="0" lvl="0" marL="0" rtl="0" algn="l">
              <a:lnSpc>
                <a:spcPct val="80000"/>
              </a:lnSpc>
              <a:spcBef>
                <a:spcPts val="0"/>
              </a:spcBef>
              <a:spcAft>
                <a:spcPts val="0"/>
              </a:spcAft>
              <a:buNone/>
            </a:pPr>
            <a:r>
              <a:rPr lang="en-US" sz="839"/>
              <a:t>&lt;/li&gt;</a:t>
            </a:r>
            <a:endParaRPr/>
          </a:p>
          <a:p>
            <a:pPr indent="0" lvl="0" marL="0" rtl="0" algn="l">
              <a:lnSpc>
                <a:spcPct val="80000"/>
              </a:lnSpc>
              <a:spcBef>
                <a:spcPts val="0"/>
              </a:spcBef>
              <a:spcAft>
                <a:spcPts val="0"/>
              </a:spcAft>
              <a:buNone/>
            </a:pPr>
            <a:r>
              <a:rPr lang="en-US" sz="839"/>
              <a:t>&lt;/ul&gt;</a:t>
            </a:r>
            <a:endParaRPr/>
          </a:p>
          <a:p>
            <a:pPr indent="0" lvl="0" marL="0" rtl="0" algn="l">
              <a:lnSpc>
                <a:spcPct val="80000"/>
              </a:lnSpc>
              <a:spcBef>
                <a:spcPts val="0"/>
              </a:spcBef>
              <a:spcAft>
                <a:spcPts val="0"/>
              </a:spcAft>
              <a:buNone/>
            </a:pPr>
            <a:r>
              <a:rPr lang="en-US" sz="839"/>
              <a:t>&lt;/div&gt;</a:t>
            </a:r>
            <a:endParaRPr/>
          </a:p>
          <a:p>
            <a:pPr indent="0" lvl="0" marL="0" rtl="0" algn="l">
              <a:lnSpc>
                <a:spcPct val="80000"/>
              </a:lnSpc>
              <a:spcBef>
                <a:spcPts val="0"/>
              </a:spcBef>
              <a:spcAft>
                <a:spcPts val="0"/>
              </a:spcAft>
              <a:buNone/>
            </a:pPr>
            <a:r>
              <a:rPr lang="en-US" sz="839"/>
              <a:t>&lt;/nav&gt;  </a:t>
            </a:r>
            <a:endParaRPr/>
          </a:p>
          <a:p>
            <a:pPr indent="0" lvl="0" marL="0" rtl="0" algn="l">
              <a:lnSpc>
                <a:spcPct val="80000"/>
              </a:lnSpc>
              <a:spcBef>
                <a:spcPts val="0"/>
              </a:spcBef>
              <a:spcAft>
                <a:spcPts val="0"/>
              </a:spcAft>
              <a:buNone/>
            </a:pPr>
            <a:r>
              <a:rPr lang="en-US" sz="839"/>
              <a:t>&lt;/div&gt;</a:t>
            </a:r>
            <a:endParaRPr/>
          </a:p>
          <a:p>
            <a:pPr indent="0" lvl="0" marL="0" rtl="0" algn="l">
              <a:lnSpc>
                <a:spcPct val="80000"/>
              </a:lnSpc>
              <a:spcBef>
                <a:spcPts val="0"/>
              </a:spcBef>
              <a:spcAft>
                <a:spcPts val="0"/>
              </a:spcAft>
              <a:buNone/>
            </a:pPr>
            <a:r>
              <a:rPr lang="en-US" sz="839"/>
              <a:t>&lt;/body&gt;</a:t>
            </a:r>
            <a:endParaRPr/>
          </a:p>
          <a:p>
            <a:pPr indent="0" lvl="0" marL="0" rtl="0" algn="l">
              <a:lnSpc>
                <a:spcPct val="80000"/>
              </a:lnSpc>
              <a:spcBef>
                <a:spcPts val="0"/>
              </a:spcBef>
              <a:spcAft>
                <a:spcPts val="0"/>
              </a:spcAft>
              <a:buNone/>
            </a:pPr>
            <a:r>
              <a:rPr lang="en-US" sz="839"/>
              <a:t>&lt;/html&gt;</a:t>
            </a:r>
            <a:endParaRPr sz="839"/>
          </a:p>
        </p:txBody>
      </p:sp>
      <p:sp>
        <p:nvSpPr>
          <p:cNvPr id="405" name="Google Shape;405;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480"/>
              <a:t>&lt;!DOCTYPE html&gt;</a:t>
            </a:r>
            <a:endParaRPr/>
          </a:p>
          <a:p>
            <a:pPr indent="0" lvl="0" marL="0" rtl="0" algn="l">
              <a:lnSpc>
                <a:spcPct val="80000"/>
              </a:lnSpc>
              <a:spcBef>
                <a:spcPts val="0"/>
              </a:spcBef>
              <a:spcAft>
                <a:spcPts val="0"/>
              </a:spcAft>
              <a:buNone/>
            </a:pPr>
            <a:r>
              <a:rPr lang="en-US" sz="480"/>
              <a:t>&lt;html lang="en"&gt;</a:t>
            </a:r>
            <a:endParaRPr/>
          </a:p>
          <a:p>
            <a:pPr indent="0" lvl="0" marL="0" rtl="0" algn="l">
              <a:lnSpc>
                <a:spcPct val="80000"/>
              </a:lnSpc>
              <a:spcBef>
                <a:spcPts val="0"/>
              </a:spcBef>
              <a:spcAft>
                <a:spcPts val="0"/>
              </a:spcAft>
              <a:buNone/>
            </a:pPr>
            <a:r>
              <a:rPr lang="en-US" sz="480"/>
              <a:t>&lt;head&gt;</a:t>
            </a:r>
            <a:endParaRPr/>
          </a:p>
          <a:p>
            <a:pPr indent="0" lvl="0" marL="0" rtl="0" algn="l">
              <a:lnSpc>
                <a:spcPct val="80000"/>
              </a:lnSpc>
              <a:spcBef>
                <a:spcPts val="0"/>
              </a:spcBef>
              <a:spcAft>
                <a:spcPts val="0"/>
              </a:spcAft>
              <a:buNone/>
            </a:pPr>
            <a:r>
              <a:rPr lang="en-US" sz="480"/>
              <a:t>  &lt;title&gt;Bootstrap Example&lt;/title&gt;</a:t>
            </a:r>
            <a:endParaRPr/>
          </a:p>
          <a:p>
            <a:pPr indent="0" lvl="0" marL="0" rtl="0" algn="l">
              <a:lnSpc>
                <a:spcPct val="80000"/>
              </a:lnSpc>
              <a:spcBef>
                <a:spcPts val="0"/>
              </a:spcBef>
              <a:spcAft>
                <a:spcPts val="0"/>
              </a:spcAft>
              <a:buNone/>
            </a:pPr>
            <a:r>
              <a:rPr lang="en-US" sz="480"/>
              <a:t>  &lt;meta charset="utf-8"&gt;</a:t>
            </a:r>
            <a:endParaRPr/>
          </a:p>
          <a:p>
            <a:pPr indent="0" lvl="0" marL="0" rtl="0" algn="l">
              <a:lnSpc>
                <a:spcPct val="80000"/>
              </a:lnSpc>
              <a:spcBef>
                <a:spcPts val="0"/>
              </a:spcBef>
              <a:spcAft>
                <a:spcPts val="0"/>
              </a:spcAft>
              <a:buNone/>
            </a:pPr>
            <a:r>
              <a:rPr lang="en-US" sz="480"/>
              <a:t>  &lt;meta name="viewport" content="width=device-width, initial-scale=1"&gt;</a:t>
            </a:r>
            <a:endParaRPr/>
          </a:p>
          <a:p>
            <a:pPr indent="0" lvl="0" marL="0" rtl="0" algn="l">
              <a:lnSpc>
                <a:spcPct val="80000"/>
              </a:lnSpc>
              <a:spcBef>
                <a:spcPts val="0"/>
              </a:spcBef>
              <a:spcAft>
                <a:spcPts val="0"/>
              </a:spcAft>
              <a:buNone/>
            </a:pPr>
            <a:r>
              <a:rPr lang="en-US" sz="480"/>
              <a:t>  &lt;link rel="stylesheet" href="https://maxcdn.bootstrapcdn.com/bootstrap/4.0.0-beta.2/css/bootstrap.min.css"&gt;</a:t>
            </a:r>
            <a:endParaRPr/>
          </a:p>
          <a:p>
            <a:pPr indent="0" lvl="0" marL="0" rtl="0" algn="l">
              <a:lnSpc>
                <a:spcPct val="80000"/>
              </a:lnSpc>
              <a:spcBef>
                <a:spcPts val="0"/>
              </a:spcBef>
              <a:spcAft>
                <a:spcPts val="0"/>
              </a:spcAft>
              <a:buNone/>
            </a:pPr>
            <a:r>
              <a:rPr lang="en-US" sz="480"/>
              <a:t>  &lt;script src="https://ajax.googleapis.com/ajax/libs/jquery/3.2.1/jquery.min.js"&gt;&lt;/script&gt;</a:t>
            </a:r>
            <a:endParaRPr/>
          </a:p>
          <a:p>
            <a:pPr indent="0" lvl="0" marL="0" rtl="0" algn="l">
              <a:lnSpc>
                <a:spcPct val="80000"/>
              </a:lnSpc>
              <a:spcBef>
                <a:spcPts val="0"/>
              </a:spcBef>
              <a:spcAft>
                <a:spcPts val="0"/>
              </a:spcAft>
              <a:buNone/>
            </a:pPr>
            <a:r>
              <a:rPr lang="en-US" sz="480"/>
              <a:t>  &lt;script src="https://cdnjs.cloudflare.com/ajax/libs/popper.js/1.12.6/umd/popper.min.js"&gt;&lt;/script&gt;</a:t>
            </a:r>
            <a:endParaRPr/>
          </a:p>
          <a:p>
            <a:pPr indent="0" lvl="0" marL="0" rtl="0" algn="l">
              <a:lnSpc>
                <a:spcPct val="80000"/>
              </a:lnSpc>
              <a:spcBef>
                <a:spcPts val="0"/>
              </a:spcBef>
              <a:spcAft>
                <a:spcPts val="0"/>
              </a:spcAft>
              <a:buNone/>
            </a:pPr>
            <a:r>
              <a:rPr lang="en-US" sz="480"/>
              <a:t>  &lt;script src="https://maxcdn.bootstrapcdn.com/bootstrap/4.0.0-beta.2/js/bootstrap.min.js"&gt;&lt;/script&gt;</a:t>
            </a:r>
            <a:endParaRPr/>
          </a:p>
          <a:p>
            <a:pPr indent="0" lvl="0" marL="0" rtl="0" algn="l">
              <a:lnSpc>
                <a:spcPct val="80000"/>
              </a:lnSpc>
              <a:spcBef>
                <a:spcPts val="0"/>
              </a:spcBef>
              <a:spcAft>
                <a:spcPts val="0"/>
              </a:spcAft>
              <a:buNone/>
            </a:pPr>
            <a:r>
              <a:rPr lang="en-US" sz="480"/>
              <a:t>&lt;/head&gt;</a:t>
            </a:r>
            <a:endParaRPr/>
          </a:p>
          <a:p>
            <a:pPr indent="0" lvl="0" marL="0" rtl="0" algn="l">
              <a:lnSpc>
                <a:spcPct val="80000"/>
              </a:lnSpc>
              <a:spcBef>
                <a:spcPts val="0"/>
              </a:spcBef>
              <a:spcAft>
                <a:spcPts val="0"/>
              </a:spcAft>
              <a:buNone/>
            </a:pPr>
            <a:r>
              <a:rPr lang="en-US" sz="480"/>
              <a:t>&lt;body&gt;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&lt;div class="container"&gt;</a:t>
            </a:r>
            <a:endParaRPr/>
          </a:p>
          <a:p>
            <a:pPr indent="0" lvl="0" marL="0" rtl="0" algn="l">
              <a:lnSpc>
                <a:spcPct val="80000"/>
              </a:lnSpc>
              <a:spcBef>
                <a:spcPts val="0"/>
              </a:spcBef>
              <a:spcAft>
                <a:spcPts val="0"/>
              </a:spcAft>
              <a:buNone/>
            </a:pPr>
            <a:r>
              <a:rPr lang="en-US" sz="480"/>
              <a:t>  &lt;h2&gt;Tabs&lt;/h2&gt;</a:t>
            </a:r>
            <a:endParaRPr/>
          </a:p>
          <a:p>
            <a:pPr indent="0" lvl="0" marL="0" rtl="0" algn="l">
              <a:lnSpc>
                <a:spcPct val="80000"/>
              </a:lnSpc>
              <a:spcBef>
                <a:spcPts val="0"/>
              </a:spcBef>
              <a:spcAft>
                <a:spcPts val="0"/>
              </a:spcAft>
              <a:buNone/>
            </a:pPr>
            <a:r>
              <a:rPr lang="en-US" sz="480"/>
              <a:t>  &lt;p&gt;Navigation tabs:&lt;/p&gt;</a:t>
            </a:r>
            <a:endParaRPr/>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  &lt;nav class="navbar navbar-light bg-faded"&gt;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&lt;button class="navbar-toggler hidden-sm-up" type="button" data-toggle="collapse" data-target="#responsive-nav"&gt;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&lt;/button&gt;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&lt;div class="collapse navbar-toggleable-xs" id="responsive-nav"&gt; &lt;a class="navbar-brand" href="#"&gt;Navbar&lt;/a&gt;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&lt;ul class="nav navbar-inline"&gt;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&lt;li class="nav-item active"&gt;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&lt;a class="nav-link" href="#"&gt;Home&lt;/a&gt;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&lt;/li&gt;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&lt;li class="nav-item"&gt;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&lt;a class="nav-link" href="#"&gt;Page 1&lt;/a&gt; &lt;/li&gt;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&lt;li class="nav-item"&gt;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&lt;a class="nav-link" href="#"&gt;Page 2&lt;/a&gt; &lt;/li&gt;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&lt;li class="nav-item"&gt;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&lt;a class="nav-link" href="#"&gt;Page 3&lt;/a&gt; &lt;/li&gt;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&lt;/ul&gt;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&lt;/div&gt;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&lt;/nav&gt;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  </a:t>
            </a:r>
            <a:endParaRPr/>
          </a:p>
          <a:p>
            <a:pPr indent="0" lvl="0" marL="0" rtl="0" algn="l">
              <a:lnSpc>
                <a:spcPct val="80000"/>
              </a:lnSpc>
              <a:spcBef>
                <a:spcPts val="0"/>
              </a:spcBef>
              <a:spcAft>
                <a:spcPts val="0"/>
              </a:spcAft>
              <a:buNone/>
            </a:pPr>
            <a:r>
              <a:rPr lang="en-US" sz="480"/>
              <a:t>&lt;/div&gt;</a:t>
            </a:r>
            <a:endParaRPr/>
          </a:p>
          <a:p>
            <a:pPr indent="0" lvl="0" marL="0" rtl="0" algn="l">
              <a:lnSpc>
                <a:spcPct val="80000"/>
              </a:lnSpc>
              <a:spcBef>
                <a:spcPts val="0"/>
              </a:spcBef>
              <a:spcAft>
                <a:spcPts val="0"/>
              </a:spcAft>
              <a:buNone/>
            </a:pPr>
            <a:r>
              <a:t/>
            </a:r>
            <a:endParaRPr sz="480"/>
          </a:p>
          <a:p>
            <a:pPr indent="0" lvl="0" marL="0" rtl="0" algn="l">
              <a:lnSpc>
                <a:spcPct val="80000"/>
              </a:lnSpc>
              <a:spcBef>
                <a:spcPts val="0"/>
              </a:spcBef>
              <a:spcAft>
                <a:spcPts val="0"/>
              </a:spcAft>
              <a:buNone/>
            </a:pPr>
            <a:r>
              <a:rPr lang="en-US" sz="480"/>
              <a:t>&lt;/body&gt;</a:t>
            </a:r>
            <a:endParaRPr/>
          </a:p>
          <a:p>
            <a:pPr indent="0" lvl="0" marL="0" rtl="0" algn="l">
              <a:lnSpc>
                <a:spcPct val="80000"/>
              </a:lnSpc>
              <a:spcBef>
                <a:spcPts val="0"/>
              </a:spcBef>
              <a:spcAft>
                <a:spcPts val="0"/>
              </a:spcAft>
              <a:buNone/>
            </a:pPr>
            <a:r>
              <a:rPr lang="en-US" sz="480"/>
              <a:t>&lt;/html&gt;</a:t>
            </a:r>
            <a:endParaRPr/>
          </a:p>
          <a:p>
            <a:pPr indent="0" lvl="0" marL="0" rtl="0" algn="l">
              <a:lnSpc>
                <a:spcPct val="80000"/>
              </a:lnSpc>
              <a:spcBef>
                <a:spcPts val="0"/>
              </a:spcBef>
              <a:spcAft>
                <a:spcPts val="0"/>
              </a:spcAft>
              <a:buNone/>
            </a:pPr>
            <a:r>
              <a:t/>
            </a:r>
            <a:endParaRPr sz="480"/>
          </a:p>
        </p:txBody>
      </p:sp>
      <p:sp>
        <p:nvSpPr>
          <p:cNvPr id="420" name="Google Shape;420;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436" name="Google Shape;436;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4" name="Google Shape;11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2" name="Google Shape;12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1" name="Google Shape;13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40" name="Google Shape;14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6" name="Google Shape;14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5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5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5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5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5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5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5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5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5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5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3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3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page11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4.png"/><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3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37.png"/><Relationship Id="rId5" Type="http://schemas.openxmlformats.org/officeDocument/2006/relationships/image" Target="../media/image3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1.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6.png"/><Relationship Id="rId4" Type="http://schemas.openxmlformats.org/officeDocument/2006/relationships/image" Target="../media/image5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0.png"/><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8.png"/><Relationship Id="rId4" Type="http://schemas.openxmlformats.org/officeDocument/2006/relationships/image" Target="../media/image4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5.png"/><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7.png"/><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1.png"/><Relationship Id="rId4" Type="http://schemas.openxmlformats.org/officeDocument/2006/relationships/image" Target="../media/image62.png"/><Relationship Id="rId5" Type="http://schemas.openxmlformats.org/officeDocument/2006/relationships/image" Target="../media/image6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Chapter </a:t>
            </a:r>
            <a:r>
              <a:rPr lang="en-US"/>
              <a:t>04- [2]</a:t>
            </a:r>
            <a:endParaRPr sz="4000"/>
          </a:p>
        </p:txBody>
      </p:sp>
      <p:sp>
        <p:nvSpPr>
          <p:cNvPr id="90" name="Google Shape;90;p1"/>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b="1" lang="en-US" sz="4000"/>
              <a:t>Playing with components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Creating vertical button groups</a:t>
            </a:r>
            <a:endParaRPr/>
          </a:p>
        </p:txBody>
      </p:sp>
      <p:sp>
        <p:nvSpPr>
          <p:cNvPr id="157" name="Google Shape;15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There is no need to change any of the code on the &lt;button&gt; tags, you just need to update the CSS class name on the wrapping &lt;div&gt; tag. Here's the code you need to change:</a:t>
            </a:r>
            <a:endParaRPr/>
          </a:p>
          <a:p>
            <a:pPr indent="-139700" lvl="0" marL="342900" rtl="0" algn="l">
              <a:spcBef>
                <a:spcPts val="640"/>
              </a:spcBef>
              <a:spcAft>
                <a:spcPts val="0"/>
              </a:spcAft>
              <a:buClr>
                <a:schemeClr val="dk1"/>
              </a:buClr>
              <a:buSzPts val="3200"/>
              <a:buFont typeface="Arial"/>
              <a:buNone/>
            </a:pPr>
            <a:r>
              <a:t/>
            </a:r>
            <a:endParaRPr/>
          </a:p>
        </p:txBody>
      </p:sp>
      <p:pic>
        <p:nvPicPr>
          <p:cNvPr id="158" name="Google Shape;158;p10"/>
          <p:cNvPicPr preferRelativeResize="0"/>
          <p:nvPr/>
        </p:nvPicPr>
        <p:blipFill rotWithShape="1">
          <a:blip r:embed="rId3">
            <a:alphaModFix/>
          </a:blip>
          <a:srcRect b="0" l="0" r="0" t="0"/>
          <a:stretch/>
        </p:blipFill>
        <p:spPr>
          <a:xfrm>
            <a:off x="1600200" y="4114800"/>
            <a:ext cx="5446923" cy="1295400"/>
          </a:xfrm>
          <a:prstGeom prst="rect">
            <a:avLst/>
          </a:prstGeom>
          <a:noFill/>
          <a:ln>
            <a:noFill/>
          </a:ln>
        </p:spPr>
      </p:pic>
      <p:pic>
        <p:nvPicPr>
          <p:cNvPr id="159" name="Google Shape;159;p10"/>
          <p:cNvPicPr preferRelativeResize="0"/>
          <p:nvPr/>
        </p:nvPicPr>
        <p:blipFill rotWithShape="1">
          <a:blip r:embed="rId4">
            <a:alphaModFix/>
          </a:blip>
          <a:srcRect b="0" l="0" r="0" t="0"/>
          <a:stretch/>
        </p:blipFill>
        <p:spPr>
          <a:xfrm>
            <a:off x="2895600" y="5638800"/>
            <a:ext cx="3930650" cy="77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Coding a button dropdown</a:t>
            </a:r>
            <a:endParaRPr/>
          </a:p>
        </p:txBody>
      </p:sp>
      <p:sp>
        <p:nvSpPr>
          <p:cNvPr id="165" name="Google Shape;16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 Let's take a look at the code required to render a basic drop-down button:</a:t>
            </a:r>
            <a:endParaRPr/>
          </a:p>
          <a:p>
            <a:pPr indent="-139700" lvl="0" marL="342900" rtl="0" algn="l">
              <a:spcBef>
                <a:spcPts val="640"/>
              </a:spcBef>
              <a:spcAft>
                <a:spcPts val="0"/>
              </a:spcAft>
              <a:buClr>
                <a:schemeClr val="dk1"/>
              </a:buClr>
              <a:buSzPts val="3200"/>
              <a:buFont typeface="Arial"/>
              <a:buNone/>
            </a:pPr>
            <a:r>
              <a:t/>
            </a:r>
            <a:endParaRPr/>
          </a:p>
        </p:txBody>
      </p:sp>
      <p:pic>
        <p:nvPicPr>
          <p:cNvPr id="166" name="Google Shape;166;p11"/>
          <p:cNvPicPr preferRelativeResize="0"/>
          <p:nvPr/>
        </p:nvPicPr>
        <p:blipFill rotWithShape="1">
          <a:blip r:embed="rId3">
            <a:alphaModFix/>
          </a:blip>
          <a:srcRect b="0" l="0" r="0" t="0"/>
          <a:stretch/>
        </p:blipFill>
        <p:spPr>
          <a:xfrm>
            <a:off x="228600" y="2895600"/>
            <a:ext cx="7043015" cy="2819400"/>
          </a:xfrm>
          <a:prstGeom prst="rect">
            <a:avLst/>
          </a:prstGeom>
          <a:noFill/>
          <a:ln>
            <a:noFill/>
          </a:ln>
        </p:spPr>
      </p:pic>
      <p:pic>
        <p:nvPicPr>
          <p:cNvPr id="167" name="Google Shape;167;p11"/>
          <p:cNvPicPr preferRelativeResize="0"/>
          <p:nvPr/>
        </p:nvPicPr>
        <p:blipFill rotWithShape="1">
          <a:blip r:embed="rId4">
            <a:alphaModFix/>
          </a:blip>
          <a:srcRect b="0" l="0" r="0" t="0"/>
          <a:stretch/>
        </p:blipFill>
        <p:spPr>
          <a:xfrm>
            <a:off x="6858000" y="4260658"/>
            <a:ext cx="1981200" cy="20781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Creating a pop-up menu</a:t>
            </a:r>
            <a:endParaRPr/>
          </a:p>
        </p:txBody>
      </p:sp>
      <p:sp>
        <p:nvSpPr>
          <p:cNvPr id="173" name="Google Shape;17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In some cases, you might want to have your menu </a:t>
            </a:r>
            <a:r>
              <a:rPr lang="en-US">
                <a:solidFill>
                  <a:srgbClr val="FF0000"/>
                </a:solidFill>
              </a:rPr>
              <a:t>pop up above </a:t>
            </a:r>
            <a:r>
              <a:rPr lang="en-US"/>
              <a:t>the button instead of below it:</a:t>
            </a:r>
            <a:endParaRPr/>
          </a:p>
        </p:txBody>
      </p:sp>
      <p:pic>
        <p:nvPicPr>
          <p:cNvPr id="174" name="Google Shape;174;p12"/>
          <p:cNvPicPr preferRelativeResize="0"/>
          <p:nvPr/>
        </p:nvPicPr>
        <p:blipFill rotWithShape="1">
          <a:blip r:embed="rId3">
            <a:alphaModFix/>
          </a:blip>
          <a:srcRect b="0" l="0" r="0" t="0"/>
          <a:stretch/>
        </p:blipFill>
        <p:spPr>
          <a:xfrm>
            <a:off x="1143000" y="3814000"/>
            <a:ext cx="3602441" cy="889064"/>
          </a:xfrm>
          <a:prstGeom prst="rect">
            <a:avLst/>
          </a:prstGeom>
          <a:noFill/>
          <a:ln>
            <a:noFill/>
          </a:ln>
        </p:spPr>
      </p:pic>
      <p:pic>
        <p:nvPicPr>
          <p:cNvPr id="175" name="Google Shape;175;p12"/>
          <p:cNvPicPr preferRelativeResize="0"/>
          <p:nvPr/>
        </p:nvPicPr>
        <p:blipFill rotWithShape="1">
          <a:blip r:embed="rId4">
            <a:alphaModFix/>
          </a:blip>
          <a:srcRect b="0" l="0" r="0" t="0"/>
          <a:stretch/>
        </p:blipFill>
        <p:spPr>
          <a:xfrm>
            <a:off x="5274733" y="3795712"/>
            <a:ext cx="2438400" cy="24248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b="1" lang="en-US" sz="4000"/>
              <a:t>Coding forms in Bootstrap 4</a:t>
            </a:r>
            <a:endParaRPr sz="4000"/>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Setting up a form</a:t>
            </a:r>
            <a:endParaRPr sz="4000"/>
          </a:p>
        </p:txBody>
      </p:sp>
      <p:sp>
        <p:nvSpPr>
          <p:cNvPr id="188" name="Google Shape;188;p14"/>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Let's start with the basics and create a form following those requirements. Here's the code to get you started:</a:t>
            </a:r>
            <a:endParaRPr sz="2400"/>
          </a:p>
        </p:txBody>
      </p:sp>
      <p:grpSp>
        <p:nvGrpSpPr>
          <p:cNvPr id="189" name="Google Shape;189;p14"/>
          <p:cNvGrpSpPr/>
          <p:nvPr/>
        </p:nvGrpSpPr>
        <p:grpSpPr>
          <a:xfrm>
            <a:off x="907987" y="2833930"/>
            <a:ext cx="7578565" cy="2182402"/>
            <a:chOff x="491067" y="2513542"/>
            <a:chExt cx="6528858" cy="1629833"/>
          </a:xfrm>
        </p:grpSpPr>
        <p:pic>
          <p:nvPicPr>
            <p:cNvPr id="190" name="Google Shape;190;p14"/>
            <p:cNvPicPr preferRelativeResize="0"/>
            <p:nvPr/>
          </p:nvPicPr>
          <p:blipFill rotWithShape="1">
            <a:blip r:embed="rId3">
              <a:alphaModFix/>
            </a:blip>
            <a:srcRect b="0" l="0" r="0" t="0"/>
            <a:stretch/>
          </p:blipFill>
          <p:spPr>
            <a:xfrm>
              <a:off x="685800" y="2513542"/>
              <a:ext cx="6334125" cy="923925"/>
            </a:xfrm>
            <a:prstGeom prst="rect">
              <a:avLst/>
            </a:prstGeom>
            <a:noFill/>
            <a:ln>
              <a:noFill/>
            </a:ln>
          </p:spPr>
        </p:pic>
        <p:pic>
          <p:nvPicPr>
            <p:cNvPr id="191" name="Google Shape;191;p14"/>
            <p:cNvPicPr preferRelativeResize="0"/>
            <p:nvPr/>
          </p:nvPicPr>
          <p:blipFill rotWithShape="1">
            <a:blip r:embed="rId4">
              <a:alphaModFix/>
            </a:blip>
            <a:srcRect b="0" l="0" r="0" t="0"/>
            <a:stretch/>
          </p:blipFill>
          <p:spPr>
            <a:xfrm>
              <a:off x="491067" y="3276600"/>
              <a:ext cx="6191250" cy="866775"/>
            </a:xfrm>
            <a:prstGeom prst="rect">
              <a:avLst/>
            </a:prstGeom>
            <a:noFill/>
            <a:ln>
              <a:noFill/>
            </a:ln>
          </p:spPr>
        </p:pic>
      </p:grpSp>
      <p:pic>
        <p:nvPicPr>
          <p:cNvPr id="192" name="Google Shape;192;p14"/>
          <p:cNvPicPr preferRelativeResize="0"/>
          <p:nvPr/>
        </p:nvPicPr>
        <p:blipFill rotWithShape="1">
          <a:blip r:embed="rId5">
            <a:alphaModFix/>
          </a:blip>
          <a:srcRect b="0" l="0" r="0" t="0"/>
          <a:stretch/>
        </p:blipFill>
        <p:spPr>
          <a:xfrm>
            <a:off x="1981199" y="4895766"/>
            <a:ext cx="5652563" cy="15171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Adding a select dropdown</a:t>
            </a:r>
            <a:endParaRPr sz="4000"/>
          </a:p>
        </p:txBody>
      </p:sp>
      <p:sp>
        <p:nvSpPr>
          <p:cNvPr id="199" name="Google Shape;199;p15"/>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Let's build on our form code by adding a select drop-down menu. Insert the following code after our text input:</a:t>
            </a:r>
            <a:endParaRPr/>
          </a:p>
          <a:p>
            <a:pPr indent="0" lvl="0" marL="0" rtl="0" algn="l">
              <a:spcBef>
                <a:spcPts val="440"/>
              </a:spcBef>
              <a:spcAft>
                <a:spcPts val="0"/>
              </a:spcAft>
              <a:buClr>
                <a:schemeClr val="dk1"/>
              </a:buClr>
              <a:buSzPts val="2200"/>
              <a:buFont typeface="Arial"/>
              <a:buNone/>
            </a:pPr>
            <a:r>
              <a:t/>
            </a:r>
            <a:endParaRPr sz="2200"/>
          </a:p>
        </p:txBody>
      </p:sp>
      <p:pic>
        <p:nvPicPr>
          <p:cNvPr id="200" name="Google Shape;200;p15"/>
          <p:cNvPicPr preferRelativeResize="0"/>
          <p:nvPr/>
        </p:nvPicPr>
        <p:blipFill rotWithShape="1">
          <a:blip r:embed="rId3">
            <a:alphaModFix/>
          </a:blip>
          <a:srcRect b="0" l="0" r="0" t="0"/>
          <a:stretch/>
        </p:blipFill>
        <p:spPr>
          <a:xfrm>
            <a:off x="607347" y="2971800"/>
            <a:ext cx="4567495" cy="2743200"/>
          </a:xfrm>
          <a:prstGeom prst="rect">
            <a:avLst/>
          </a:prstGeom>
          <a:noFill/>
          <a:ln>
            <a:noFill/>
          </a:ln>
        </p:spPr>
      </p:pic>
      <p:pic>
        <p:nvPicPr>
          <p:cNvPr id="201" name="Google Shape;201;p15"/>
          <p:cNvPicPr preferRelativeResize="0"/>
          <p:nvPr/>
        </p:nvPicPr>
        <p:blipFill rotWithShape="1">
          <a:blip r:embed="rId4">
            <a:alphaModFix/>
          </a:blip>
          <a:srcRect b="0" l="0" r="0" t="0"/>
          <a:stretch/>
        </p:blipFill>
        <p:spPr>
          <a:xfrm>
            <a:off x="4114800" y="4648200"/>
            <a:ext cx="4839649" cy="175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6"/>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Inserting a textarea tag into your form</a:t>
            </a:r>
            <a:endParaRPr sz="4000"/>
          </a:p>
        </p:txBody>
      </p:sp>
      <p:sp>
        <p:nvSpPr>
          <p:cNvPr id="208" name="Google Shape;208;p16"/>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Moving along to the next input type, let's insert a &lt;textarea&gt; tag into our form. After the &lt;select&gt; menu, add the following code:</a:t>
            </a:r>
            <a:endParaRPr/>
          </a:p>
          <a:p>
            <a:pPr indent="-203200" lvl="0" marL="342900" rtl="0" algn="l">
              <a:spcBef>
                <a:spcPts val="440"/>
              </a:spcBef>
              <a:spcAft>
                <a:spcPts val="0"/>
              </a:spcAft>
              <a:buClr>
                <a:schemeClr val="dk1"/>
              </a:buClr>
              <a:buSzPts val="2200"/>
              <a:buFont typeface="Arial"/>
              <a:buNone/>
            </a:pPr>
            <a:r>
              <a:t/>
            </a:r>
            <a:endParaRPr sz="2200"/>
          </a:p>
        </p:txBody>
      </p:sp>
      <p:pic>
        <p:nvPicPr>
          <p:cNvPr id="209" name="Google Shape;209;p16"/>
          <p:cNvPicPr preferRelativeResize="0"/>
          <p:nvPr/>
        </p:nvPicPr>
        <p:blipFill rotWithShape="1">
          <a:blip r:embed="rId3">
            <a:alphaModFix/>
          </a:blip>
          <a:srcRect b="0" l="0" r="0" t="0"/>
          <a:stretch/>
        </p:blipFill>
        <p:spPr>
          <a:xfrm>
            <a:off x="457200" y="2877048"/>
            <a:ext cx="5593582" cy="1524000"/>
          </a:xfrm>
          <a:prstGeom prst="rect">
            <a:avLst/>
          </a:prstGeom>
          <a:noFill/>
          <a:ln>
            <a:noFill/>
          </a:ln>
        </p:spPr>
      </p:pic>
      <p:pic>
        <p:nvPicPr>
          <p:cNvPr id="210" name="Google Shape;210;p16"/>
          <p:cNvPicPr preferRelativeResize="0"/>
          <p:nvPr/>
        </p:nvPicPr>
        <p:blipFill rotWithShape="1">
          <a:blip r:embed="rId4">
            <a:alphaModFix/>
          </a:blip>
          <a:srcRect b="0" l="0" r="0" t="0"/>
          <a:stretch/>
        </p:blipFill>
        <p:spPr>
          <a:xfrm>
            <a:off x="4419600" y="4401048"/>
            <a:ext cx="3911600" cy="19997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Adding a file input form field</a:t>
            </a:r>
            <a:endParaRPr sz="4000"/>
          </a:p>
        </p:txBody>
      </p:sp>
      <p:sp>
        <p:nvSpPr>
          <p:cNvPr id="217" name="Google Shape;217;p17"/>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Let's start by inserting the following code after the &lt;textarea&gt; in our form:</a:t>
            </a:r>
            <a:endParaRPr/>
          </a:p>
          <a:p>
            <a:pPr indent="-203200" lvl="0" marL="342900" rtl="0" algn="l">
              <a:spcBef>
                <a:spcPts val="440"/>
              </a:spcBef>
              <a:spcAft>
                <a:spcPts val="0"/>
              </a:spcAft>
              <a:buClr>
                <a:schemeClr val="dk1"/>
              </a:buClr>
              <a:buSzPts val="2200"/>
              <a:buFont typeface="Arial"/>
              <a:buNone/>
            </a:pPr>
            <a:r>
              <a:t/>
            </a:r>
            <a:endParaRPr sz="2200"/>
          </a:p>
        </p:txBody>
      </p:sp>
      <p:grpSp>
        <p:nvGrpSpPr>
          <p:cNvPr id="218" name="Google Shape;218;p17"/>
          <p:cNvGrpSpPr/>
          <p:nvPr/>
        </p:nvGrpSpPr>
        <p:grpSpPr>
          <a:xfrm>
            <a:off x="407458" y="2743200"/>
            <a:ext cx="8077200" cy="2019300"/>
            <a:chOff x="685800" y="2552700"/>
            <a:chExt cx="6610350" cy="1400174"/>
          </a:xfrm>
        </p:grpSpPr>
        <p:pic>
          <p:nvPicPr>
            <p:cNvPr id="219" name="Google Shape;219;p17"/>
            <p:cNvPicPr preferRelativeResize="0"/>
            <p:nvPr/>
          </p:nvPicPr>
          <p:blipFill rotWithShape="1">
            <a:blip r:embed="rId3">
              <a:alphaModFix/>
            </a:blip>
            <a:srcRect b="0" l="0" r="0" t="0"/>
            <a:stretch/>
          </p:blipFill>
          <p:spPr>
            <a:xfrm>
              <a:off x="685800" y="2552700"/>
              <a:ext cx="6610350" cy="876300"/>
            </a:xfrm>
            <a:prstGeom prst="rect">
              <a:avLst/>
            </a:prstGeom>
            <a:noFill/>
            <a:ln>
              <a:noFill/>
            </a:ln>
          </p:spPr>
        </p:pic>
        <p:pic>
          <p:nvPicPr>
            <p:cNvPr id="220" name="Google Shape;220;p17"/>
            <p:cNvPicPr preferRelativeResize="0"/>
            <p:nvPr/>
          </p:nvPicPr>
          <p:blipFill rotWithShape="1">
            <a:blip r:embed="rId4">
              <a:alphaModFix/>
            </a:blip>
            <a:srcRect b="0" l="0" r="0" t="0"/>
            <a:stretch/>
          </p:blipFill>
          <p:spPr>
            <a:xfrm>
              <a:off x="719667" y="3428999"/>
              <a:ext cx="2181225" cy="523875"/>
            </a:xfrm>
            <a:prstGeom prst="rect">
              <a:avLst/>
            </a:prstGeom>
            <a:noFill/>
            <a:ln>
              <a:noFill/>
            </a:ln>
          </p:spPr>
        </p:pic>
      </p:grpSp>
      <p:pic>
        <p:nvPicPr>
          <p:cNvPr id="221" name="Google Shape;221;p17"/>
          <p:cNvPicPr preferRelativeResize="0"/>
          <p:nvPr/>
        </p:nvPicPr>
        <p:blipFill rotWithShape="1">
          <a:blip r:embed="rId5">
            <a:alphaModFix/>
          </a:blip>
          <a:srcRect b="0" l="0" r="0" t="0"/>
          <a:stretch/>
        </p:blipFill>
        <p:spPr>
          <a:xfrm>
            <a:off x="4876800" y="4063287"/>
            <a:ext cx="3607858" cy="22646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Inserting radio buttons and checkboxes to a form</a:t>
            </a:r>
            <a:endParaRPr sz="4000"/>
          </a:p>
        </p:txBody>
      </p:sp>
      <p:sp>
        <p:nvSpPr>
          <p:cNvPr id="228" name="Google Shape;228;p18"/>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First, let's insert the following code after the File input field in our form:</a:t>
            </a:r>
            <a:endParaRPr/>
          </a:p>
          <a:p>
            <a:pPr indent="-203200" lvl="0" marL="342900" rtl="0" algn="l">
              <a:spcBef>
                <a:spcPts val="440"/>
              </a:spcBef>
              <a:spcAft>
                <a:spcPts val="0"/>
              </a:spcAft>
              <a:buClr>
                <a:schemeClr val="dk1"/>
              </a:buClr>
              <a:buSzPts val="2200"/>
              <a:buFont typeface="Arial"/>
              <a:buNone/>
            </a:pPr>
            <a:r>
              <a:t/>
            </a:r>
            <a:endParaRPr sz="2200"/>
          </a:p>
        </p:txBody>
      </p:sp>
      <p:pic>
        <p:nvPicPr>
          <p:cNvPr id="229" name="Google Shape;229;p18"/>
          <p:cNvPicPr preferRelativeResize="0"/>
          <p:nvPr/>
        </p:nvPicPr>
        <p:blipFill rotWithShape="1">
          <a:blip r:embed="rId3">
            <a:alphaModFix/>
          </a:blip>
          <a:srcRect b="0" l="0" r="0" t="0"/>
          <a:stretch/>
        </p:blipFill>
        <p:spPr>
          <a:xfrm>
            <a:off x="533399" y="2872316"/>
            <a:ext cx="4314825" cy="3676650"/>
          </a:xfrm>
          <a:prstGeom prst="rect">
            <a:avLst/>
          </a:prstGeom>
          <a:noFill/>
          <a:ln>
            <a:noFill/>
          </a:ln>
        </p:spPr>
      </p:pic>
      <p:pic>
        <p:nvPicPr>
          <p:cNvPr id="230" name="Google Shape;230;p18"/>
          <p:cNvPicPr preferRelativeResize="0"/>
          <p:nvPr/>
        </p:nvPicPr>
        <p:blipFill rotWithShape="1">
          <a:blip r:embed="rId4">
            <a:alphaModFix/>
          </a:blip>
          <a:srcRect b="0" l="0" r="0" t="0"/>
          <a:stretch/>
        </p:blipFill>
        <p:spPr>
          <a:xfrm>
            <a:off x="4882092" y="3187699"/>
            <a:ext cx="4157415" cy="30458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9"/>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Creating an inline form</a:t>
            </a:r>
            <a:endParaRPr sz="4000"/>
          </a:p>
        </p:txBody>
      </p:sp>
      <p:sp>
        <p:nvSpPr>
          <p:cNvPr id="237" name="Google Shape;237;p19"/>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Let's start by learning how to create an inline form. This is a layout you might want to use in the header of a project or perhaps for a login page. </a:t>
            </a:r>
            <a:endParaRPr sz="2200"/>
          </a:p>
        </p:txBody>
      </p:sp>
      <p:pic>
        <p:nvPicPr>
          <p:cNvPr id="238" name="Google Shape;238;p19"/>
          <p:cNvPicPr preferRelativeResize="0"/>
          <p:nvPr/>
        </p:nvPicPr>
        <p:blipFill rotWithShape="1">
          <a:blip r:embed="rId3">
            <a:alphaModFix/>
          </a:blip>
          <a:srcRect b="0" l="0" r="0" t="0"/>
          <a:stretch/>
        </p:blipFill>
        <p:spPr>
          <a:xfrm>
            <a:off x="533400" y="2819400"/>
            <a:ext cx="8349442" cy="2590800"/>
          </a:xfrm>
          <a:prstGeom prst="rect">
            <a:avLst/>
          </a:prstGeom>
          <a:noFill/>
          <a:ln>
            <a:noFill/>
          </a:ln>
        </p:spPr>
      </p:pic>
      <p:pic>
        <p:nvPicPr>
          <p:cNvPr id="239" name="Google Shape;239;p19"/>
          <p:cNvPicPr preferRelativeResize="0"/>
          <p:nvPr/>
        </p:nvPicPr>
        <p:blipFill rotWithShape="1">
          <a:blip r:embed="rId4">
            <a:alphaModFix/>
          </a:blip>
          <a:srcRect b="0" l="0" r="0" t="0"/>
          <a:stretch/>
        </p:blipFill>
        <p:spPr>
          <a:xfrm>
            <a:off x="990600" y="5562600"/>
            <a:ext cx="6038850" cy="83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Objectives</a:t>
            </a:r>
            <a:endParaRPr sz="4000"/>
          </a:p>
        </p:txBody>
      </p:sp>
      <p:sp>
        <p:nvSpPr>
          <p:cNvPr id="97" name="Google Shape;97;p2"/>
          <p:cNvSpPr txBox="1"/>
          <p:nvPr>
            <p:ph idx="1" type="body"/>
          </p:nvPr>
        </p:nvSpPr>
        <p:spPr>
          <a:xfrm>
            <a:off x="457200" y="1371600"/>
            <a:ext cx="8382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In this chapter, we'll go through a number of new and existing components:</a:t>
            </a:r>
            <a:endParaRPr/>
          </a:p>
          <a:p>
            <a:pPr indent="0" lvl="0" marL="0" rtl="0" algn="l">
              <a:spcBef>
                <a:spcPts val="320"/>
              </a:spcBef>
              <a:spcAft>
                <a:spcPts val="0"/>
              </a:spcAft>
              <a:buClr>
                <a:schemeClr val="dk1"/>
              </a:buClr>
              <a:buSzPts val="1600"/>
              <a:buFont typeface="Arial"/>
              <a:buNone/>
            </a:pPr>
            <a:r>
              <a:t/>
            </a:r>
            <a:endParaRPr b="1" sz="1600" u="sng">
              <a:solidFill>
                <a:schemeClr val="hlink"/>
              </a:solidFill>
              <a:hlinkClick r:id="rId3"/>
            </a:endParaRPr>
          </a:p>
          <a:p>
            <a:pPr indent="-285750" lvl="1" marL="742950" rtl="0" algn="l">
              <a:spcBef>
                <a:spcPts val="560"/>
              </a:spcBef>
              <a:spcAft>
                <a:spcPts val="0"/>
              </a:spcAft>
              <a:buClr>
                <a:schemeClr val="dk1"/>
              </a:buClr>
              <a:buSzPts val="2800"/>
              <a:buFont typeface="Arial"/>
              <a:buChar char="–"/>
            </a:pPr>
            <a:r>
              <a:rPr lang="en-US"/>
              <a:t>Using the button component</a:t>
            </a:r>
            <a:endParaRPr/>
          </a:p>
          <a:p>
            <a:pPr indent="-285750" lvl="1" marL="742950" rtl="0" algn="l">
              <a:spcBef>
                <a:spcPts val="560"/>
              </a:spcBef>
              <a:spcAft>
                <a:spcPts val="0"/>
              </a:spcAft>
              <a:buClr>
                <a:schemeClr val="dk1"/>
              </a:buClr>
              <a:buSzPts val="2800"/>
              <a:buFont typeface="Arial"/>
              <a:buChar char="–"/>
            </a:pPr>
            <a:r>
              <a:rPr lang="en-US"/>
              <a:t>Coding forms in Bootstrap 4</a:t>
            </a:r>
            <a:endParaRPr/>
          </a:p>
          <a:p>
            <a:pPr indent="-285750" lvl="1" marL="742950" rtl="0" algn="l">
              <a:spcBef>
                <a:spcPts val="560"/>
              </a:spcBef>
              <a:spcAft>
                <a:spcPts val="0"/>
              </a:spcAft>
              <a:buClr>
                <a:schemeClr val="dk1"/>
              </a:buClr>
              <a:buSzPts val="2800"/>
              <a:buFont typeface="Arial"/>
              <a:buChar char="–"/>
            </a:pPr>
            <a:r>
              <a:rPr lang="en-US"/>
              <a:t>Using the Jumbotron component</a:t>
            </a:r>
            <a:endParaRPr/>
          </a:p>
          <a:p>
            <a:pPr indent="-285750" lvl="1" marL="742950" rtl="0" algn="l">
              <a:spcBef>
                <a:spcPts val="560"/>
              </a:spcBef>
              <a:spcAft>
                <a:spcPts val="0"/>
              </a:spcAft>
              <a:buClr>
                <a:schemeClr val="dk1"/>
              </a:buClr>
              <a:buSzPts val="2800"/>
              <a:buFont typeface="Arial"/>
              <a:buChar char="–"/>
            </a:pPr>
            <a:r>
              <a:rPr lang="en-US"/>
              <a:t>Using Cards for layout</a:t>
            </a:r>
            <a:endParaRPr/>
          </a:p>
          <a:p>
            <a:pPr indent="-285750" lvl="1" marL="742950" rtl="0" algn="l">
              <a:spcBef>
                <a:spcPts val="560"/>
              </a:spcBef>
              <a:spcAft>
                <a:spcPts val="0"/>
              </a:spcAft>
              <a:buClr>
                <a:schemeClr val="dk1"/>
              </a:buClr>
              <a:buSzPts val="2800"/>
              <a:buFont typeface="Arial"/>
              <a:buChar char="–"/>
            </a:pPr>
            <a:r>
              <a:rPr lang="en-US"/>
              <a:t>How to use the Navs component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457200" y="304800"/>
            <a:ext cx="84582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Hiding the labels in an inline form</a:t>
            </a:r>
            <a:endParaRPr sz="4000"/>
          </a:p>
        </p:txBody>
      </p:sp>
      <p:sp>
        <p:nvSpPr>
          <p:cNvPr id="246" name="Google Shape;246;p20"/>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The reason those labels are there is for accessibility and screen readers. We don't want to remove them altogether from the code, but we can hide them by adding a CSS class named </a:t>
            </a:r>
            <a:r>
              <a:rPr i="1" lang="en-US" sz="2400"/>
              <a:t>.sr-only</a:t>
            </a:r>
            <a:r>
              <a:rPr lang="en-US" sz="2400"/>
              <a:t>.</a:t>
            </a:r>
            <a:endParaRPr sz="2200"/>
          </a:p>
        </p:txBody>
      </p:sp>
      <p:pic>
        <p:nvPicPr>
          <p:cNvPr id="247" name="Google Shape;247;p20"/>
          <p:cNvPicPr preferRelativeResize="0"/>
          <p:nvPr/>
        </p:nvPicPr>
        <p:blipFill rotWithShape="1">
          <a:blip r:embed="rId3">
            <a:alphaModFix/>
          </a:blip>
          <a:srcRect b="0" l="0" r="0" t="0"/>
          <a:stretch/>
        </p:blipFill>
        <p:spPr>
          <a:xfrm>
            <a:off x="304800" y="3505200"/>
            <a:ext cx="8382000" cy="23346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Adding inline checkboxes and radio buttons</a:t>
            </a:r>
            <a:endParaRPr/>
          </a:p>
        </p:txBody>
      </p:sp>
      <p:sp>
        <p:nvSpPr>
          <p:cNvPr id="253" name="Google Shape;253;p21"/>
          <p:cNvSpPr txBox="1"/>
          <p:nvPr>
            <p:ph idx="1" type="body"/>
          </p:nvPr>
        </p:nvSpPr>
        <p:spPr>
          <a:xfrm>
            <a:off x="304800" y="1600200"/>
            <a:ext cx="8839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If you'd like to include checkboxes and radio buttons to an inline form you need to make some changes to your code. Let's start by going over the checkbox code. Insert the following code after the last text input in the inline form:</a:t>
            </a:r>
            <a:endParaRPr/>
          </a:p>
          <a:p>
            <a:pPr indent="-342900" lvl="0" marL="342900" rtl="0" algn="l">
              <a:spcBef>
                <a:spcPts val="560"/>
              </a:spcBef>
              <a:spcAft>
                <a:spcPts val="0"/>
              </a:spcAft>
              <a:buClr>
                <a:schemeClr val="dk1"/>
              </a:buClr>
              <a:buSzPts val="2800"/>
              <a:buFont typeface="Arial"/>
              <a:buChar char="•"/>
            </a:pPr>
            <a:r>
              <a:rPr lang="en-US" sz="2800"/>
              <a:t> </a:t>
            </a:r>
            <a:endParaRPr/>
          </a:p>
          <a:p>
            <a:pPr indent="-165100" lvl="0" marL="342900" rtl="0" algn="l">
              <a:spcBef>
                <a:spcPts val="560"/>
              </a:spcBef>
              <a:spcAft>
                <a:spcPts val="0"/>
              </a:spcAft>
              <a:buClr>
                <a:schemeClr val="dk1"/>
              </a:buClr>
              <a:buSzPts val="2800"/>
              <a:buFont typeface="Arial"/>
              <a:buNone/>
            </a:pPr>
            <a:r>
              <a:t/>
            </a:r>
            <a:endParaRPr sz="2800"/>
          </a:p>
        </p:txBody>
      </p:sp>
      <p:pic>
        <p:nvPicPr>
          <p:cNvPr id="254" name="Google Shape;254;p21"/>
          <p:cNvPicPr preferRelativeResize="0"/>
          <p:nvPr/>
        </p:nvPicPr>
        <p:blipFill rotWithShape="1">
          <a:blip r:embed="rId3">
            <a:alphaModFix/>
          </a:blip>
          <a:srcRect b="0" l="0" r="0" t="0"/>
          <a:stretch/>
        </p:blipFill>
        <p:spPr>
          <a:xfrm>
            <a:off x="838200" y="3962400"/>
            <a:ext cx="6751529" cy="914400"/>
          </a:xfrm>
          <a:prstGeom prst="rect">
            <a:avLst/>
          </a:prstGeom>
          <a:noFill/>
          <a:ln>
            <a:noFill/>
          </a:ln>
        </p:spPr>
      </p:pic>
      <p:pic>
        <p:nvPicPr>
          <p:cNvPr id="255" name="Google Shape;255;p21"/>
          <p:cNvPicPr preferRelativeResize="0"/>
          <p:nvPr/>
        </p:nvPicPr>
        <p:blipFill rotWithShape="1">
          <a:blip r:embed="rId4">
            <a:alphaModFix/>
          </a:blip>
          <a:srcRect b="0" l="0" r="0" t="0"/>
          <a:stretch/>
        </p:blipFill>
        <p:spPr>
          <a:xfrm>
            <a:off x="990600" y="5105399"/>
            <a:ext cx="7010400" cy="9946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Adding inline checkboxes and radio buttons (tt)</a:t>
            </a:r>
            <a:endParaRPr/>
          </a:p>
        </p:txBody>
      </p:sp>
      <p:sp>
        <p:nvSpPr>
          <p:cNvPr id="261" name="Google Shape;261;p22"/>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Now that we've added the checkbox, let's check out an example using radio buttons. Add the following code to your form after the checkbox code:</a:t>
            </a:r>
            <a:endParaRPr/>
          </a:p>
          <a:p>
            <a:pPr indent="-139700" lvl="0" marL="342900" rtl="0" algn="l">
              <a:spcBef>
                <a:spcPts val="640"/>
              </a:spcBef>
              <a:spcAft>
                <a:spcPts val="0"/>
              </a:spcAft>
              <a:buClr>
                <a:schemeClr val="dk1"/>
              </a:buClr>
              <a:buSzPts val="3200"/>
              <a:buFont typeface="Arial"/>
              <a:buNone/>
            </a:pPr>
            <a:r>
              <a:t/>
            </a:r>
            <a:endParaRPr/>
          </a:p>
        </p:txBody>
      </p:sp>
      <p:pic>
        <p:nvPicPr>
          <p:cNvPr id="262" name="Google Shape;262;p22"/>
          <p:cNvPicPr preferRelativeResize="0"/>
          <p:nvPr/>
        </p:nvPicPr>
        <p:blipFill rotWithShape="1">
          <a:blip r:embed="rId3">
            <a:alphaModFix/>
          </a:blip>
          <a:srcRect b="0" l="0" r="0" t="0"/>
          <a:stretch/>
        </p:blipFill>
        <p:spPr>
          <a:xfrm>
            <a:off x="762000" y="3081867"/>
            <a:ext cx="7546848" cy="2133600"/>
          </a:xfrm>
          <a:prstGeom prst="rect">
            <a:avLst/>
          </a:prstGeom>
          <a:noFill/>
          <a:ln>
            <a:noFill/>
          </a:ln>
        </p:spPr>
      </p:pic>
      <p:pic>
        <p:nvPicPr>
          <p:cNvPr id="263" name="Google Shape;263;p22"/>
          <p:cNvPicPr preferRelativeResize="0"/>
          <p:nvPr/>
        </p:nvPicPr>
        <p:blipFill rotWithShape="1">
          <a:blip r:embed="rId4">
            <a:alphaModFix/>
          </a:blip>
          <a:srcRect b="0" l="0" r="0" t="0"/>
          <a:stretch/>
        </p:blipFill>
        <p:spPr>
          <a:xfrm>
            <a:off x="1299820" y="5473435"/>
            <a:ext cx="7009028" cy="7762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Changing the size of inputs</a:t>
            </a:r>
            <a:endParaRPr/>
          </a:p>
        </p:txBody>
      </p:sp>
      <p:sp>
        <p:nvSpPr>
          <p:cNvPr id="269" name="Google Shape;269;p23"/>
          <p:cNvSpPr txBox="1"/>
          <p:nvPr>
            <p:ph idx="1" type="body"/>
          </p:nvPr>
        </p:nvSpPr>
        <p:spPr>
          <a:xfrm>
            <a:off x="457200" y="1600200"/>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Bootstrap comes with a few handy utility CSS classes that you can use with form fields to have them appear at different sizes. Along with the default size, you can choose to display your fields in a larger or smaller size. </a:t>
            </a:r>
            <a:endParaRPr/>
          </a:p>
        </p:txBody>
      </p:sp>
      <p:pic>
        <p:nvPicPr>
          <p:cNvPr id="270" name="Google Shape;270;p23"/>
          <p:cNvPicPr preferRelativeResize="0"/>
          <p:nvPr/>
        </p:nvPicPr>
        <p:blipFill rotWithShape="1">
          <a:blip r:embed="rId3">
            <a:alphaModFix/>
          </a:blip>
          <a:srcRect b="0" l="0" r="0" t="0"/>
          <a:stretch/>
        </p:blipFill>
        <p:spPr>
          <a:xfrm>
            <a:off x="626533" y="3200400"/>
            <a:ext cx="7266962" cy="1399646"/>
          </a:xfrm>
          <a:prstGeom prst="rect">
            <a:avLst/>
          </a:prstGeom>
          <a:noFill/>
          <a:ln>
            <a:noFill/>
          </a:ln>
        </p:spPr>
      </p:pic>
      <p:pic>
        <p:nvPicPr>
          <p:cNvPr id="271" name="Google Shape;271;p23"/>
          <p:cNvPicPr preferRelativeResize="0"/>
          <p:nvPr/>
        </p:nvPicPr>
        <p:blipFill rotWithShape="1">
          <a:blip r:embed="rId4">
            <a:alphaModFix/>
          </a:blip>
          <a:srcRect b="0" l="0" r="0" t="0"/>
          <a:stretch/>
        </p:blipFill>
        <p:spPr>
          <a:xfrm>
            <a:off x="1749118" y="4876799"/>
            <a:ext cx="5588441" cy="14478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Controlling the width of form fields</a:t>
            </a:r>
            <a:endParaRPr/>
          </a:p>
        </p:txBody>
      </p:sp>
      <p:sp>
        <p:nvSpPr>
          <p:cNvPr id="277" name="Google Shape;277;p24"/>
          <p:cNvSpPr txBox="1"/>
          <p:nvPr>
            <p:ph idx="1" type="body"/>
          </p:nvPr>
        </p:nvSpPr>
        <p:spPr>
          <a:xfrm>
            <a:off x="304800" y="1600200"/>
            <a:ext cx="8686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If you are using </a:t>
            </a:r>
            <a:r>
              <a:rPr i="1" lang="en-US" sz="2400"/>
              <a:t>.col-md-12 </a:t>
            </a:r>
            <a:r>
              <a:rPr lang="en-US" sz="2400"/>
              <a:t>for your column class, the field is going to stretch to the width of the layout. This may not always be what you want, you may only want the input to stretch to half of the width of the layout.</a:t>
            </a:r>
            <a:endParaRPr/>
          </a:p>
        </p:txBody>
      </p:sp>
      <p:grpSp>
        <p:nvGrpSpPr>
          <p:cNvPr id="278" name="Google Shape;278;p24"/>
          <p:cNvGrpSpPr/>
          <p:nvPr/>
        </p:nvGrpSpPr>
        <p:grpSpPr>
          <a:xfrm>
            <a:off x="762000" y="3193676"/>
            <a:ext cx="7086600" cy="2140324"/>
            <a:chOff x="533400" y="3886200"/>
            <a:chExt cx="6315075" cy="1295400"/>
          </a:xfrm>
        </p:grpSpPr>
        <p:pic>
          <p:nvPicPr>
            <p:cNvPr id="279" name="Google Shape;279;p24"/>
            <p:cNvPicPr preferRelativeResize="0"/>
            <p:nvPr/>
          </p:nvPicPr>
          <p:blipFill rotWithShape="1">
            <a:blip r:embed="rId3">
              <a:alphaModFix/>
            </a:blip>
            <a:srcRect b="0" l="0" r="0" t="0"/>
            <a:stretch/>
          </p:blipFill>
          <p:spPr>
            <a:xfrm>
              <a:off x="533400" y="3886200"/>
              <a:ext cx="6315075" cy="581025"/>
            </a:xfrm>
            <a:prstGeom prst="rect">
              <a:avLst/>
            </a:prstGeom>
            <a:noFill/>
            <a:ln>
              <a:noFill/>
            </a:ln>
          </p:spPr>
        </p:pic>
        <p:pic>
          <p:nvPicPr>
            <p:cNvPr id="280" name="Google Shape;280;p24"/>
            <p:cNvPicPr preferRelativeResize="0"/>
            <p:nvPr/>
          </p:nvPicPr>
          <p:blipFill rotWithShape="1">
            <a:blip r:embed="rId4">
              <a:alphaModFix/>
            </a:blip>
            <a:srcRect b="0" l="0" r="0" t="0"/>
            <a:stretch/>
          </p:blipFill>
          <p:spPr>
            <a:xfrm>
              <a:off x="609600" y="4362450"/>
              <a:ext cx="5867400" cy="819150"/>
            </a:xfrm>
            <a:prstGeom prst="rect">
              <a:avLst/>
            </a:prstGeom>
            <a:noFill/>
            <a:ln>
              <a:noFill/>
            </a:ln>
          </p:spPr>
        </p:pic>
      </p:grpSp>
      <p:pic>
        <p:nvPicPr>
          <p:cNvPr id="281" name="Google Shape;281;p24"/>
          <p:cNvPicPr preferRelativeResize="0"/>
          <p:nvPr/>
        </p:nvPicPr>
        <p:blipFill rotWithShape="1">
          <a:blip r:embed="rId5">
            <a:alphaModFix/>
          </a:blip>
          <a:srcRect b="0" l="0" r="0" t="0"/>
          <a:stretch/>
        </p:blipFill>
        <p:spPr>
          <a:xfrm>
            <a:off x="2396067" y="5484657"/>
            <a:ext cx="4787900" cy="796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Adding validation to inputs</a:t>
            </a:r>
            <a:endParaRPr/>
          </a:p>
        </p:txBody>
      </p:sp>
      <p:sp>
        <p:nvSpPr>
          <p:cNvPr id="287" name="Google Shape;287;p25"/>
          <p:cNvSpPr txBox="1"/>
          <p:nvPr>
            <p:ph idx="1" type="body"/>
          </p:nvPr>
        </p:nvSpPr>
        <p:spPr>
          <a:xfrm>
            <a:off x="457200" y="1600200"/>
            <a:ext cx="85344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Bootstrap 4 comes with some powerful yet easy to use validation styles for input fields. Validation styles are used to show things such as errors, warnings, and success states for form fields when you submit the actual form. </a:t>
            </a:r>
            <a:endParaRPr/>
          </a:p>
        </p:txBody>
      </p:sp>
      <p:grpSp>
        <p:nvGrpSpPr>
          <p:cNvPr id="288" name="Google Shape;288;p25"/>
          <p:cNvGrpSpPr/>
          <p:nvPr/>
        </p:nvGrpSpPr>
        <p:grpSpPr>
          <a:xfrm>
            <a:off x="1447800" y="3200400"/>
            <a:ext cx="6756400" cy="3107266"/>
            <a:chOff x="1295400" y="3132667"/>
            <a:chExt cx="5781675" cy="2336270"/>
          </a:xfrm>
        </p:grpSpPr>
        <p:pic>
          <p:nvPicPr>
            <p:cNvPr id="289" name="Google Shape;289;p25"/>
            <p:cNvPicPr preferRelativeResize="0"/>
            <p:nvPr/>
          </p:nvPicPr>
          <p:blipFill rotWithShape="1">
            <a:blip r:embed="rId3">
              <a:alphaModFix/>
            </a:blip>
            <a:srcRect b="0" l="0" r="0" t="0"/>
            <a:stretch/>
          </p:blipFill>
          <p:spPr>
            <a:xfrm>
              <a:off x="1295400" y="3132667"/>
              <a:ext cx="5781675" cy="1695450"/>
            </a:xfrm>
            <a:prstGeom prst="rect">
              <a:avLst/>
            </a:prstGeom>
            <a:noFill/>
            <a:ln>
              <a:noFill/>
            </a:ln>
          </p:spPr>
        </p:pic>
        <p:pic>
          <p:nvPicPr>
            <p:cNvPr id="290" name="Google Shape;290;p25"/>
            <p:cNvPicPr preferRelativeResize="0"/>
            <p:nvPr/>
          </p:nvPicPr>
          <p:blipFill rotWithShape="1">
            <a:blip r:embed="rId4">
              <a:alphaModFix/>
            </a:blip>
            <a:srcRect b="0" l="0" r="0" t="0"/>
            <a:stretch/>
          </p:blipFill>
          <p:spPr>
            <a:xfrm>
              <a:off x="1295400" y="4849812"/>
              <a:ext cx="5400675" cy="619125"/>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Adding validation to inputs</a:t>
            </a:r>
            <a:endParaRPr/>
          </a:p>
        </p:txBody>
      </p:sp>
      <p:sp>
        <p:nvSpPr>
          <p:cNvPr id="296" name="Google Shape;296;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97" name="Google Shape;297;p26"/>
          <p:cNvPicPr preferRelativeResize="0"/>
          <p:nvPr/>
        </p:nvPicPr>
        <p:blipFill rotWithShape="1">
          <a:blip r:embed="rId3">
            <a:alphaModFix/>
          </a:blip>
          <a:srcRect b="0" l="0" r="0" t="0"/>
          <a:stretch/>
        </p:blipFill>
        <p:spPr>
          <a:xfrm>
            <a:off x="914400" y="2362200"/>
            <a:ext cx="7339721" cy="2590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b="1" lang="en-US" sz="4000"/>
              <a:t>Using the Jumbotron component</a:t>
            </a:r>
            <a:endParaRPr sz="4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the Jumbotron component</a:t>
            </a:r>
            <a:endParaRPr/>
          </a:p>
        </p:txBody>
      </p:sp>
      <p:sp>
        <p:nvSpPr>
          <p:cNvPr id="310" name="Google Shape;310;p28"/>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Jumbotron is used to feature a block of content, usually at the top of your page. This is your standard main feature block that you'll see on a number of websites. If you require something more sophisticated than a simple page title, Jumbotron is the component you'll want to use.</a:t>
            </a:r>
            <a:endParaRPr sz="2200"/>
          </a:p>
        </p:txBody>
      </p:sp>
      <p:pic>
        <p:nvPicPr>
          <p:cNvPr id="311" name="Google Shape;311;p28"/>
          <p:cNvPicPr preferRelativeResize="0"/>
          <p:nvPr/>
        </p:nvPicPr>
        <p:blipFill rotWithShape="1">
          <a:blip r:embed="rId3">
            <a:alphaModFix/>
          </a:blip>
          <a:srcRect b="0" l="0" r="0" t="0"/>
          <a:stretch/>
        </p:blipFill>
        <p:spPr>
          <a:xfrm>
            <a:off x="337102" y="3666067"/>
            <a:ext cx="8425898" cy="216834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the Jumbotron component</a:t>
            </a:r>
            <a:endParaRPr/>
          </a:p>
        </p:txBody>
      </p:sp>
      <p:sp>
        <p:nvSpPr>
          <p:cNvPr id="317" name="Google Shape;317;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318" name="Google Shape;318;p29"/>
          <p:cNvPicPr preferRelativeResize="0"/>
          <p:nvPr/>
        </p:nvPicPr>
        <p:blipFill rotWithShape="1">
          <a:blip r:embed="rId3">
            <a:alphaModFix/>
          </a:blip>
          <a:srcRect b="0" l="0" r="0" t="0"/>
          <a:stretch/>
        </p:blipFill>
        <p:spPr>
          <a:xfrm>
            <a:off x="1143000" y="2118255"/>
            <a:ext cx="6781800" cy="32921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Using the button component</a:t>
            </a:r>
            <a:endParaRPr sz="4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the Jumbotron component</a:t>
            </a:r>
            <a:endParaRPr/>
          </a:p>
        </p:txBody>
      </p:sp>
      <p:sp>
        <p:nvSpPr>
          <p:cNvPr id="324" name="Google Shape;324;p30"/>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By default, the Jumbotron component will stretch to fit the width of the column it is contained within. In some cases, you might want a Jumbotron to stretch from one edge of the browser to the other without any horizontal padding on it. </a:t>
            </a:r>
            <a:endParaRPr sz="2400"/>
          </a:p>
        </p:txBody>
      </p:sp>
      <p:pic>
        <p:nvPicPr>
          <p:cNvPr id="325" name="Google Shape;325;p30"/>
          <p:cNvPicPr preferRelativeResize="0"/>
          <p:nvPr/>
        </p:nvPicPr>
        <p:blipFill rotWithShape="1">
          <a:blip r:embed="rId3">
            <a:alphaModFix/>
          </a:blip>
          <a:srcRect b="0" l="0" r="0" t="0"/>
          <a:stretch/>
        </p:blipFill>
        <p:spPr>
          <a:xfrm>
            <a:off x="990599" y="3251200"/>
            <a:ext cx="6950927" cy="1524000"/>
          </a:xfrm>
          <a:prstGeom prst="rect">
            <a:avLst/>
          </a:prstGeom>
          <a:noFill/>
          <a:ln>
            <a:noFill/>
          </a:ln>
        </p:spPr>
      </p:pic>
      <p:pic>
        <p:nvPicPr>
          <p:cNvPr id="326" name="Google Shape;326;p30"/>
          <p:cNvPicPr preferRelativeResize="0"/>
          <p:nvPr/>
        </p:nvPicPr>
        <p:blipFill rotWithShape="1">
          <a:blip r:embed="rId4">
            <a:alphaModFix/>
          </a:blip>
          <a:srcRect b="0" l="0" r="0" t="0"/>
          <a:stretch/>
        </p:blipFill>
        <p:spPr>
          <a:xfrm>
            <a:off x="2362200" y="4906433"/>
            <a:ext cx="3942945" cy="1447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1"/>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b="1" lang="en-US" sz="4000"/>
              <a:t>Using Cards for layout</a:t>
            </a:r>
            <a:endParaRPr sz="4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Cards for layout</a:t>
            </a:r>
            <a:endParaRPr sz="4000"/>
          </a:p>
        </p:txBody>
      </p:sp>
      <p:sp>
        <p:nvSpPr>
          <p:cNvPr id="339" name="Google Shape;339;p32"/>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The best new feature in Bootstrap 4 is the new Card component.</a:t>
            </a:r>
            <a:endParaRPr/>
          </a:p>
          <a:p>
            <a:pPr indent="-342900" lvl="0" marL="342900" rtl="0" algn="l">
              <a:spcBef>
                <a:spcPts val="480"/>
              </a:spcBef>
              <a:spcAft>
                <a:spcPts val="0"/>
              </a:spcAft>
              <a:buClr>
                <a:schemeClr val="dk1"/>
              </a:buClr>
              <a:buSzPts val="2400"/>
              <a:buFont typeface="Arial"/>
              <a:buChar char="•"/>
            </a:pPr>
            <a:r>
              <a:rPr lang="en-US" sz="2400"/>
              <a:t> If you're unfamiliar with Cards, they were made popular with the release of Google Material Design. They are a mobile first content container that works well for phones, tablets, and the desktop.</a:t>
            </a:r>
            <a:endParaRPr/>
          </a:p>
          <a:p>
            <a:pPr indent="-374650" lvl="0" marL="514350" rtl="0" algn="l">
              <a:spcBef>
                <a:spcPts val="440"/>
              </a:spcBef>
              <a:spcAft>
                <a:spcPts val="0"/>
              </a:spcAft>
              <a:buClr>
                <a:schemeClr val="dk1"/>
              </a:buClr>
              <a:buSzPts val="2200"/>
              <a:buFont typeface="Arial"/>
              <a:buNone/>
            </a:pPr>
            <a:r>
              <a:t/>
            </a:r>
            <a:endParaRPr sz="2200"/>
          </a:p>
        </p:txBody>
      </p:sp>
      <p:pic>
        <p:nvPicPr>
          <p:cNvPr id="340" name="Google Shape;340;p32"/>
          <p:cNvPicPr preferRelativeResize="0"/>
          <p:nvPr/>
        </p:nvPicPr>
        <p:blipFill rotWithShape="1">
          <a:blip r:embed="rId3">
            <a:alphaModFix/>
          </a:blip>
          <a:srcRect b="0" l="0" r="0" t="0"/>
          <a:stretch/>
        </p:blipFill>
        <p:spPr>
          <a:xfrm>
            <a:off x="381000" y="4089400"/>
            <a:ext cx="8520340" cy="2159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Cards for layout</a:t>
            </a:r>
            <a:endParaRPr/>
          </a:p>
        </p:txBody>
      </p:sp>
      <p:sp>
        <p:nvSpPr>
          <p:cNvPr id="346" name="Google Shape;346;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347" name="Google Shape;347;p33"/>
          <p:cNvPicPr preferRelativeResize="0"/>
          <p:nvPr/>
        </p:nvPicPr>
        <p:blipFill rotWithShape="1">
          <a:blip r:embed="rId3">
            <a:alphaModFix/>
          </a:blip>
          <a:srcRect b="0" l="0" r="0" t="0"/>
          <a:stretch/>
        </p:blipFill>
        <p:spPr>
          <a:xfrm>
            <a:off x="1676400" y="2531533"/>
            <a:ext cx="6010275" cy="3381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Moving the Card title</a:t>
            </a:r>
            <a:endParaRPr/>
          </a:p>
        </p:txBody>
      </p:sp>
      <p:sp>
        <p:nvSpPr>
          <p:cNvPr id="353" name="Google Shape;353;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sp>
        <p:nvSpPr>
          <p:cNvPr id="354" name="Google Shape;354;p34"/>
          <p:cNvSpPr txBox="1"/>
          <p:nvPr/>
        </p:nvSpPr>
        <p:spPr>
          <a:xfrm>
            <a:off x="186267" y="2895599"/>
            <a:ext cx="8001000" cy="34591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id="355" name="Google Shape;355;p34"/>
          <p:cNvPicPr preferRelativeResize="0"/>
          <p:nvPr/>
        </p:nvPicPr>
        <p:blipFill rotWithShape="1">
          <a:blip r:embed="rId3">
            <a:alphaModFix/>
          </a:blip>
          <a:srcRect b="0" l="0" r="0" t="0"/>
          <a:stretch/>
        </p:blipFill>
        <p:spPr>
          <a:xfrm>
            <a:off x="618066" y="1343203"/>
            <a:ext cx="8280103" cy="3281977"/>
          </a:xfrm>
          <a:prstGeom prst="rect">
            <a:avLst/>
          </a:prstGeom>
          <a:noFill/>
          <a:ln>
            <a:noFill/>
          </a:ln>
        </p:spPr>
      </p:pic>
      <p:pic>
        <p:nvPicPr>
          <p:cNvPr id="356" name="Google Shape;356;p34"/>
          <p:cNvPicPr preferRelativeResize="0"/>
          <p:nvPr/>
        </p:nvPicPr>
        <p:blipFill rotWithShape="1">
          <a:blip r:embed="rId4">
            <a:alphaModFix/>
          </a:blip>
          <a:srcRect b="0" l="0" r="0" t="0"/>
          <a:stretch/>
        </p:blipFill>
        <p:spPr>
          <a:xfrm>
            <a:off x="6705600" y="3972811"/>
            <a:ext cx="2192569" cy="24073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Changing text alignment in cards</a:t>
            </a:r>
            <a:endParaRPr/>
          </a:p>
        </p:txBody>
      </p:sp>
      <p:sp>
        <p:nvSpPr>
          <p:cNvPr id="362" name="Google Shape;362;p35"/>
          <p:cNvSpPr txBox="1"/>
          <p:nvPr>
            <p:ph idx="1" type="body"/>
          </p:nvPr>
        </p:nvSpPr>
        <p:spPr>
          <a:xfrm>
            <a:off x="533400" y="14478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I've added a class of </a:t>
            </a:r>
            <a:r>
              <a:rPr i="1" lang="en-US" sz="2800">
                <a:solidFill>
                  <a:srgbClr val="FF0000"/>
                </a:solidFill>
              </a:rPr>
              <a:t>.text-xs-center</a:t>
            </a:r>
            <a:r>
              <a:rPr lang="en-US" sz="2800"/>
              <a:t>, </a:t>
            </a:r>
            <a:r>
              <a:rPr i="1" lang="en-US" sz="2800">
                <a:solidFill>
                  <a:srgbClr val="FF0000"/>
                </a:solidFill>
              </a:rPr>
              <a:t>.text-xs-right</a:t>
            </a:r>
            <a:endParaRPr i="1" sz="2800">
              <a:solidFill>
                <a:srgbClr val="FF0000"/>
              </a:solidFill>
            </a:endParaRPr>
          </a:p>
        </p:txBody>
      </p:sp>
      <p:pic>
        <p:nvPicPr>
          <p:cNvPr id="363" name="Google Shape;363;p35"/>
          <p:cNvPicPr preferRelativeResize="0"/>
          <p:nvPr/>
        </p:nvPicPr>
        <p:blipFill rotWithShape="1">
          <a:blip r:embed="rId3">
            <a:alphaModFix/>
          </a:blip>
          <a:srcRect b="0" l="0" r="0" t="0"/>
          <a:stretch/>
        </p:blipFill>
        <p:spPr>
          <a:xfrm>
            <a:off x="588131" y="2362200"/>
            <a:ext cx="7967738" cy="2010785"/>
          </a:xfrm>
          <a:prstGeom prst="rect">
            <a:avLst/>
          </a:prstGeom>
          <a:noFill/>
          <a:ln>
            <a:noFill/>
          </a:ln>
        </p:spPr>
      </p:pic>
      <p:pic>
        <p:nvPicPr>
          <p:cNvPr id="364" name="Google Shape;364;p35"/>
          <p:cNvPicPr preferRelativeResize="0"/>
          <p:nvPr/>
        </p:nvPicPr>
        <p:blipFill rotWithShape="1">
          <a:blip r:embed="rId4">
            <a:alphaModFix/>
          </a:blip>
          <a:srcRect b="0" l="0" r="0" t="0"/>
          <a:stretch/>
        </p:blipFill>
        <p:spPr>
          <a:xfrm>
            <a:off x="2006600" y="4487185"/>
            <a:ext cx="5181600" cy="174403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Adding a header, a footer to a Card</a:t>
            </a:r>
            <a:endParaRPr/>
          </a:p>
        </p:txBody>
      </p:sp>
      <p:sp>
        <p:nvSpPr>
          <p:cNvPr id="370" name="Google Shape;370;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371" name="Google Shape;371;p36"/>
          <p:cNvPicPr preferRelativeResize="0"/>
          <p:nvPr/>
        </p:nvPicPr>
        <p:blipFill rotWithShape="1">
          <a:blip r:embed="rId3">
            <a:alphaModFix/>
          </a:blip>
          <a:srcRect b="0" l="0" r="0" t="0"/>
          <a:stretch/>
        </p:blipFill>
        <p:spPr>
          <a:xfrm>
            <a:off x="914400" y="1744133"/>
            <a:ext cx="7012862" cy="3155788"/>
          </a:xfrm>
          <a:prstGeom prst="rect">
            <a:avLst/>
          </a:prstGeom>
          <a:noFill/>
          <a:ln>
            <a:noFill/>
          </a:ln>
        </p:spPr>
      </p:pic>
      <p:pic>
        <p:nvPicPr>
          <p:cNvPr id="372" name="Google Shape;372;p36"/>
          <p:cNvPicPr preferRelativeResize="0"/>
          <p:nvPr/>
        </p:nvPicPr>
        <p:blipFill rotWithShape="1">
          <a:blip r:embed="rId4">
            <a:alphaModFix/>
          </a:blip>
          <a:srcRect b="0" l="0" r="0" t="0"/>
          <a:stretch/>
        </p:blipFill>
        <p:spPr>
          <a:xfrm>
            <a:off x="5791200" y="3987800"/>
            <a:ext cx="2676525" cy="23322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7"/>
          <p:cNvSpPr txBox="1"/>
          <p:nvPr>
            <p:ph idx="1" type="subTitle"/>
          </p:nvPr>
        </p:nvSpPr>
        <p:spPr>
          <a:xfrm>
            <a:off x="304800" y="3048000"/>
            <a:ext cx="8839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b="1" lang="en-US" sz="4000"/>
              <a:t>How to use the Navs component</a:t>
            </a:r>
            <a:endParaRPr sz="4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Default Nav component</a:t>
            </a:r>
            <a:endParaRPr/>
          </a:p>
        </p:txBody>
      </p:sp>
      <p:sp>
        <p:nvSpPr>
          <p:cNvPr id="384" name="Google Shape;384;p38"/>
          <p:cNvSpPr txBox="1"/>
          <p:nvPr>
            <p:ph idx="1" type="body"/>
          </p:nvPr>
        </p:nvSpPr>
        <p:spPr>
          <a:xfrm>
            <a:off x="228600" y="1371600"/>
            <a:ext cx="8686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The Navs component in Bootstrap can be displayed in a couple of different ways. The default view for the component is just a simple unstyled list of links. </a:t>
            </a:r>
            <a:endParaRPr/>
          </a:p>
        </p:txBody>
      </p:sp>
      <p:pic>
        <p:nvPicPr>
          <p:cNvPr id="385" name="Google Shape;385;p38"/>
          <p:cNvPicPr preferRelativeResize="0"/>
          <p:nvPr/>
        </p:nvPicPr>
        <p:blipFill rotWithShape="1">
          <a:blip r:embed="rId3">
            <a:alphaModFix/>
          </a:blip>
          <a:srcRect b="0" l="0" r="0" t="0"/>
          <a:stretch/>
        </p:blipFill>
        <p:spPr>
          <a:xfrm>
            <a:off x="2438400" y="2819400"/>
            <a:ext cx="4499464" cy="3505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Creating tabs with the Nav component</a:t>
            </a:r>
            <a:endParaRPr/>
          </a:p>
        </p:txBody>
      </p:sp>
      <p:sp>
        <p:nvSpPr>
          <p:cNvPr id="392" name="Google Shape;392;p39"/>
          <p:cNvSpPr txBox="1"/>
          <p:nvPr>
            <p:ph idx="1" type="body"/>
          </p:nvPr>
        </p:nvSpPr>
        <p:spPr>
          <a:xfrm>
            <a:off x="457200" y="1524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Converting the basic list to tabs is easy to do by adding a couple of things to our code. </a:t>
            </a:r>
            <a:endParaRPr sz="2400"/>
          </a:p>
          <a:p>
            <a:pPr indent="-342900" lvl="0" marL="342900" rtl="0" algn="l">
              <a:spcBef>
                <a:spcPts val="480"/>
              </a:spcBef>
              <a:spcAft>
                <a:spcPts val="0"/>
              </a:spcAft>
              <a:buClr>
                <a:schemeClr val="dk1"/>
              </a:buClr>
              <a:buSzPts val="2400"/>
              <a:buFont typeface="Arial"/>
              <a:buChar char="•"/>
            </a:pPr>
            <a:r>
              <a:rPr lang="en-US" sz="2400"/>
              <a:t>Turn the nav menu into navigation tabs with the </a:t>
            </a:r>
            <a:r>
              <a:rPr i="1" lang="en-US" sz="2400"/>
              <a:t>.nav-tabs </a:t>
            </a:r>
            <a:r>
              <a:rPr lang="en-US" sz="2400"/>
              <a:t>class</a:t>
            </a:r>
            <a:endParaRPr/>
          </a:p>
          <a:p>
            <a:pPr indent="-139700" lvl="0" marL="342900" rtl="0" algn="l">
              <a:spcBef>
                <a:spcPts val="640"/>
              </a:spcBef>
              <a:spcAft>
                <a:spcPts val="0"/>
              </a:spcAft>
              <a:buClr>
                <a:schemeClr val="dk1"/>
              </a:buClr>
              <a:buSzPts val="3200"/>
              <a:buFont typeface="Arial"/>
              <a:buNone/>
            </a:pPr>
            <a:r>
              <a:t/>
            </a:r>
            <a:endParaRPr/>
          </a:p>
        </p:txBody>
      </p:sp>
      <p:pic>
        <p:nvPicPr>
          <p:cNvPr id="393" name="Google Shape;393;p39"/>
          <p:cNvPicPr preferRelativeResize="0"/>
          <p:nvPr/>
        </p:nvPicPr>
        <p:blipFill rotWithShape="1">
          <a:blip r:embed="rId3">
            <a:alphaModFix/>
          </a:blip>
          <a:srcRect b="0" l="0" r="0" t="0"/>
          <a:stretch/>
        </p:blipFill>
        <p:spPr>
          <a:xfrm>
            <a:off x="2971800" y="2971800"/>
            <a:ext cx="4648200" cy="33948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Using the button component</a:t>
            </a:r>
            <a:endParaRPr sz="4000"/>
          </a:p>
        </p:txBody>
      </p:sp>
      <p:sp>
        <p:nvSpPr>
          <p:cNvPr id="110" name="Google Shape;110;p4"/>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800"/>
              <a:buFont typeface="Arial"/>
              <a:buNone/>
            </a:pPr>
            <a:r>
              <a:rPr lang="en-US" sz="2800"/>
              <a:t>Buttons are one of the most commonly used components in Bootstrap. In version 4 of Bootstrap, some of the new options for the button component include an outlined variation, toggle states, and button groups with checkboxes and radios.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Creating a pill navigation</a:t>
            </a:r>
            <a:endParaRPr/>
          </a:p>
        </p:txBody>
      </p:sp>
      <p:sp>
        <p:nvSpPr>
          <p:cNvPr id="399" name="Google Shape;399;p40"/>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Changing the style of the Nav component to Pills is actually really easy. Take a look at the following sample code:</a:t>
            </a:r>
            <a:endParaRPr/>
          </a:p>
          <a:p>
            <a:pPr indent="-139700" lvl="0" marL="342900" rtl="0" algn="l">
              <a:spcBef>
                <a:spcPts val="640"/>
              </a:spcBef>
              <a:spcAft>
                <a:spcPts val="0"/>
              </a:spcAft>
              <a:buClr>
                <a:schemeClr val="dk1"/>
              </a:buClr>
              <a:buSzPts val="3200"/>
              <a:buFont typeface="Arial"/>
              <a:buNone/>
            </a:pPr>
            <a:r>
              <a:t/>
            </a:r>
            <a:endParaRPr/>
          </a:p>
        </p:txBody>
      </p:sp>
      <p:pic>
        <p:nvPicPr>
          <p:cNvPr id="400" name="Google Shape;400;p40"/>
          <p:cNvPicPr preferRelativeResize="0"/>
          <p:nvPr/>
        </p:nvPicPr>
        <p:blipFill rotWithShape="1">
          <a:blip r:embed="rId3">
            <a:alphaModFix/>
          </a:blip>
          <a:srcRect b="0" l="0" r="0" t="0"/>
          <a:stretch/>
        </p:blipFill>
        <p:spPr>
          <a:xfrm>
            <a:off x="956731" y="2590800"/>
            <a:ext cx="4695825" cy="3448050"/>
          </a:xfrm>
          <a:prstGeom prst="rect">
            <a:avLst/>
          </a:prstGeom>
          <a:noFill/>
          <a:ln>
            <a:noFill/>
          </a:ln>
        </p:spPr>
      </p:pic>
      <p:pic>
        <p:nvPicPr>
          <p:cNvPr id="401" name="Google Shape;401;p40"/>
          <p:cNvPicPr preferRelativeResize="0"/>
          <p:nvPr/>
        </p:nvPicPr>
        <p:blipFill rotWithShape="1">
          <a:blip r:embed="rId4">
            <a:alphaModFix/>
          </a:blip>
          <a:srcRect b="0" l="0" r="0" t="0"/>
          <a:stretch/>
        </p:blipFill>
        <p:spPr>
          <a:xfrm>
            <a:off x="6154208" y="5229225"/>
            <a:ext cx="2905125" cy="1009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the Bootstrap Navbar component</a:t>
            </a:r>
            <a:endParaRPr/>
          </a:p>
        </p:txBody>
      </p:sp>
      <p:sp>
        <p:nvSpPr>
          <p:cNvPr id="408" name="Google Shape;408;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A navigation bar is a navigation header that is placed at the top of the page.</a:t>
            </a:r>
            <a:endParaRPr sz="2400"/>
          </a:p>
        </p:txBody>
      </p:sp>
      <p:pic>
        <p:nvPicPr>
          <p:cNvPr id="409" name="Google Shape;409;p41"/>
          <p:cNvPicPr preferRelativeResize="0"/>
          <p:nvPr/>
        </p:nvPicPr>
        <p:blipFill rotWithShape="1">
          <a:blip r:embed="rId3">
            <a:alphaModFix/>
          </a:blip>
          <a:srcRect b="0" l="0" r="0" t="0"/>
          <a:stretch/>
        </p:blipFill>
        <p:spPr>
          <a:xfrm>
            <a:off x="2709333" y="2438400"/>
            <a:ext cx="3889422" cy="380889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Changing the color of the Navbar</a:t>
            </a:r>
            <a:endParaRPr/>
          </a:p>
        </p:txBody>
      </p:sp>
      <p:sp>
        <p:nvSpPr>
          <p:cNvPr id="415" name="Google Shape;415;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416" name="Google Shape;416;p42"/>
          <p:cNvPicPr preferRelativeResize="0"/>
          <p:nvPr/>
        </p:nvPicPr>
        <p:blipFill rotWithShape="1">
          <a:blip r:embed="rId3">
            <a:alphaModFix/>
          </a:blip>
          <a:srcRect b="0" l="0" r="0" t="0"/>
          <a:stretch/>
        </p:blipFill>
        <p:spPr>
          <a:xfrm>
            <a:off x="457200" y="1752600"/>
            <a:ext cx="8362220" cy="2819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Making the Navbar responsive</a:t>
            </a:r>
            <a:endParaRPr/>
          </a:p>
        </p:txBody>
      </p:sp>
      <p:sp>
        <p:nvSpPr>
          <p:cNvPr id="423" name="Google Shape;423;p43"/>
          <p:cNvSpPr txBox="1"/>
          <p:nvPr>
            <p:ph idx="1" type="body"/>
          </p:nvPr>
        </p:nvSpPr>
        <p:spPr>
          <a:xfrm>
            <a:off x="457200" y="12954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Being that Bootstrap is a mobile-first framework, it would only make sense that you need the ability to make the Navbar component responsive. </a:t>
            </a:r>
            <a:endParaRPr/>
          </a:p>
        </p:txBody>
      </p:sp>
      <p:pic>
        <p:nvPicPr>
          <p:cNvPr id="424" name="Google Shape;424;p43"/>
          <p:cNvPicPr preferRelativeResize="0"/>
          <p:nvPr/>
        </p:nvPicPr>
        <p:blipFill rotWithShape="1">
          <a:blip r:embed="rId3">
            <a:alphaModFix/>
          </a:blip>
          <a:srcRect b="0" l="0" r="0" t="0"/>
          <a:stretch/>
        </p:blipFill>
        <p:spPr>
          <a:xfrm>
            <a:off x="685800" y="2590800"/>
            <a:ext cx="8077200" cy="387801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Responsive menu with multiple tier</a:t>
            </a:r>
            <a:endParaRPr/>
          </a:p>
        </p:txBody>
      </p:sp>
      <p:pic>
        <p:nvPicPr>
          <p:cNvPr id="430" name="Google Shape;430;p44"/>
          <p:cNvPicPr preferRelativeResize="0"/>
          <p:nvPr/>
        </p:nvPicPr>
        <p:blipFill rotWithShape="1">
          <a:blip r:embed="rId3">
            <a:alphaModFix/>
          </a:blip>
          <a:srcRect b="0" l="0" r="0" t="0"/>
          <a:stretch/>
        </p:blipFill>
        <p:spPr>
          <a:xfrm>
            <a:off x="695325" y="1417638"/>
            <a:ext cx="7753350" cy="2971800"/>
          </a:xfrm>
          <a:prstGeom prst="rect">
            <a:avLst/>
          </a:prstGeom>
          <a:noFill/>
          <a:ln>
            <a:noFill/>
          </a:ln>
        </p:spPr>
      </p:pic>
      <p:pic>
        <p:nvPicPr>
          <p:cNvPr id="431" name="Google Shape;431;p44"/>
          <p:cNvPicPr preferRelativeResize="0"/>
          <p:nvPr/>
        </p:nvPicPr>
        <p:blipFill rotWithShape="1">
          <a:blip r:embed="rId4">
            <a:alphaModFix/>
          </a:blip>
          <a:srcRect b="0" l="0" r="0" t="0"/>
          <a:stretch/>
        </p:blipFill>
        <p:spPr>
          <a:xfrm>
            <a:off x="838200" y="4741863"/>
            <a:ext cx="3724275" cy="1581150"/>
          </a:xfrm>
          <a:prstGeom prst="rect">
            <a:avLst/>
          </a:prstGeom>
          <a:noFill/>
          <a:ln>
            <a:noFill/>
          </a:ln>
        </p:spPr>
      </p:pic>
      <p:pic>
        <p:nvPicPr>
          <p:cNvPr id="432" name="Google Shape;432;p44"/>
          <p:cNvPicPr preferRelativeResize="0"/>
          <p:nvPr/>
        </p:nvPicPr>
        <p:blipFill rotWithShape="1">
          <a:blip r:embed="rId5">
            <a:alphaModFix/>
          </a:blip>
          <a:srcRect b="0" l="0" r="0" t="0"/>
          <a:stretch/>
        </p:blipFill>
        <p:spPr>
          <a:xfrm>
            <a:off x="5410200" y="4437287"/>
            <a:ext cx="3276600" cy="246496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439" name="Google Shape;439;p45"/>
          <p:cNvSpPr txBox="1"/>
          <p:nvPr>
            <p:ph idx="1" type="body"/>
          </p:nvPr>
        </p:nvSpPr>
        <p:spPr>
          <a:xfrm>
            <a:off x="457200" y="1371600"/>
            <a:ext cx="8686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800"/>
              <a:buFont typeface="Arial"/>
              <a:buChar char="-"/>
            </a:pPr>
            <a:r>
              <a:rPr lang="en-US" sz="2800"/>
              <a:t>This has been a really long chapter but I hope you have learned a lot.</a:t>
            </a:r>
            <a:endParaRPr/>
          </a:p>
          <a:p>
            <a:pPr indent="-342900" lvl="0" marL="342900" rtl="0" algn="l">
              <a:lnSpc>
                <a:spcPct val="150000"/>
              </a:lnSpc>
              <a:spcBef>
                <a:spcPts val="560"/>
              </a:spcBef>
              <a:spcAft>
                <a:spcPts val="0"/>
              </a:spcAft>
              <a:buClr>
                <a:schemeClr val="dk1"/>
              </a:buClr>
              <a:buSzPts val="2800"/>
              <a:buFont typeface="Arial"/>
              <a:buChar char="-"/>
            </a:pPr>
            <a:r>
              <a:rPr lang="en-US" sz="2800"/>
              <a:t> We have covered Bootstrap components including buttons, button groups, button dropdown, forms, input groups, dropdowns, Jumbotron, Label, Alerts, Cards, Navs, Navbar, and List Group.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Basic button examples</a:t>
            </a:r>
            <a:endParaRPr sz="4000"/>
          </a:p>
        </p:txBody>
      </p:sp>
      <p:sp>
        <p:nvSpPr>
          <p:cNvPr id="117" name="Google Shape;117;p5"/>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Bootstrap comes with six different button color options out of the box. </a:t>
            </a:r>
            <a:endParaRPr sz="2800"/>
          </a:p>
          <a:p>
            <a:pPr indent="-374650" lvl="0" marL="514350" rtl="0" algn="l">
              <a:spcBef>
                <a:spcPts val="440"/>
              </a:spcBef>
              <a:spcAft>
                <a:spcPts val="0"/>
              </a:spcAft>
              <a:buClr>
                <a:schemeClr val="dk1"/>
              </a:buClr>
              <a:buSzPts val="2200"/>
              <a:buFont typeface="Arial"/>
              <a:buNone/>
            </a:pPr>
            <a:r>
              <a:t/>
            </a:r>
            <a:endParaRPr sz="2200"/>
          </a:p>
        </p:txBody>
      </p:sp>
      <p:pic>
        <p:nvPicPr>
          <p:cNvPr id="118" name="Google Shape;118;p5"/>
          <p:cNvPicPr preferRelativeResize="0"/>
          <p:nvPr/>
        </p:nvPicPr>
        <p:blipFill rotWithShape="1">
          <a:blip r:embed="rId3">
            <a:alphaModFix/>
          </a:blip>
          <a:srcRect b="0" l="0" r="0" t="0"/>
          <a:stretch/>
        </p:blipFill>
        <p:spPr>
          <a:xfrm>
            <a:off x="417614" y="2743200"/>
            <a:ext cx="8692519" cy="2352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Basic button examples</a:t>
            </a:r>
            <a:endParaRPr sz="4000"/>
          </a:p>
        </p:txBody>
      </p:sp>
      <p:sp>
        <p:nvSpPr>
          <p:cNvPr id="125" name="Google Shape;125;p6"/>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Font typeface="Arial"/>
              <a:buNone/>
            </a:pPr>
            <a:r>
              <a:t/>
            </a:r>
            <a:endParaRPr sz="2200"/>
          </a:p>
        </p:txBody>
      </p:sp>
      <p:pic>
        <p:nvPicPr>
          <p:cNvPr id="126" name="Google Shape;126;p6"/>
          <p:cNvPicPr preferRelativeResize="0"/>
          <p:nvPr/>
        </p:nvPicPr>
        <p:blipFill rotWithShape="1">
          <a:blip r:embed="rId3">
            <a:alphaModFix/>
          </a:blip>
          <a:srcRect b="0" l="0" r="0" t="0"/>
          <a:stretch/>
        </p:blipFill>
        <p:spPr>
          <a:xfrm>
            <a:off x="842433" y="1557867"/>
            <a:ext cx="6934200" cy="3004820"/>
          </a:xfrm>
          <a:prstGeom prst="rect">
            <a:avLst/>
          </a:prstGeom>
          <a:noFill/>
          <a:ln>
            <a:noFill/>
          </a:ln>
        </p:spPr>
      </p:pic>
      <p:pic>
        <p:nvPicPr>
          <p:cNvPr id="127" name="Google Shape;127;p6"/>
          <p:cNvPicPr preferRelativeResize="0"/>
          <p:nvPr/>
        </p:nvPicPr>
        <p:blipFill rotWithShape="1">
          <a:blip r:embed="rId4">
            <a:alphaModFix/>
          </a:blip>
          <a:srcRect b="0" l="0" r="0" t="0"/>
          <a:stretch/>
        </p:blipFill>
        <p:spPr>
          <a:xfrm>
            <a:off x="850900" y="4800600"/>
            <a:ext cx="7228703" cy="99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Creating outlined buttons</a:t>
            </a:r>
            <a:endParaRPr/>
          </a:p>
        </p:txBody>
      </p:sp>
      <p:sp>
        <p:nvSpPr>
          <p:cNvPr id="134" name="Google Shape;134;p7"/>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Basically, you just need to append -outline to the default button variation class name. Once you do, your buttons should look like this:</a:t>
            </a:r>
            <a:endParaRPr/>
          </a:p>
          <a:p>
            <a:pPr indent="-374650" lvl="0" marL="514350" rtl="0" algn="l">
              <a:spcBef>
                <a:spcPts val="440"/>
              </a:spcBef>
              <a:spcAft>
                <a:spcPts val="0"/>
              </a:spcAft>
              <a:buClr>
                <a:schemeClr val="dk1"/>
              </a:buClr>
              <a:buSzPts val="2200"/>
              <a:buFont typeface="Arial"/>
              <a:buNone/>
            </a:pPr>
            <a:r>
              <a:t/>
            </a:r>
            <a:endParaRPr sz="2200"/>
          </a:p>
        </p:txBody>
      </p:sp>
      <p:pic>
        <p:nvPicPr>
          <p:cNvPr id="135" name="Google Shape;135;p7"/>
          <p:cNvPicPr preferRelativeResize="0"/>
          <p:nvPr/>
        </p:nvPicPr>
        <p:blipFill rotWithShape="1">
          <a:blip r:embed="rId3">
            <a:alphaModFix/>
          </a:blip>
          <a:srcRect b="0" l="0" r="0" t="0"/>
          <a:stretch/>
        </p:blipFill>
        <p:spPr>
          <a:xfrm>
            <a:off x="169334" y="2971800"/>
            <a:ext cx="8697843" cy="1676400"/>
          </a:xfrm>
          <a:prstGeom prst="rect">
            <a:avLst/>
          </a:prstGeom>
          <a:noFill/>
          <a:ln>
            <a:noFill/>
          </a:ln>
        </p:spPr>
      </p:pic>
      <p:pic>
        <p:nvPicPr>
          <p:cNvPr id="136" name="Google Shape;136;p7"/>
          <p:cNvPicPr preferRelativeResize="0"/>
          <p:nvPr/>
        </p:nvPicPr>
        <p:blipFill rotWithShape="1">
          <a:blip r:embed="rId4">
            <a:alphaModFix/>
          </a:blip>
          <a:srcRect b="0" l="0" r="0" t="0"/>
          <a:stretch/>
        </p:blipFill>
        <p:spPr>
          <a:xfrm>
            <a:off x="609599" y="4800600"/>
            <a:ext cx="8018585" cy="137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b="1" lang="en-US" sz="4000"/>
              <a:t>Using button groups</a:t>
            </a:r>
            <a:endParaRPr sz="4000"/>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button groups</a:t>
            </a:r>
            <a:endParaRPr>
              <a:latin typeface="Impact"/>
              <a:ea typeface="Impact"/>
              <a:cs typeface="Impact"/>
              <a:sym typeface="Impact"/>
            </a:endParaRPr>
          </a:p>
        </p:txBody>
      </p:sp>
      <p:sp>
        <p:nvSpPr>
          <p:cNvPr id="149" name="Google Shape;149;p9"/>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If you're new to Bootstrap, button groups are exactly as they sound. They are a group of buttons that are connected horizontally or vertically to look like a single component. </a:t>
            </a:r>
            <a:endParaRPr sz="2200"/>
          </a:p>
        </p:txBody>
      </p:sp>
      <p:pic>
        <p:nvPicPr>
          <p:cNvPr id="150" name="Google Shape;150;p9"/>
          <p:cNvPicPr preferRelativeResize="0"/>
          <p:nvPr/>
        </p:nvPicPr>
        <p:blipFill rotWithShape="1">
          <a:blip r:embed="rId3">
            <a:alphaModFix/>
          </a:blip>
          <a:srcRect b="0" l="0" r="0" t="0"/>
          <a:stretch/>
        </p:blipFill>
        <p:spPr>
          <a:xfrm>
            <a:off x="321733" y="3266965"/>
            <a:ext cx="8517467" cy="1762235"/>
          </a:xfrm>
          <a:prstGeom prst="rect">
            <a:avLst/>
          </a:prstGeom>
          <a:noFill/>
          <a:ln>
            <a:noFill/>
          </a:ln>
        </p:spPr>
      </p:pic>
      <p:pic>
        <p:nvPicPr>
          <p:cNvPr id="151" name="Google Shape;151;p9"/>
          <p:cNvPicPr preferRelativeResize="0"/>
          <p:nvPr/>
        </p:nvPicPr>
        <p:blipFill rotWithShape="1">
          <a:blip r:embed="rId4">
            <a:alphaModFix/>
          </a:blip>
          <a:srcRect b="0" l="0" r="0" t="0"/>
          <a:stretch/>
        </p:blipFill>
        <p:spPr>
          <a:xfrm>
            <a:off x="2057400" y="5441950"/>
            <a:ext cx="4225925" cy="42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