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1" roundtripDataSignature="AMtx7mh0i4iKHU1Yvvqlij0CbIj5NaZu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https://getbootstrap.com/docs/3.3/javascript/</a:t>
            </a:r>
            <a:endParaRPr/>
          </a:p>
          <a:p>
            <a:pPr indent="0" lvl="0" marL="0" rtl="0" algn="l">
              <a:spcBef>
                <a:spcPts val="0"/>
              </a:spcBef>
              <a:spcAft>
                <a:spcPts val="0"/>
              </a:spcAft>
              <a:buNone/>
            </a:pPr>
            <a:r>
              <a:rPr lang="en-US"/>
              <a:t>https://getbootstrap.com/docs/4.0/getting-started/javascript/</a:t>
            </a:r>
            <a:endParaRPr/>
          </a:p>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https://www.w3schools.com/bootstrap4/tryit.asp?filename=trybs_tooltip&amp;stacked=h</a:t>
            </a:r>
            <a:endParaRPr/>
          </a:p>
          <a:p>
            <a:pPr indent="0" lvl="0" marL="0" rtl="0" algn="l">
              <a:spcBef>
                <a:spcPts val="0"/>
              </a:spcBef>
              <a:spcAft>
                <a:spcPts val="0"/>
              </a:spcAft>
              <a:buNone/>
            </a:pPr>
            <a:r>
              <a:t/>
            </a:r>
            <a:endParaRPr/>
          </a:p>
        </p:txBody>
      </p:sp>
      <p:sp>
        <p:nvSpPr>
          <p:cNvPr id="152" name="Google Shape;15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https://www.w3schools.com/bootstrap4/tryit.asp?filename=trybs_tooltip_pos&amp;stacked=h</a:t>
            </a:r>
            <a:endParaRPr/>
          </a:p>
        </p:txBody>
      </p:sp>
      <p:sp>
        <p:nvSpPr>
          <p:cNvPr id="163" name="Google Shape;16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https://www.quackit.com/bootstrap/bootstrap_4/tutorial/bootstrap_collapse.cfm</a:t>
            </a:r>
            <a:endParaRPr/>
          </a:p>
        </p:txBody>
      </p:sp>
      <p:sp>
        <p:nvSpPr>
          <p:cNvPr id="204" name="Google Shape;204;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https://www.w3schools.com/bootstrap4/bootstrap_carousel.asp</a:t>
            </a:r>
            <a:endParaRPr/>
          </a:p>
        </p:txBody>
      </p:sp>
      <p:sp>
        <p:nvSpPr>
          <p:cNvPr id="225" name="Google Shape;22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In this chapter, we're going to dive deeper into Bootstrap components by learning how to extend the framework using JavaScript plugins. You may remember that back in the first chapter we included bootstrap.min.js in our template. This file contains a number of JavaScript components that come with Bootstrap. In this chapter, we'll go over how to use some of these components, including: Modals, Tooltips, Popovers, Collapse, and Carousel. Let's get right to it by learning how to create a Modal in Bootstrap 4.</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a:t>
            </a:r>
            <a:endParaRPr/>
          </a:p>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https://www.quackit.com/bootstrap/bootstrap_4/tutorial/bootstrap_carousel.cfm</a:t>
            </a:r>
            <a:endParaRPr/>
          </a:p>
        </p:txBody>
      </p:sp>
      <p:sp>
        <p:nvSpPr>
          <p:cNvPr id="232" name="Google Shape;232;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https://www.w3schools.com/bootstrap4/tryit.asp?filename=trybs_carousel</a:t>
            </a:r>
            <a:endParaRPr/>
          </a:p>
        </p:txBody>
      </p:sp>
      <p:sp>
        <p:nvSpPr>
          <p:cNvPr id="261" name="Google Shape;261;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Tóm tắt lại nội dung đã học</a:t>
            </a:r>
            <a:endParaRPr/>
          </a:p>
        </p:txBody>
      </p:sp>
      <p:sp>
        <p:nvSpPr>
          <p:cNvPr id="269" name="Google Shape;26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The first is the data-toggle data attribute, which needs to be set to modal. This tells the browser that this &lt;button&gt; is attached to a Modal component.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The second is the data-target attribute, which should be an ID. It doesn't really matter what you name this, I've called it #firstModal. It's important to note this ID name as it will be tied in later. Also make sure that the ID name is unique.</a:t>
            </a:r>
            <a:endParaRPr/>
          </a:p>
          <a:p>
            <a:pPr indent="0" lvl="0" marL="0" rtl="0" algn="l">
              <a:spcBef>
                <a:spcPts val="0"/>
              </a:spcBef>
              <a:spcAft>
                <a:spcPts val="0"/>
              </a:spcAft>
              <a:buNone/>
            </a:pPr>
            <a:br>
              <a:rPr lang="en-US" sz="1200">
                <a:solidFill>
                  <a:schemeClr val="dk1"/>
                </a:solidFill>
                <a:latin typeface="Calibri"/>
                <a:ea typeface="Calibri"/>
                <a:cs typeface="Calibri"/>
                <a:sym typeface="Calibri"/>
              </a:rPr>
            </a:br>
            <a:endParaRPr/>
          </a:p>
        </p:txBody>
      </p:sp>
      <p:sp>
        <p:nvSpPr>
          <p:cNvPr id="107" name="Google Shape;10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https://www.w3schools.com/bootstrap4/tryit.asp?filename=trybs_modal&amp;stacked=h</a:t>
            </a:r>
            <a:endParaRPr/>
          </a:p>
          <a:p>
            <a:pPr indent="0" lvl="0" marL="0" rtl="0" algn="l">
              <a:spcBef>
                <a:spcPts val="0"/>
              </a:spcBef>
              <a:spcAft>
                <a:spcPts val="0"/>
              </a:spcAft>
              <a:buNone/>
            </a:pPr>
            <a:r>
              <a:t/>
            </a:r>
            <a:endParaRPr/>
          </a:p>
        </p:txBody>
      </p:sp>
      <p:sp>
        <p:nvSpPr>
          <p:cNvPr id="115" name="Google Shape;11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Session: Ghi số thứ tự session trong môn học</a:t>
            </a:r>
            <a:endParaRPr/>
          </a:p>
          <a:p>
            <a:pPr indent="0" lvl="0" marL="0" rtl="0" algn="l">
              <a:spcBef>
                <a:spcPts val="0"/>
              </a:spcBef>
              <a:spcAft>
                <a:spcPts val="0"/>
              </a:spcAft>
              <a:buNone/>
            </a:pPr>
            <a:r>
              <a:rPr lang="en-US"/>
              <a:t>Session Name: ghi tên của session sẽ dạy</a:t>
            </a:r>
            <a:endParaRPr/>
          </a:p>
        </p:txBody>
      </p:sp>
      <p:sp>
        <p:nvSpPr>
          <p:cNvPr id="139" name="Google Shape;13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t>They are pretty easy to add with data attributes in Bootstrap, but </a:t>
            </a:r>
            <a:endParaRPr/>
          </a:p>
        </p:txBody>
      </p:sp>
      <p:sp>
        <p:nvSpPr>
          <p:cNvPr id="145" name="Google Shape;14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3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3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3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3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3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3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3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3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3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3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3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quackit.com/html/tags/html_a_tag.cfm" TargetMode="Externa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www.w3schools.com/bootstrap4/bootstrap_carousel.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github.hubspot.com/teth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Chapter </a:t>
            </a:r>
            <a:r>
              <a:rPr lang="en-US"/>
              <a:t>05- [2]</a:t>
            </a:r>
            <a:endParaRPr sz="4000"/>
          </a:p>
        </p:txBody>
      </p:sp>
      <p:sp>
        <p:nvSpPr>
          <p:cNvPr id="90" name="Google Shape;90;p1"/>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b="1" lang="en-US" sz="4000"/>
              <a:t>Extending bootstrap with JavaScript Plugin</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How to use Tooltips</a:t>
            </a:r>
            <a:br>
              <a:rPr lang="en-US"/>
            </a:br>
            <a:endParaRPr/>
          </a:p>
        </p:txBody>
      </p:sp>
      <p:sp>
        <p:nvSpPr>
          <p:cNvPr id="155" name="Google Shape;155;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p:txBody>
      </p:sp>
      <p:pic>
        <p:nvPicPr>
          <p:cNvPr id="156" name="Google Shape;156;p10"/>
          <p:cNvPicPr preferRelativeResize="0"/>
          <p:nvPr/>
        </p:nvPicPr>
        <p:blipFill rotWithShape="1">
          <a:blip r:embed="rId3">
            <a:alphaModFix/>
          </a:blip>
          <a:srcRect b="0" l="0" r="0" t="0"/>
          <a:stretch/>
        </p:blipFill>
        <p:spPr>
          <a:xfrm>
            <a:off x="914400" y="1752600"/>
            <a:ext cx="6517481" cy="533400"/>
          </a:xfrm>
          <a:prstGeom prst="rect">
            <a:avLst/>
          </a:prstGeom>
          <a:noFill/>
          <a:ln>
            <a:noFill/>
          </a:ln>
        </p:spPr>
      </p:pic>
      <p:pic>
        <p:nvPicPr>
          <p:cNvPr id="157" name="Google Shape;157;p10"/>
          <p:cNvPicPr preferRelativeResize="0"/>
          <p:nvPr/>
        </p:nvPicPr>
        <p:blipFill rotWithShape="1">
          <a:blip r:embed="rId4">
            <a:alphaModFix/>
          </a:blip>
          <a:srcRect b="0" l="0" r="0" t="0"/>
          <a:stretch/>
        </p:blipFill>
        <p:spPr>
          <a:xfrm>
            <a:off x="67335" y="2734733"/>
            <a:ext cx="8931536" cy="774818"/>
          </a:xfrm>
          <a:prstGeom prst="rect">
            <a:avLst/>
          </a:prstGeom>
          <a:noFill/>
          <a:ln>
            <a:noFill/>
          </a:ln>
        </p:spPr>
      </p:pic>
      <p:pic>
        <p:nvPicPr>
          <p:cNvPr id="158" name="Google Shape;158;p10"/>
          <p:cNvPicPr preferRelativeResize="0"/>
          <p:nvPr/>
        </p:nvPicPr>
        <p:blipFill rotWithShape="1">
          <a:blip r:embed="rId5">
            <a:alphaModFix/>
          </a:blip>
          <a:srcRect b="0" l="0" r="0" t="0"/>
          <a:stretch/>
        </p:blipFill>
        <p:spPr>
          <a:xfrm>
            <a:off x="228600" y="3581398"/>
            <a:ext cx="6526409" cy="1371601"/>
          </a:xfrm>
          <a:prstGeom prst="rect">
            <a:avLst/>
          </a:prstGeom>
          <a:noFill/>
          <a:ln>
            <a:noFill/>
          </a:ln>
        </p:spPr>
      </p:pic>
      <p:pic>
        <p:nvPicPr>
          <p:cNvPr id="159" name="Google Shape;159;p10"/>
          <p:cNvPicPr preferRelativeResize="0"/>
          <p:nvPr/>
        </p:nvPicPr>
        <p:blipFill rotWithShape="1">
          <a:blip r:embed="rId6">
            <a:alphaModFix/>
          </a:blip>
          <a:srcRect b="0" l="0" r="0" t="0"/>
          <a:stretch/>
        </p:blipFill>
        <p:spPr>
          <a:xfrm>
            <a:off x="2819400" y="5130802"/>
            <a:ext cx="6112136" cy="106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How to position Tooltips</a:t>
            </a:r>
            <a:endParaRPr/>
          </a:p>
        </p:txBody>
      </p:sp>
      <p:sp>
        <p:nvSpPr>
          <p:cNvPr id="166" name="Google Shape;166;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Using the data-placement attribute will allow you to place the tip above, below, left, or right of the anchor text.</a:t>
            </a:r>
            <a:endParaRPr/>
          </a:p>
        </p:txBody>
      </p:sp>
      <p:pic>
        <p:nvPicPr>
          <p:cNvPr id="167" name="Google Shape;167;p11"/>
          <p:cNvPicPr preferRelativeResize="0"/>
          <p:nvPr/>
        </p:nvPicPr>
        <p:blipFill rotWithShape="1">
          <a:blip r:embed="rId3">
            <a:alphaModFix/>
          </a:blip>
          <a:srcRect b="0" l="0" r="0" t="0"/>
          <a:stretch/>
        </p:blipFill>
        <p:spPr>
          <a:xfrm>
            <a:off x="1219200" y="3124200"/>
            <a:ext cx="6886575" cy="228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Adding Tooltips to buttons</a:t>
            </a:r>
            <a:endParaRPr/>
          </a:p>
        </p:txBody>
      </p:sp>
      <p:sp>
        <p:nvSpPr>
          <p:cNvPr id="173" name="Google Shape;17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It's also quite easy to add a Tooltip to a button by using the same data attributes as links.</a:t>
            </a:r>
            <a:endParaRPr/>
          </a:p>
        </p:txBody>
      </p:sp>
      <p:pic>
        <p:nvPicPr>
          <p:cNvPr id="174" name="Google Shape;174;p12"/>
          <p:cNvPicPr preferRelativeResize="0"/>
          <p:nvPr/>
        </p:nvPicPr>
        <p:blipFill rotWithShape="1">
          <a:blip r:embed="rId3">
            <a:alphaModFix/>
          </a:blip>
          <a:srcRect b="0" l="0" r="0" t="0"/>
          <a:stretch/>
        </p:blipFill>
        <p:spPr>
          <a:xfrm>
            <a:off x="609600" y="3276600"/>
            <a:ext cx="8356600" cy="990600"/>
          </a:xfrm>
          <a:prstGeom prst="rect">
            <a:avLst/>
          </a:prstGeom>
          <a:noFill/>
          <a:ln>
            <a:noFill/>
          </a:ln>
        </p:spPr>
      </p:pic>
      <p:pic>
        <p:nvPicPr>
          <p:cNvPr id="175" name="Google Shape;175;p12"/>
          <p:cNvPicPr preferRelativeResize="0"/>
          <p:nvPr/>
        </p:nvPicPr>
        <p:blipFill rotWithShape="1">
          <a:blip r:embed="rId4">
            <a:alphaModFix/>
          </a:blip>
          <a:srcRect b="0" l="0" r="0" t="0"/>
          <a:stretch/>
        </p:blipFill>
        <p:spPr>
          <a:xfrm>
            <a:off x="628399" y="4679950"/>
            <a:ext cx="5018868" cy="1276350"/>
          </a:xfrm>
          <a:prstGeom prst="rect">
            <a:avLst/>
          </a:prstGeom>
          <a:noFill/>
          <a:ln>
            <a:noFill/>
          </a:ln>
        </p:spPr>
      </p:pic>
      <p:pic>
        <p:nvPicPr>
          <p:cNvPr id="176" name="Google Shape;176;p12"/>
          <p:cNvPicPr preferRelativeResize="0"/>
          <p:nvPr/>
        </p:nvPicPr>
        <p:blipFill rotWithShape="1">
          <a:blip r:embed="rId5">
            <a:alphaModFix/>
          </a:blip>
          <a:srcRect b="0" l="0" r="0" t="0"/>
          <a:stretch/>
        </p:blipFill>
        <p:spPr>
          <a:xfrm>
            <a:off x="5791200" y="4918075"/>
            <a:ext cx="2903786" cy="1038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Using Popover components</a:t>
            </a:r>
            <a:endParaRPr/>
          </a:p>
        </p:txBody>
      </p:sp>
      <p:sp>
        <p:nvSpPr>
          <p:cNvPr id="182" name="Google Shape;182;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Popover components are similar to Tooltips but allow for more content to be included. </a:t>
            </a:r>
            <a:endParaRPr/>
          </a:p>
        </p:txBody>
      </p:sp>
      <p:pic>
        <p:nvPicPr>
          <p:cNvPr id="183" name="Google Shape;183;p13"/>
          <p:cNvPicPr preferRelativeResize="0"/>
          <p:nvPr/>
        </p:nvPicPr>
        <p:blipFill rotWithShape="1">
          <a:blip r:embed="rId3">
            <a:alphaModFix/>
          </a:blip>
          <a:srcRect b="0" l="0" r="0" t="0"/>
          <a:stretch/>
        </p:blipFill>
        <p:spPr>
          <a:xfrm>
            <a:off x="280358" y="2743200"/>
            <a:ext cx="8863642" cy="1371600"/>
          </a:xfrm>
          <a:prstGeom prst="rect">
            <a:avLst/>
          </a:prstGeom>
          <a:noFill/>
          <a:ln>
            <a:noFill/>
          </a:ln>
        </p:spPr>
      </p:pic>
      <p:pic>
        <p:nvPicPr>
          <p:cNvPr id="184" name="Google Shape;184;p13"/>
          <p:cNvPicPr preferRelativeResize="0"/>
          <p:nvPr/>
        </p:nvPicPr>
        <p:blipFill rotWithShape="1">
          <a:blip r:embed="rId4">
            <a:alphaModFix/>
          </a:blip>
          <a:srcRect b="0" l="0" r="0" t="0"/>
          <a:stretch/>
        </p:blipFill>
        <p:spPr>
          <a:xfrm>
            <a:off x="280358" y="4487333"/>
            <a:ext cx="5914571" cy="762000"/>
          </a:xfrm>
          <a:prstGeom prst="rect">
            <a:avLst/>
          </a:prstGeom>
          <a:noFill/>
          <a:ln>
            <a:noFill/>
          </a:ln>
        </p:spPr>
      </p:pic>
      <p:pic>
        <p:nvPicPr>
          <p:cNvPr id="185" name="Google Shape;185;p13"/>
          <p:cNvPicPr preferRelativeResize="0"/>
          <p:nvPr/>
        </p:nvPicPr>
        <p:blipFill rotWithShape="1">
          <a:blip r:embed="rId5">
            <a:alphaModFix/>
          </a:blip>
          <a:srcRect b="0" l="0" r="0" t="0"/>
          <a:stretch/>
        </p:blipFill>
        <p:spPr>
          <a:xfrm>
            <a:off x="5486400" y="4868333"/>
            <a:ext cx="3095625" cy="1314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Positioning Popover components</a:t>
            </a:r>
            <a:endParaRPr/>
          </a:p>
        </p:txBody>
      </p:sp>
      <p:sp>
        <p:nvSpPr>
          <p:cNvPr id="191" name="Google Shape;1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Again, like Tooltips, it is possible to control the position of a Popover component. This is done in the same way by using the </a:t>
            </a:r>
            <a:r>
              <a:rPr i="1" lang="en-US" sz="2800"/>
              <a:t>data-placement</a:t>
            </a:r>
            <a:r>
              <a:rPr lang="en-US" sz="2800"/>
              <a:t> attribute on the link tag.</a:t>
            </a:r>
            <a:endParaRPr/>
          </a:p>
        </p:txBody>
      </p:sp>
      <p:pic>
        <p:nvPicPr>
          <p:cNvPr id="192" name="Google Shape;192;p14"/>
          <p:cNvPicPr preferRelativeResize="0"/>
          <p:nvPr/>
        </p:nvPicPr>
        <p:blipFill rotWithShape="1">
          <a:blip r:embed="rId3">
            <a:alphaModFix/>
          </a:blip>
          <a:srcRect b="0" l="0" r="0" t="0"/>
          <a:stretch/>
        </p:blipFill>
        <p:spPr>
          <a:xfrm>
            <a:off x="1295400" y="3429000"/>
            <a:ext cx="6810375" cy="2752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Adding a Popover to a button</a:t>
            </a:r>
            <a:endParaRPr/>
          </a:p>
        </p:txBody>
      </p:sp>
      <p:sp>
        <p:nvSpPr>
          <p:cNvPr id="198" name="Google Shape;198;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A Popover component can also be easily added to a button. </a:t>
            </a:r>
            <a:endParaRPr/>
          </a:p>
        </p:txBody>
      </p:sp>
      <p:pic>
        <p:nvPicPr>
          <p:cNvPr id="199" name="Google Shape;199;p15"/>
          <p:cNvPicPr preferRelativeResize="0"/>
          <p:nvPr/>
        </p:nvPicPr>
        <p:blipFill rotWithShape="1">
          <a:blip r:embed="rId3">
            <a:alphaModFix/>
          </a:blip>
          <a:srcRect b="0" l="0" r="0" t="0"/>
          <a:stretch/>
        </p:blipFill>
        <p:spPr>
          <a:xfrm>
            <a:off x="0" y="2971800"/>
            <a:ext cx="9144000" cy="911831"/>
          </a:xfrm>
          <a:prstGeom prst="rect">
            <a:avLst/>
          </a:prstGeom>
          <a:noFill/>
          <a:ln>
            <a:noFill/>
          </a:ln>
        </p:spPr>
      </p:pic>
      <p:pic>
        <p:nvPicPr>
          <p:cNvPr id="200" name="Google Shape;200;p15"/>
          <p:cNvPicPr preferRelativeResize="0"/>
          <p:nvPr/>
        </p:nvPicPr>
        <p:blipFill rotWithShape="1">
          <a:blip r:embed="rId4">
            <a:alphaModFix/>
          </a:blip>
          <a:srcRect b="0" l="0" r="0" t="0"/>
          <a:stretch/>
        </p:blipFill>
        <p:spPr>
          <a:xfrm>
            <a:off x="215426" y="4301067"/>
            <a:ext cx="8903174" cy="1647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Using the Collapse component</a:t>
            </a:r>
            <a:endParaRPr/>
          </a:p>
        </p:txBody>
      </p:sp>
      <p:sp>
        <p:nvSpPr>
          <p:cNvPr id="207" name="Google Shape;207;p16"/>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Add collapsible content easily with Bootstrap's </a:t>
            </a:r>
            <a:r>
              <a:rPr i="1" lang="en-US" sz="2800"/>
              <a:t>.collapse </a:t>
            </a:r>
            <a:r>
              <a:rPr lang="en-US" sz="2800"/>
              <a:t>and related classes.</a:t>
            </a:r>
            <a:endParaRPr/>
          </a:p>
          <a:p>
            <a:pPr indent="-342900" lvl="0" marL="342900" rtl="0" algn="l">
              <a:spcBef>
                <a:spcPts val="560"/>
              </a:spcBef>
              <a:spcAft>
                <a:spcPts val="0"/>
              </a:spcAft>
              <a:buClr>
                <a:schemeClr val="dk1"/>
              </a:buClr>
              <a:buSzPts val="2800"/>
              <a:buFont typeface="Arial"/>
              <a:buChar char="•"/>
            </a:pPr>
            <a:r>
              <a:rPr lang="en-US" sz="2800"/>
              <a:t>You can make your content collapsible by adding data-toggle="collapse" to either a button or a hyperlink.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Using the Collapse component</a:t>
            </a:r>
            <a:endParaRPr/>
          </a:p>
        </p:txBody>
      </p:sp>
      <p:sp>
        <p:nvSpPr>
          <p:cNvPr id="213" name="Google Shape;21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b="1" lang="en-US" sz="2800"/>
              <a:t>Using a Link : </a:t>
            </a:r>
            <a:r>
              <a:rPr lang="en-US" sz="2800"/>
              <a:t>Use the </a:t>
            </a:r>
            <a:r>
              <a:rPr lang="en-US" sz="2800" u="sng">
                <a:solidFill>
                  <a:schemeClr val="hlink"/>
                </a:solidFill>
                <a:hlinkClick r:id="rId3"/>
              </a:rPr>
              <a:t>&lt;a&gt;</a:t>
            </a:r>
            <a:r>
              <a:rPr lang="en-US" sz="2800"/>
              <a:t> tag with an href value of the ID of the content to collapse. On the collapsible </a:t>
            </a:r>
            <a:r>
              <a:rPr lang="en-US" sz="2800"/>
              <a:t>content</a:t>
            </a:r>
            <a:r>
              <a:rPr lang="en-US" sz="2800"/>
              <a:t> container, add the .collapse class, and be sure to give it an ID.</a:t>
            </a:r>
            <a:endParaRPr/>
          </a:p>
          <a:p>
            <a:pPr indent="-139700" lvl="0" marL="342900" rtl="0" algn="l">
              <a:spcBef>
                <a:spcPts val="640"/>
              </a:spcBef>
              <a:spcAft>
                <a:spcPts val="0"/>
              </a:spcAft>
              <a:buClr>
                <a:schemeClr val="dk1"/>
              </a:buClr>
              <a:buSzPts val="3200"/>
              <a:buFont typeface="Arial"/>
              <a:buNone/>
            </a:pPr>
            <a:r>
              <a:t/>
            </a:r>
            <a:endParaRPr/>
          </a:p>
        </p:txBody>
      </p:sp>
      <p:pic>
        <p:nvPicPr>
          <p:cNvPr id="214" name="Google Shape;214;p17"/>
          <p:cNvPicPr preferRelativeResize="0"/>
          <p:nvPr/>
        </p:nvPicPr>
        <p:blipFill rotWithShape="1">
          <a:blip r:embed="rId4">
            <a:alphaModFix/>
          </a:blip>
          <a:srcRect b="0" l="0" r="0" t="0"/>
          <a:stretch/>
        </p:blipFill>
        <p:spPr>
          <a:xfrm>
            <a:off x="1092200" y="3581400"/>
            <a:ext cx="7136026" cy="266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Using the Collapse component</a:t>
            </a:r>
            <a:endParaRPr/>
          </a:p>
        </p:txBody>
      </p:sp>
      <p:sp>
        <p:nvSpPr>
          <p:cNvPr id="220" name="Google Shape;220;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Using a Button: Use the </a:t>
            </a:r>
            <a:r>
              <a:rPr i="1" lang="en-US" sz="2800"/>
              <a:t>data-target</a:t>
            </a:r>
            <a:r>
              <a:rPr lang="en-US" sz="2800"/>
              <a:t> attribute with a value of the ID of the content to collapse. On the collapsible </a:t>
            </a:r>
            <a:r>
              <a:rPr lang="en-US" sz="2800"/>
              <a:t>content</a:t>
            </a:r>
            <a:r>
              <a:rPr lang="en-US" sz="2800"/>
              <a:t> container, add the .collapse class, and be sure to give it an ID</a:t>
            </a:r>
            <a:endParaRPr/>
          </a:p>
          <a:p>
            <a:pPr indent="-139700" lvl="0" marL="342900" rtl="0" algn="l">
              <a:spcBef>
                <a:spcPts val="640"/>
              </a:spcBef>
              <a:spcAft>
                <a:spcPts val="0"/>
              </a:spcAft>
              <a:buClr>
                <a:schemeClr val="dk1"/>
              </a:buClr>
              <a:buSzPts val="3200"/>
              <a:buFont typeface="Arial"/>
              <a:buNone/>
            </a:pPr>
            <a:r>
              <a:t/>
            </a:r>
            <a:endParaRPr/>
          </a:p>
        </p:txBody>
      </p:sp>
      <p:pic>
        <p:nvPicPr>
          <p:cNvPr id="221" name="Google Shape;221;p18"/>
          <p:cNvPicPr preferRelativeResize="0"/>
          <p:nvPr/>
        </p:nvPicPr>
        <p:blipFill rotWithShape="1">
          <a:blip r:embed="rId3">
            <a:alphaModFix/>
          </a:blip>
          <a:srcRect b="0" l="0" r="0" t="0"/>
          <a:stretch/>
        </p:blipFill>
        <p:spPr>
          <a:xfrm>
            <a:off x="1295400" y="3550920"/>
            <a:ext cx="5943600" cy="27736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idx="1" type="subTitle"/>
          </p:nvPr>
        </p:nvSpPr>
        <p:spPr>
          <a:xfrm>
            <a:off x="990600" y="31242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Coding a Bootstrap Carousel</a:t>
            </a:r>
            <a:endParaRPr/>
          </a:p>
          <a:p>
            <a:pPr indent="0" lvl="0" marL="0" rtl="0" algn="ctr">
              <a:spcBef>
                <a:spcPts val="800"/>
              </a:spcBef>
              <a:spcAft>
                <a:spcPts val="0"/>
              </a:spcAft>
              <a:buClr>
                <a:schemeClr val="dk1"/>
              </a:buClr>
              <a:buSzPts val="4000"/>
              <a:buFont typeface="Arial"/>
              <a:buNone/>
            </a:pPr>
            <a:r>
              <a:t/>
            </a:r>
            <a:endParaRPr sz="4000">
              <a:latin typeface="Impact"/>
              <a:ea typeface="Impact"/>
              <a:cs typeface="Impact"/>
              <a:sym typeface="Impact"/>
            </a:endParaRPr>
          </a:p>
        </p:txBody>
      </p:sp>
      <p:sp>
        <p:nvSpPr>
          <p:cNvPr id="228" name="Google Shape;228;p19"/>
          <p:cNvSpPr/>
          <p:nvPr/>
        </p:nvSpPr>
        <p:spPr>
          <a:xfrm>
            <a:off x="990600" y="4648200"/>
            <a:ext cx="7391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sng" cap="none" strike="noStrike">
                <a:solidFill>
                  <a:schemeClr val="dk1"/>
                </a:solidFill>
                <a:latin typeface="Arial"/>
                <a:ea typeface="Arial"/>
                <a:cs typeface="Arial"/>
                <a:sym typeface="Arial"/>
                <a:hlinkClick r:id="rId3">
                  <a:extLst>
                    <a:ext uri="{A12FA001-AC4F-418D-AE19-62706E023703}">
                      <ahyp:hlinkClr val="tx"/>
                    </a:ext>
                  </a:extLst>
                </a:hlinkClick>
              </a:rPr>
              <a:t>https://www.w3schools.com/bootstrap4/bootstrap_carousel.asp</a:t>
            </a:r>
            <a:r>
              <a:rPr b="0" i="0" lang="en-US" sz="1800" u="none" cap="none" strike="noStrike">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Objectives</a:t>
            </a:r>
            <a:endParaRPr sz="4000"/>
          </a:p>
        </p:txBody>
      </p:sp>
      <p:sp>
        <p:nvSpPr>
          <p:cNvPr id="97" name="Google Shape;97;p2"/>
          <p:cNvSpPr txBox="1"/>
          <p:nvPr>
            <p:ph idx="1" type="body"/>
          </p:nvPr>
        </p:nvSpPr>
        <p:spPr>
          <a:xfrm>
            <a:off x="457200" y="1600200"/>
            <a:ext cx="85344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t>In this chapter, we'll go over how to use some of these components, including:</a:t>
            </a:r>
            <a:endParaRPr/>
          </a:p>
          <a:p>
            <a:pPr indent="-285750" lvl="1" marL="742950" rtl="0" algn="l">
              <a:spcBef>
                <a:spcPts val="560"/>
              </a:spcBef>
              <a:spcAft>
                <a:spcPts val="0"/>
              </a:spcAft>
              <a:buClr>
                <a:schemeClr val="dk1"/>
              </a:buClr>
              <a:buSzPts val="2800"/>
              <a:buFont typeface="Arial"/>
              <a:buChar char="–"/>
            </a:pPr>
            <a:r>
              <a:rPr lang="en-US"/>
              <a:t>Coding a Modal dialog</a:t>
            </a:r>
            <a:endParaRPr/>
          </a:p>
          <a:p>
            <a:pPr indent="-285750" lvl="1" marL="742950" rtl="0" algn="l">
              <a:spcBef>
                <a:spcPts val="560"/>
              </a:spcBef>
              <a:spcAft>
                <a:spcPts val="0"/>
              </a:spcAft>
              <a:buClr>
                <a:schemeClr val="dk1"/>
              </a:buClr>
              <a:buSzPts val="2800"/>
              <a:buFont typeface="Arial"/>
              <a:buChar char="–"/>
            </a:pPr>
            <a:r>
              <a:rPr lang="en-US"/>
              <a:t>Coding Tooltips</a:t>
            </a:r>
            <a:endParaRPr/>
          </a:p>
          <a:p>
            <a:pPr indent="-285750" lvl="1" marL="742950" rtl="0" algn="l">
              <a:spcBef>
                <a:spcPts val="560"/>
              </a:spcBef>
              <a:spcAft>
                <a:spcPts val="0"/>
              </a:spcAft>
              <a:buClr>
                <a:schemeClr val="dk1"/>
              </a:buClr>
              <a:buSzPts val="2800"/>
              <a:buFont typeface="Arial"/>
              <a:buChar char="–"/>
            </a:pPr>
            <a:r>
              <a:rPr lang="en-US"/>
              <a:t>Usin</a:t>
            </a:r>
            <a:r>
              <a:rPr lang="en-US"/>
              <a:t>g Popover component</a:t>
            </a:r>
            <a:r>
              <a:rPr lang="en-US"/>
              <a:t>s</a:t>
            </a:r>
            <a:endParaRPr/>
          </a:p>
          <a:p>
            <a:pPr indent="-285750" lvl="1" marL="742950" rtl="0" algn="l">
              <a:spcBef>
                <a:spcPts val="560"/>
              </a:spcBef>
              <a:spcAft>
                <a:spcPts val="0"/>
              </a:spcAft>
              <a:buClr>
                <a:schemeClr val="dk1"/>
              </a:buClr>
              <a:buSzPts val="2800"/>
              <a:buFont typeface="Arial"/>
              <a:buChar char="–"/>
            </a:pPr>
            <a:r>
              <a:rPr lang="en-US"/>
              <a:t>Coding a Bootstrap Carousel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0"/>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Bootstrap Carousel</a:t>
            </a:r>
            <a:endParaRPr sz="4000"/>
          </a:p>
        </p:txBody>
      </p:sp>
      <p:sp>
        <p:nvSpPr>
          <p:cNvPr id="235" name="Google Shape;235;p20"/>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Carousel is a popular component used on many different types of websites.</a:t>
            </a:r>
            <a:endParaRPr sz="2400"/>
          </a:p>
          <a:p>
            <a:pPr indent="-342900" lvl="0" marL="342900" rtl="0" algn="l">
              <a:spcBef>
                <a:spcPts val="560"/>
              </a:spcBef>
              <a:spcAft>
                <a:spcPts val="0"/>
              </a:spcAft>
              <a:buClr>
                <a:schemeClr val="dk1"/>
              </a:buClr>
              <a:buSzPts val="2800"/>
              <a:buFont typeface="Arial"/>
              <a:buChar char="•"/>
            </a:pPr>
            <a:r>
              <a:rPr lang="en-US" sz="2800"/>
              <a:t>The Carousel component starts with a &lt;div&gt; and it needs a unique ID. In this case, #carouselOne. Also include the following classes: .carousel and .slide.</a:t>
            </a:r>
            <a:endParaRPr/>
          </a:p>
          <a:p>
            <a:pPr indent="-342900" lvl="0" marL="342900" rtl="0" algn="l">
              <a:spcBef>
                <a:spcPts val="560"/>
              </a:spcBef>
              <a:spcAft>
                <a:spcPts val="0"/>
              </a:spcAft>
              <a:buClr>
                <a:schemeClr val="dk1"/>
              </a:buClr>
              <a:buSzPts val="2800"/>
              <a:buFont typeface="Arial"/>
              <a:buChar char="•"/>
            </a:pPr>
            <a:r>
              <a:rPr lang="en-US" sz="2800"/>
              <a:t> Finally, you need to add the attribute data-ride with a value of carousel.</a:t>
            </a:r>
            <a:endParaRPr/>
          </a:p>
          <a:p>
            <a:pPr indent="-203200" lvl="0" marL="342900" rtl="0" algn="l">
              <a:spcBef>
                <a:spcPts val="440"/>
              </a:spcBef>
              <a:spcAft>
                <a:spcPts val="0"/>
              </a:spcAft>
              <a:buClr>
                <a:schemeClr val="dk1"/>
              </a:buClr>
              <a:buSzPts val="2200"/>
              <a:buFont typeface="Arial"/>
              <a:buNone/>
            </a:pPr>
            <a:r>
              <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Adding the Carousel bullet navigation</a:t>
            </a:r>
            <a:endParaRPr/>
          </a:p>
        </p:txBody>
      </p:sp>
      <p:sp>
        <p:nvSpPr>
          <p:cNvPr id="241" name="Google Shape;241;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The first thing we need to add to the Carousel is the bullet or indicator navigation. It's made up of an ordered list</a:t>
            </a:r>
            <a:endParaRPr/>
          </a:p>
        </p:txBody>
      </p:sp>
      <p:pic>
        <p:nvPicPr>
          <p:cNvPr id="242" name="Google Shape;242;p21"/>
          <p:cNvPicPr preferRelativeResize="0"/>
          <p:nvPr/>
        </p:nvPicPr>
        <p:blipFill rotWithShape="1">
          <a:blip r:embed="rId3">
            <a:alphaModFix/>
          </a:blip>
          <a:srcRect b="0" l="0" r="0" t="0"/>
          <a:stretch/>
        </p:blipFill>
        <p:spPr>
          <a:xfrm>
            <a:off x="381000" y="3429000"/>
            <a:ext cx="8503478" cy="167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Including Carousel slides</a:t>
            </a:r>
            <a:endParaRPr/>
          </a:p>
        </p:txBody>
      </p:sp>
      <p:sp>
        <p:nvSpPr>
          <p:cNvPr id="248" name="Google Shape;248;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The next step is to include the actual Carousel slides. I'm not going to include images in the code, that will be up to you to insert.</a:t>
            </a:r>
            <a:endParaRPr sz="2800"/>
          </a:p>
        </p:txBody>
      </p:sp>
      <p:pic>
        <p:nvPicPr>
          <p:cNvPr id="249" name="Google Shape;249;p22"/>
          <p:cNvPicPr preferRelativeResize="0"/>
          <p:nvPr/>
        </p:nvPicPr>
        <p:blipFill rotWithShape="1">
          <a:blip r:embed="rId3">
            <a:alphaModFix/>
          </a:blip>
          <a:srcRect b="0" l="0" r="0" t="0"/>
          <a:stretch/>
        </p:blipFill>
        <p:spPr>
          <a:xfrm>
            <a:off x="910492" y="3182937"/>
            <a:ext cx="6087995" cy="1372130"/>
          </a:xfrm>
          <a:prstGeom prst="rect">
            <a:avLst/>
          </a:prstGeom>
          <a:noFill/>
          <a:ln>
            <a:noFill/>
          </a:ln>
        </p:spPr>
      </p:pic>
      <p:pic>
        <p:nvPicPr>
          <p:cNvPr id="250" name="Google Shape;250;p22"/>
          <p:cNvPicPr preferRelativeResize="0"/>
          <p:nvPr/>
        </p:nvPicPr>
        <p:blipFill rotWithShape="1">
          <a:blip r:embed="rId4">
            <a:alphaModFix/>
          </a:blip>
          <a:srcRect b="0" l="0" r="0" t="0"/>
          <a:stretch/>
        </p:blipFill>
        <p:spPr>
          <a:xfrm>
            <a:off x="885092" y="4572000"/>
            <a:ext cx="7877908" cy="1524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Adding Carousel arrow navigation</a:t>
            </a:r>
            <a:endParaRPr/>
          </a:p>
        </p:txBody>
      </p:sp>
      <p:sp>
        <p:nvSpPr>
          <p:cNvPr id="256" name="Google Shape;256;p23"/>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The last thing we need to add to the Carousel is the arrow navigation. </a:t>
            </a:r>
            <a:endParaRPr/>
          </a:p>
          <a:p>
            <a:pPr indent="-139700" lvl="0" marL="342900" rtl="0" algn="l">
              <a:spcBef>
                <a:spcPts val="640"/>
              </a:spcBef>
              <a:spcAft>
                <a:spcPts val="0"/>
              </a:spcAft>
              <a:buClr>
                <a:schemeClr val="dk1"/>
              </a:buClr>
              <a:buSzPts val="3200"/>
              <a:buFont typeface="Arial"/>
              <a:buNone/>
            </a:pPr>
            <a:r>
              <a:t/>
            </a:r>
            <a:endParaRPr/>
          </a:p>
        </p:txBody>
      </p:sp>
      <p:pic>
        <p:nvPicPr>
          <p:cNvPr id="257" name="Google Shape;257;p23"/>
          <p:cNvPicPr preferRelativeResize="0"/>
          <p:nvPr/>
        </p:nvPicPr>
        <p:blipFill rotWithShape="1">
          <a:blip r:embed="rId3">
            <a:alphaModFix/>
          </a:blip>
          <a:srcRect b="0" l="0" r="0" t="0"/>
          <a:stretch/>
        </p:blipFill>
        <p:spPr>
          <a:xfrm>
            <a:off x="304800" y="3200400"/>
            <a:ext cx="8517502" cy="2971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Demo Carousel  </a:t>
            </a:r>
            <a:endParaRPr/>
          </a:p>
        </p:txBody>
      </p:sp>
      <p:sp>
        <p:nvSpPr>
          <p:cNvPr id="264" name="Google Shape;264;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265" name="Google Shape;265;p24"/>
          <p:cNvPicPr preferRelativeResize="0"/>
          <p:nvPr/>
        </p:nvPicPr>
        <p:blipFill rotWithShape="1">
          <a:blip r:embed="rId3">
            <a:alphaModFix/>
          </a:blip>
          <a:srcRect b="0" l="0" r="0" t="0"/>
          <a:stretch/>
        </p:blipFill>
        <p:spPr>
          <a:xfrm>
            <a:off x="1828800" y="1524000"/>
            <a:ext cx="5491808" cy="470292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272" name="Google Shape;272;p25"/>
          <p:cNvSpPr txBox="1"/>
          <p:nvPr>
            <p:ph idx="1" type="body"/>
          </p:nvPr>
        </p:nvSpPr>
        <p:spPr>
          <a:xfrm>
            <a:off x="457200" y="1371600"/>
            <a:ext cx="86868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In this chapter, we have covered all components in Bootstrap that rely on JavaScript. </a:t>
            </a:r>
            <a:endParaRPr sz="2800"/>
          </a:p>
          <a:p>
            <a:pPr indent="-342900" lvl="0" marL="342900" rtl="0" algn="l">
              <a:spcBef>
                <a:spcPts val="560"/>
              </a:spcBef>
              <a:spcAft>
                <a:spcPts val="0"/>
              </a:spcAft>
              <a:buClr>
                <a:schemeClr val="dk1"/>
              </a:buClr>
              <a:buSzPts val="2800"/>
              <a:buFont typeface="Arial"/>
              <a:buChar char="•"/>
            </a:pPr>
            <a:r>
              <a:rPr lang="en-US" sz="2800"/>
              <a:t>This included:</a:t>
            </a:r>
            <a:endParaRPr/>
          </a:p>
          <a:p>
            <a:pPr indent="-285750" lvl="1" marL="742950" rtl="0" algn="l">
              <a:spcBef>
                <a:spcPts val="480"/>
              </a:spcBef>
              <a:spcAft>
                <a:spcPts val="0"/>
              </a:spcAft>
              <a:buClr>
                <a:schemeClr val="dk1"/>
              </a:buClr>
              <a:buSzPts val="2400"/>
              <a:buFont typeface="Arial"/>
              <a:buChar char="-"/>
            </a:pPr>
            <a:r>
              <a:rPr lang="en-US" sz="2400"/>
              <a:t> Modals</a:t>
            </a:r>
            <a:endParaRPr/>
          </a:p>
          <a:p>
            <a:pPr indent="-285750" lvl="1" marL="742950" rtl="0" algn="l">
              <a:spcBef>
                <a:spcPts val="480"/>
              </a:spcBef>
              <a:spcAft>
                <a:spcPts val="0"/>
              </a:spcAft>
              <a:buClr>
                <a:schemeClr val="dk1"/>
              </a:buClr>
              <a:buSzPts val="2400"/>
              <a:buFont typeface="Arial"/>
              <a:buChar char="-"/>
            </a:pPr>
            <a:r>
              <a:rPr lang="en-US" sz="2400"/>
              <a:t> Tooltips</a:t>
            </a:r>
            <a:endParaRPr/>
          </a:p>
          <a:p>
            <a:pPr indent="-285750" lvl="1" marL="742950" rtl="0" algn="l">
              <a:spcBef>
                <a:spcPts val="480"/>
              </a:spcBef>
              <a:spcAft>
                <a:spcPts val="0"/>
              </a:spcAft>
              <a:buClr>
                <a:schemeClr val="dk1"/>
              </a:buClr>
              <a:buSzPts val="2400"/>
              <a:buFont typeface="Arial"/>
              <a:buChar char="-"/>
            </a:pPr>
            <a:r>
              <a:rPr lang="en-US" sz="2400"/>
              <a:t> Popovers</a:t>
            </a:r>
            <a:endParaRPr/>
          </a:p>
          <a:p>
            <a:pPr indent="-285750" lvl="1" marL="742950" rtl="0" algn="l">
              <a:spcBef>
                <a:spcPts val="480"/>
              </a:spcBef>
              <a:spcAft>
                <a:spcPts val="0"/>
              </a:spcAft>
              <a:buClr>
                <a:schemeClr val="dk1"/>
              </a:buClr>
              <a:buSzPts val="2400"/>
              <a:buFont typeface="Arial"/>
              <a:buChar char="-"/>
            </a:pPr>
            <a:r>
              <a:rPr lang="en-US" sz="2400"/>
              <a:t> Collapse</a:t>
            </a:r>
            <a:endParaRPr/>
          </a:p>
          <a:p>
            <a:pPr indent="-285750" lvl="1" marL="742950" rtl="0" algn="l">
              <a:spcBef>
                <a:spcPts val="480"/>
              </a:spcBef>
              <a:spcAft>
                <a:spcPts val="0"/>
              </a:spcAft>
              <a:buClr>
                <a:schemeClr val="dk1"/>
              </a:buClr>
              <a:buSzPts val="2400"/>
              <a:buFont typeface="Arial"/>
              <a:buChar char="-"/>
            </a:pPr>
            <a:r>
              <a:rPr lang="en-US" sz="2400"/>
              <a:t> and Carousel.</a:t>
            </a:r>
            <a:endParaRPr/>
          </a:p>
          <a:p>
            <a:pPr indent="-190500" lvl="0" marL="342900" rtl="0" algn="l">
              <a:spcBef>
                <a:spcPts val="480"/>
              </a:spcBef>
              <a:spcAft>
                <a:spcPts val="0"/>
              </a:spcAft>
              <a:buClr>
                <a:schemeClr val="dk1"/>
              </a:buClr>
              <a:buSzPts val="2400"/>
              <a:buFont typeface="Arial"/>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Coding a Modal dialog</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Coding a Modal dialog</a:t>
            </a:r>
            <a:endParaRPr/>
          </a:p>
        </p:txBody>
      </p:sp>
      <p:sp>
        <p:nvSpPr>
          <p:cNvPr id="110" name="Google Shape;110;p4"/>
          <p:cNvSpPr txBox="1"/>
          <p:nvPr>
            <p:ph idx="1" type="body"/>
          </p:nvPr>
        </p:nvSpPr>
        <p:spPr>
          <a:xfrm>
            <a:off x="457200" y="1493837"/>
            <a:ext cx="8458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sz="2800"/>
              <a:t>Modals go by a number of different names; you may also know them as dialogs, </a:t>
            </a:r>
            <a:r>
              <a:rPr lang="en-US" sz="2800"/>
              <a:t>pop ups</a:t>
            </a:r>
            <a:r>
              <a:rPr lang="en-US" sz="2800"/>
              <a:t>, overlays, or alerts. </a:t>
            </a:r>
            <a:endParaRPr sz="2800"/>
          </a:p>
          <a:p>
            <a:pPr indent="-342900" lvl="0" marL="342900" rtl="0" algn="l">
              <a:spcBef>
                <a:spcPts val="560"/>
              </a:spcBef>
              <a:spcAft>
                <a:spcPts val="0"/>
              </a:spcAft>
              <a:buClr>
                <a:schemeClr val="dk1"/>
              </a:buClr>
              <a:buSzPts val="2800"/>
              <a:buFont typeface="Arial"/>
              <a:buChar char="•"/>
            </a:pPr>
            <a:r>
              <a:rPr lang="en-US" sz="2800"/>
              <a:t>A Modal is made up of two required pieces of code. The first is a button, and here's the basic code required to render it:</a:t>
            </a:r>
            <a:endParaRPr/>
          </a:p>
          <a:p>
            <a:pPr indent="-203200" lvl="0" marL="342900" rtl="0" algn="l">
              <a:spcBef>
                <a:spcPts val="440"/>
              </a:spcBef>
              <a:spcAft>
                <a:spcPts val="0"/>
              </a:spcAft>
              <a:buClr>
                <a:schemeClr val="dk1"/>
              </a:buClr>
              <a:buSzPts val="2200"/>
              <a:buFont typeface="Arial"/>
              <a:buNone/>
            </a:pPr>
            <a:r>
              <a:t/>
            </a:r>
            <a:endParaRPr sz="2200"/>
          </a:p>
        </p:txBody>
      </p:sp>
      <p:pic>
        <p:nvPicPr>
          <p:cNvPr id="111" name="Google Shape;111;p4"/>
          <p:cNvPicPr preferRelativeResize="0"/>
          <p:nvPr/>
        </p:nvPicPr>
        <p:blipFill rotWithShape="1">
          <a:blip r:embed="rId3">
            <a:alphaModFix/>
          </a:blip>
          <a:srcRect b="0" l="0" r="0" t="0"/>
          <a:stretch/>
        </p:blipFill>
        <p:spPr>
          <a:xfrm>
            <a:off x="103125" y="4648200"/>
            <a:ext cx="9007008" cy="12525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Coding the Modal dialog</a:t>
            </a:r>
            <a:endParaRPr/>
          </a:p>
        </p:txBody>
      </p:sp>
      <p:sp>
        <p:nvSpPr>
          <p:cNvPr id="118" name="Google Shape;118;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19" name="Google Shape;119;p5"/>
          <p:cNvPicPr preferRelativeResize="0"/>
          <p:nvPr/>
        </p:nvPicPr>
        <p:blipFill rotWithShape="1">
          <a:blip r:embed="rId3">
            <a:alphaModFix/>
          </a:blip>
          <a:srcRect b="0" l="0" r="0" t="0"/>
          <a:stretch/>
        </p:blipFill>
        <p:spPr>
          <a:xfrm>
            <a:off x="914400" y="1600200"/>
            <a:ext cx="7239000" cy="4662959"/>
          </a:xfrm>
          <a:prstGeom prst="rect">
            <a:avLst/>
          </a:prstGeom>
          <a:noFill/>
          <a:ln>
            <a:noFill/>
          </a:ln>
        </p:spPr>
      </p:pic>
      <p:pic>
        <p:nvPicPr>
          <p:cNvPr id="120" name="Google Shape;120;p5"/>
          <p:cNvPicPr preferRelativeResize="0"/>
          <p:nvPr/>
        </p:nvPicPr>
        <p:blipFill rotWithShape="1">
          <a:blip r:embed="rId4">
            <a:alphaModFix/>
          </a:blip>
          <a:srcRect b="0" l="0" r="0" t="0"/>
          <a:stretch/>
        </p:blipFill>
        <p:spPr>
          <a:xfrm>
            <a:off x="5304367" y="5436071"/>
            <a:ext cx="3949700" cy="165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Coding the Modal dialog</a:t>
            </a:r>
            <a:endParaRPr/>
          </a:p>
        </p:txBody>
      </p:sp>
      <p:sp>
        <p:nvSpPr>
          <p:cNvPr id="126" name="Google Shape;126;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27" name="Google Shape;127;p6"/>
          <p:cNvPicPr preferRelativeResize="0"/>
          <p:nvPr/>
        </p:nvPicPr>
        <p:blipFill rotWithShape="1">
          <a:blip r:embed="rId3">
            <a:alphaModFix/>
          </a:blip>
          <a:srcRect b="0" l="0" r="0" t="0"/>
          <a:stretch/>
        </p:blipFill>
        <p:spPr>
          <a:xfrm>
            <a:off x="914400" y="1593653"/>
            <a:ext cx="7534275" cy="48071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Coding the Modal dialog</a:t>
            </a:r>
            <a:endParaRPr/>
          </a:p>
        </p:txBody>
      </p:sp>
      <p:sp>
        <p:nvSpPr>
          <p:cNvPr id="133" name="Google Shape;133;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p:txBody>
      </p:sp>
      <p:pic>
        <p:nvPicPr>
          <p:cNvPr id="134" name="Google Shape;134;p7"/>
          <p:cNvPicPr preferRelativeResize="0"/>
          <p:nvPr/>
        </p:nvPicPr>
        <p:blipFill rotWithShape="1">
          <a:blip r:embed="rId3">
            <a:alphaModFix/>
          </a:blip>
          <a:srcRect b="0" l="0" r="0" t="0"/>
          <a:stretch/>
        </p:blipFill>
        <p:spPr>
          <a:xfrm>
            <a:off x="914400" y="1709208"/>
            <a:ext cx="6553200" cy="1762125"/>
          </a:xfrm>
          <a:prstGeom prst="rect">
            <a:avLst/>
          </a:prstGeom>
          <a:noFill/>
          <a:ln>
            <a:noFill/>
          </a:ln>
        </p:spPr>
      </p:pic>
      <p:pic>
        <p:nvPicPr>
          <p:cNvPr id="135" name="Google Shape;135;p7"/>
          <p:cNvPicPr preferRelativeResize="0"/>
          <p:nvPr/>
        </p:nvPicPr>
        <p:blipFill rotWithShape="1">
          <a:blip r:embed="rId4">
            <a:alphaModFix/>
          </a:blip>
          <a:srcRect b="0" l="0" r="0" t="0"/>
          <a:stretch/>
        </p:blipFill>
        <p:spPr>
          <a:xfrm>
            <a:off x="1828800" y="3733799"/>
            <a:ext cx="5095875" cy="2295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idx="1" type="subTitle"/>
          </p:nvPr>
        </p:nvSpPr>
        <p:spPr>
          <a:xfrm>
            <a:off x="990600" y="3048000"/>
            <a:ext cx="73152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Coding Tooltips</a:t>
            </a:r>
            <a:endParaRPr sz="4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Coding Tooltips</a:t>
            </a:r>
            <a:endParaRPr/>
          </a:p>
        </p:txBody>
      </p:sp>
      <p:sp>
        <p:nvSpPr>
          <p:cNvPr id="148" name="Google Shape;148;p9"/>
          <p:cNvSpPr txBox="1"/>
          <p:nvPr>
            <p:ph idx="1" type="body"/>
          </p:nvPr>
        </p:nvSpPr>
        <p:spPr>
          <a:xfrm>
            <a:off x="457200" y="1493837"/>
            <a:ext cx="8458200" cy="5059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A Tooltip is a marker that will appear over a link when you hover over it in the browser. We do need to make some updates to get them working.</a:t>
            </a:r>
            <a:endParaRPr/>
          </a:p>
          <a:p>
            <a:pPr indent="-342900" lvl="0" marL="342900" rtl="0" algn="l">
              <a:spcBef>
                <a:spcPts val="480"/>
              </a:spcBef>
              <a:spcAft>
                <a:spcPts val="0"/>
              </a:spcAft>
              <a:buClr>
                <a:schemeClr val="dk1"/>
              </a:buClr>
              <a:buSzPts val="2400"/>
              <a:buFont typeface="Arial"/>
              <a:buChar char="•"/>
            </a:pPr>
            <a:r>
              <a:rPr lang="en-US" sz="2400"/>
              <a:t>Before we go any further, head over to the Tether website below and download the library:</a:t>
            </a:r>
            <a:endParaRPr/>
          </a:p>
          <a:p>
            <a:pPr indent="-342900" lvl="0" marL="342900" rtl="0" algn="l">
              <a:spcBef>
                <a:spcPts val="480"/>
              </a:spcBef>
              <a:spcAft>
                <a:spcPts val="0"/>
              </a:spcAft>
              <a:buClr>
                <a:schemeClr val="dk1"/>
              </a:buClr>
              <a:buSzPts val="2400"/>
              <a:buFont typeface="Arial"/>
              <a:buChar char="•"/>
            </a:pPr>
            <a:r>
              <a:rPr lang="en-US" sz="2400"/>
              <a:t> </a:t>
            </a:r>
            <a:r>
              <a:rPr lang="en-US" sz="2400" u="sng">
                <a:solidFill>
                  <a:schemeClr val="hlink"/>
                </a:solidFill>
                <a:hlinkClick r:id="rId3"/>
              </a:rPr>
              <a:t>http://github.hubspot.com/tether/</a:t>
            </a:r>
            <a:endParaRPr sz="2400"/>
          </a:p>
          <a:p>
            <a:pPr indent="-342900" lvl="0" marL="342900" rtl="0" algn="l">
              <a:spcBef>
                <a:spcPts val="480"/>
              </a:spcBef>
              <a:spcAft>
                <a:spcPts val="0"/>
              </a:spcAft>
              <a:buClr>
                <a:schemeClr val="dk1"/>
              </a:buClr>
              <a:buSzPts val="2400"/>
              <a:buFont typeface="Arial"/>
              <a:buChar char="•"/>
            </a:pPr>
            <a:r>
              <a:rPr lang="en-US" sz="2400"/>
              <a:t>Once you've downloaded the library, unzip it and open the main directory where you'll see a number of files (tether.min.js). </a:t>
            </a:r>
            <a:endParaRPr/>
          </a:p>
          <a:p>
            <a:pPr indent="-342900" lvl="0" marL="342900" rtl="0" algn="l">
              <a:spcBef>
                <a:spcPts val="480"/>
              </a:spcBef>
              <a:spcAft>
                <a:spcPts val="0"/>
              </a:spcAft>
              <a:buClr>
                <a:schemeClr val="dk1"/>
              </a:buClr>
              <a:buSzPts val="2400"/>
              <a:buFont typeface="Arial"/>
              <a:buChar char="•"/>
            </a:pPr>
            <a:r>
              <a:rPr lang="en-US" sz="2400"/>
              <a:t>Now copy </a:t>
            </a:r>
            <a:r>
              <a:rPr i="1" lang="en-US" sz="2400">
                <a:solidFill>
                  <a:srgbClr val="FF0000"/>
                </a:solidFill>
              </a:rPr>
              <a:t>tether.min.js</a:t>
            </a:r>
            <a:r>
              <a:rPr lang="en-US" sz="2400"/>
              <a:t> into the /js directory of our blog project</a:t>
            </a:r>
            <a:endParaRPr/>
          </a:p>
          <a:p>
            <a:pPr indent="-374650" lvl="0" marL="514350" rtl="0" algn="l">
              <a:spcBef>
                <a:spcPts val="440"/>
              </a:spcBef>
              <a:spcAft>
                <a:spcPts val="0"/>
              </a:spcAft>
              <a:buClr>
                <a:schemeClr val="dk1"/>
              </a:buClr>
              <a:buSzPts val="2200"/>
              <a:buFont typeface="Arial"/>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Thanh An</dc:creator>
</cp:coreProperties>
</file>