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4" roundtripDataSignature="AMtx7mjTcytm4H7Nhua4GmiO3JL3XYA2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https://thachpham.com/web-development/html-css/huong-dan-su-dung-sass-de-viet-css.html</a:t>
            </a:r>
            <a:endParaRPr/>
          </a:p>
          <a:p>
            <a:pPr indent="0" lvl="0" marL="0" rtl="0" algn="l">
              <a:spcBef>
                <a:spcPts val="0"/>
              </a:spcBef>
              <a:spcAft>
                <a:spcPts val="0"/>
              </a:spcAft>
              <a:buNone/>
            </a:pPr>
            <a:r>
              <a:rPr lang="en-US"/>
              <a:t>http://sass-lang.com/</a:t>
            </a:r>
            <a:endParaRPr/>
          </a:p>
          <a:p>
            <a:pPr indent="0" lvl="0" marL="0" rtl="0" algn="l">
              <a:spcBef>
                <a:spcPts val="0"/>
              </a:spcBef>
              <a:spcAft>
                <a:spcPts val="0"/>
              </a:spcAft>
              <a:buNone/>
            </a:pPr>
            <a:r>
              <a:rPr lang="en-US"/>
              <a:t>http://sass-lang.com/</a:t>
            </a:r>
            <a:endParaRPr/>
          </a:p>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177" name="Google Shape;177;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3" name="Google Shape;183;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Mô tả nội dung mà học viên phải đạt được khi kết thúc môn học này</a:t>
            </a:r>
            <a:endParaRPr/>
          </a:p>
        </p:txBody>
      </p:sp>
      <p:sp>
        <p:nvSpPr>
          <p:cNvPr id="94" name="Google Shape;9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218" name="Google Shape;218;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24" name="Google Shape;224;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246" name="Google Shape;246;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2" name="Google Shape;252;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273" name="Google Shape;273;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80" name="Google Shape;280;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101" name="Google Shape;10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Tóm tắt lại nội dung đã học</a:t>
            </a:r>
            <a:endParaRPr/>
          </a:p>
        </p:txBody>
      </p:sp>
      <p:sp>
        <p:nvSpPr>
          <p:cNvPr id="346" name="Google Shape;346;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7" name="Google Shape;10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114" name="Google Shape;114;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0" name="Google Shape;120;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4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4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49"/>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0"/>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50"/>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5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4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4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5" name="Google Shape;35;p4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4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1" name="Google Shape;41;p4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2" name="Google Shape;42;p4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4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8" name="Google Shape;48;p4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9" name="Google Shape;49;p4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50" name="Google Shape;50;p4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51" name="Google Shape;51;p4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4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4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4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4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4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4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3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7.png"/><Relationship Id="rId6"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
          <p:cNvSpPr txBox="1"/>
          <p:nvPr>
            <p:ph type="ctrTitle"/>
          </p:nvPr>
        </p:nvSpPr>
        <p:spPr>
          <a:xfrm>
            <a:off x="457200" y="1143000"/>
            <a:ext cx="7772400" cy="14700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Chapter 06- [2]</a:t>
            </a:r>
            <a:endParaRPr/>
          </a:p>
        </p:txBody>
      </p:sp>
      <p:sp>
        <p:nvSpPr>
          <p:cNvPr id="90" name="Google Shape;90;p1"/>
          <p:cNvSpPr txBox="1"/>
          <p:nvPr>
            <p:ph idx="1" type="subTitle"/>
          </p:nvPr>
        </p:nvSpPr>
        <p:spPr>
          <a:xfrm>
            <a:off x="990600" y="3048000"/>
            <a:ext cx="73914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b="1" lang="en-US" sz="4400"/>
              <a:t>Throwing in Some Sass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Using variables</a:t>
            </a:r>
            <a:endParaRPr/>
          </a:p>
        </p:txBody>
      </p:sp>
      <p:sp>
        <p:nvSpPr>
          <p:cNvPr id="151" name="Google Shape;151;p10"/>
          <p:cNvSpPr txBox="1"/>
          <p:nvPr>
            <p:ph idx="1" type="body"/>
          </p:nvPr>
        </p:nvSpPr>
        <p:spPr>
          <a:xfrm>
            <a:off x="457200" y="1600200"/>
            <a:ext cx="8991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In Sass, variables are called by using the $ sign character. If you're familiar with Less, the @ symbol is used for variables. So in that case, all you would need to do is use $ instead of @. </a:t>
            </a:r>
            <a:endParaRPr sz="2800"/>
          </a:p>
          <a:p>
            <a:pPr indent="-342900" lvl="0" marL="342900" rtl="0" algn="l">
              <a:spcBef>
                <a:spcPts val="560"/>
              </a:spcBef>
              <a:spcAft>
                <a:spcPts val="0"/>
              </a:spcAft>
              <a:buClr>
                <a:schemeClr val="dk1"/>
              </a:buClr>
              <a:buSzPts val="2800"/>
              <a:buFont typeface="Arial"/>
              <a:buChar char="•"/>
            </a:pPr>
            <a:r>
              <a:rPr lang="en-US" sz="2800"/>
              <a:t>Here are a few examples of generic variable names:</a:t>
            </a:r>
            <a:endParaRPr/>
          </a:p>
          <a:p>
            <a:pPr indent="-165100" lvl="0" marL="342900" rtl="0" algn="l">
              <a:spcBef>
                <a:spcPts val="560"/>
              </a:spcBef>
              <a:spcAft>
                <a:spcPts val="0"/>
              </a:spcAft>
              <a:buClr>
                <a:schemeClr val="dk1"/>
              </a:buClr>
              <a:buSzPts val="2800"/>
              <a:buFont typeface="Arial"/>
              <a:buNone/>
            </a:pPr>
            <a:r>
              <a:t/>
            </a:r>
            <a:endParaRPr sz="2800"/>
          </a:p>
        </p:txBody>
      </p:sp>
      <p:pic>
        <p:nvPicPr>
          <p:cNvPr id="152" name="Google Shape;152;p10"/>
          <p:cNvPicPr preferRelativeResize="0"/>
          <p:nvPr/>
        </p:nvPicPr>
        <p:blipFill rotWithShape="1">
          <a:blip r:embed="rId3">
            <a:alphaModFix/>
          </a:blip>
          <a:srcRect b="0" l="0" r="0" t="0"/>
          <a:stretch/>
        </p:blipFill>
        <p:spPr>
          <a:xfrm>
            <a:off x="1312333" y="3962400"/>
            <a:ext cx="3810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Using variables(cont.)</a:t>
            </a:r>
            <a:endParaRPr/>
          </a:p>
        </p:txBody>
      </p:sp>
      <p:sp>
        <p:nvSpPr>
          <p:cNvPr id="158" name="Google Shape;158;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I've shown you how to write the variable name but the other side of the equation is the actual value for the variable. Let's add in some sample values for our first set of variable names:</a:t>
            </a:r>
            <a:endParaRPr/>
          </a:p>
          <a:p>
            <a:pPr indent="-139700" lvl="0" marL="342900" rtl="0" algn="l">
              <a:spcBef>
                <a:spcPts val="640"/>
              </a:spcBef>
              <a:spcAft>
                <a:spcPts val="0"/>
              </a:spcAft>
              <a:buClr>
                <a:schemeClr val="dk1"/>
              </a:buClr>
              <a:buSzPts val="3200"/>
              <a:buFont typeface="Arial"/>
              <a:buNone/>
            </a:pPr>
            <a:r>
              <a:t/>
            </a:r>
            <a:endParaRPr/>
          </a:p>
        </p:txBody>
      </p:sp>
      <p:pic>
        <p:nvPicPr>
          <p:cNvPr id="159" name="Google Shape;159;p11"/>
          <p:cNvPicPr preferRelativeResize="0"/>
          <p:nvPr/>
        </p:nvPicPr>
        <p:blipFill rotWithShape="1">
          <a:blip r:embed="rId3">
            <a:alphaModFix/>
          </a:blip>
          <a:srcRect b="0" l="0" r="0" t="0"/>
          <a:stretch/>
        </p:blipFill>
        <p:spPr>
          <a:xfrm>
            <a:off x="1447800" y="3657600"/>
            <a:ext cx="5670837" cy="15859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Using the variables in CSS</a:t>
            </a:r>
            <a:endParaRPr/>
          </a:p>
        </p:txBody>
      </p:sp>
      <p:sp>
        <p:nvSpPr>
          <p:cNvPr id="165" name="Google Shape;165;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Let's actually insert them into some CSS. After the variables in custom.scss, enter the following code:</a:t>
            </a:r>
            <a:endParaRPr/>
          </a:p>
          <a:p>
            <a:pPr indent="-139700" lvl="0" marL="342900" rtl="0" algn="l">
              <a:spcBef>
                <a:spcPts val="640"/>
              </a:spcBef>
              <a:spcAft>
                <a:spcPts val="0"/>
              </a:spcAft>
              <a:buClr>
                <a:schemeClr val="dk1"/>
              </a:buClr>
              <a:buSzPts val="3200"/>
              <a:buFont typeface="Arial"/>
              <a:buNone/>
            </a:pPr>
            <a:r>
              <a:t/>
            </a:r>
            <a:endParaRPr/>
          </a:p>
        </p:txBody>
      </p:sp>
      <p:pic>
        <p:nvPicPr>
          <p:cNvPr id="166" name="Google Shape;166;p12"/>
          <p:cNvPicPr preferRelativeResize="0"/>
          <p:nvPr/>
        </p:nvPicPr>
        <p:blipFill rotWithShape="1">
          <a:blip r:embed="rId3">
            <a:alphaModFix/>
          </a:blip>
          <a:srcRect b="0" l="0" r="0" t="0"/>
          <a:stretch/>
        </p:blipFill>
        <p:spPr>
          <a:xfrm>
            <a:off x="1524000" y="3276600"/>
            <a:ext cx="6172200" cy="226128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Using other variables as variable values</a:t>
            </a:r>
            <a:endParaRPr/>
          </a:p>
        </p:txBody>
      </p:sp>
      <p:sp>
        <p:nvSpPr>
          <p:cNvPr id="172" name="Google Shape;172;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That might sound like a bit of a mouthful, but you can actually use a variable as the default value for another variable. </a:t>
            </a:r>
            <a:endParaRPr/>
          </a:p>
        </p:txBody>
      </p:sp>
      <p:pic>
        <p:nvPicPr>
          <p:cNvPr id="173" name="Google Shape;173;p13"/>
          <p:cNvPicPr preferRelativeResize="0"/>
          <p:nvPr/>
        </p:nvPicPr>
        <p:blipFill rotWithShape="1">
          <a:blip r:embed="rId3">
            <a:alphaModFix/>
          </a:blip>
          <a:srcRect b="0" l="0" r="0" t="0"/>
          <a:stretch/>
        </p:blipFill>
        <p:spPr>
          <a:xfrm>
            <a:off x="990600" y="3412067"/>
            <a:ext cx="5029200" cy="21122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idx="1" type="subTitle"/>
          </p:nvPr>
        </p:nvSpPr>
        <p:spPr>
          <a:xfrm>
            <a:off x="990600" y="3048000"/>
            <a:ext cx="7315200" cy="1143000"/>
          </a:xfrm>
          <a:prstGeom prst="rect">
            <a:avLst/>
          </a:prstGeom>
          <a:noFill/>
          <a:ln>
            <a:noFill/>
          </a:ln>
        </p:spPr>
        <p:txBody>
          <a:bodyPr anchorCtr="0" anchor="t" bIns="45700" lIns="91425" spcFirstLastPara="1" rIns="91425" wrap="square" tIns="45700">
            <a:noAutofit/>
          </a:bodyPr>
          <a:lstStyle/>
          <a:p>
            <a:pPr indent="0" lvl="1" marL="0" rtl="0" algn="ctr">
              <a:spcBef>
                <a:spcPts val="0"/>
              </a:spcBef>
              <a:spcAft>
                <a:spcPts val="0"/>
              </a:spcAft>
              <a:buClr>
                <a:schemeClr val="dk1"/>
              </a:buClr>
              <a:buSzPts val="4000"/>
              <a:buFont typeface="Arial"/>
              <a:buNone/>
            </a:pPr>
            <a:r>
              <a:rPr b="1" lang="en-US" sz="4000"/>
              <a:t>Importing partials in Sass</a:t>
            </a:r>
            <a:endParaRPr b="1" sz="4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1" marL="0" rtl="0" algn="ctr">
              <a:spcBef>
                <a:spcPts val="0"/>
              </a:spcBef>
              <a:spcAft>
                <a:spcPts val="0"/>
              </a:spcAft>
              <a:buNone/>
            </a:pPr>
            <a:r>
              <a:rPr b="1" lang="en-US"/>
              <a:t>Importing partials in Sass</a:t>
            </a:r>
            <a:endParaRPr/>
          </a:p>
        </p:txBody>
      </p:sp>
      <p:sp>
        <p:nvSpPr>
          <p:cNvPr id="186" name="Google Shape;186;p15"/>
          <p:cNvSpPr txBox="1"/>
          <p:nvPr>
            <p:ph idx="1" type="body"/>
          </p:nvPr>
        </p:nvSpPr>
        <p:spPr>
          <a:xfrm>
            <a:off x="457200" y="1493837"/>
            <a:ext cx="8458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sz="2400"/>
              <a:t>Just as you can do in Harp.js, you can use partials in Sass. If you've forgotten what a partial is, it's a little snippet of code that is saved into a different file and then imported into the main CSS theme or layout, in the case of Harp.</a:t>
            </a:r>
            <a:endParaRPr/>
          </a:p>
          <a:p>
            <a:pPr indent="-342900" lvl="0" marL="342900" rtl="0" algn="l">
              <a:spcBef>
                <a:spcPts val="480"/>
              </a:spcBef>
              <a:spcAft>
                <a:spcPts val="0"/>
              </a:spcAft>
              <a:buClr>
                <a:schemeClr val="dk1"/>
              </a:buClr>
              <a:buSzPts val="2400"/>
              <a:buFont typeface="Arial"/>
              <a:buChar char="•"/>
            </a:pPr>
            <a:r>
              <a:rPr lang="en-US" sz="2400"/>
              <a:t>Let's go over an example of how you could do this for a single component. In your project, go to the</a:t>
            </a:r>
            <a:r>
              <a:rPr i="1" lang="en-US" sz="2400"/>
              <a:t> /css </a:t>
            </a:r>
            <a:r>
              <a:rPr lang="en-US" sz="2400"/>
              <a:t>directory and create a new sub-folder called </a:t>
            </a:r>
            <a:r>
              <a:rPr i="1" lang="en-US" sz="2400"/>
              <a:t>/components</a:t>
            </a:r>
            <a:r>
              <a:rPr lang="en-US" sz="2400"/>
              <a:t>. The the full path should be</a:t>
            </a:r>
            <a:r>
              <a:rPr i="1" lang="en-US" sz="2400"/>
              <a:t>:  /css/components</a:t>
            </a:r>
            <a:endParaRPr/>
          </a:p>
          <a:p>
            <a:pPr indent="-190500" lvl="0" marL="342900" rtl="0" algn="l">
              <a:spcBef>
                <a:spcPts val="480"/>
              </a:spcBef>
              <a:spcAft>
                <a:spcPts val="0"/>
              </a:spcAft>
              <a:buClr>
                <a:schemeClr val="dk1"/>
              </a:buClr>
              <a:buSzPts val="2400"/>
              <a:buFont typeface="Arial"/>
              <a:buNone/>
            </a:pPr>
            <a:r>
              <a:t/>
            </a:r>
            <a:endParaRPr sz="2400"/>
          </a:p>
          <a:p>
            <a:pPr indent="-203200" lvl="0" marL="342900" rtl="0" algn="l">
              <a:spcBef>
                <a:spcPts val="440"/>
              </a:spcBef>
              <a:spcAft>
                <a:spcPts val="0"/>
              </a:spcAft>
              <a:buClr>
                <a:schemeClr val="dk1"/>
              </a:buClr>
              <a:buSzPts val="2200"/>
              <a:buFont typeface="Arial"/>
              <a:buNone/>
            </a:pPr>
            <a:r>
              <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1" marL="0" rtl="0" algn="ctr">
              <a:spcBef>
                <a:spcPts val="0"/>
              </a:spcBef>
              <a:spcAft>
                <a:spcPts val="0"/>
              </a:spcAft>
              <a:buNone/>
            </a:pPr>
            <a:r>
              <a:rPr b="1" lang="en-US" sz="4000"/>
              <a:t>Importing partials in Sass(cont.)</a:t>
            </a:r>
            <a:endParaRPr b="1" sz="4000"/>
          </a:p>
        </p:txBody>
      </p:sp>
      <p:sp>
        <p:nvSpPr>
          <p:cNvPr id="192" name="Google Shape;192;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In the /components directory, create a new Sass file and name it </a:t>
            </a:r>
            <a:r>
              <a:rPr i="1" lang="en-US" sz="2800"/>
              <a:t>_buttons.scss</a:t>
            </a:r>
            <a:r>
              <a:rPr lang="en-US" sz="2800"/>
              <a:t>. </a:t>
            </a:r>
            <a:endParaRPr sz="2800"/>
          </a:p>
          <a:p>
            <a:pPr indent="-342900" lvl="0" marL="342900" rtl="0" algn="l">
              <a:spcBef>
                <a:spcPts val="560"/>
              </a:spcBef>
              <a:spcAft>
                <a:spcPts val="0"/>
              </a:spcAft>
              <a:buClr>
                <a:schemeClr val="dk1"/>
              </a:buClr>
              <a:buSzPts val="2800"/>
              <a:buFont typeface="Arial"/>
              <a:buChar char="•"/>
            </a:pPr>
            <a:r>
              <a:rPr lang="en-US" sz="2800"/>
              <a:t>Make sure you always insert an underscore at the start of the filename of a partial.</a:t>
            </a:r>
            <a:endParaRPr/>
          </a:p>
          <a:p>
            <a:pPr indent="-342900" lvl="0" marL="342900" rtl="0" algn="l">
              <a:spcBef>
                <a:spcPts val="560"/>
              </a:spcBef>
              <a:spcAft>
                <a:spcPts val="0"/>
              </a:spcAft>
              <a:buClr>
                <a:schemeClr val="dk1"/>
              </a:buClr>
              <a:buSzPts val="2800"/>
              <a:buFont typeface="Arial"/>
              <a:buChar char="•"/>
            </a:pPr>
            <a:r>
              <a:rPr lang="en-US" sz="2800"/>
              <a:t>The compiler will then ignore these files as the underscore means it is being inserted into another file. </a:t>
            </a:r>
            <a:endParaRPr/>
          </a:p>
          <a:p>
            <a:pPr indent="-139700" lvl="0" marL="342900" rtl="0" algn="l">
              <a:spcBef>
                <a:spcPts val="640"/>
              </a:spcBef>
              <a:spcAft>
                <a:spcPts val="0"/>
              </a:spcAft>
              <a:buClr>
                <a:schemeClr val="dk1"/>
              </a:buClr>
              <a:buSzPts val="3200"/>
              <a:buFont typeface="Arial"/>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Importing partials in Sass(cont.)</a:t>
            </a:r>
            <a:endParaRPr/>
          </a:p>
        </p:txBody>
      </p:sp>
      <p:sp>
        <p:nvSpPr>
          <p:cNvPr id="198" name="Google Shape;198;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Enter the following at the top of the file as a marker:</a:t>
            </a:r>
            <a:endParaRPr/>
          </a:p>
          <a:p>
            <a:pPr indent="-139700" lvl="0" marL="342900" rtl="0" algn="l">
              <a:spcBef>
                <a:spcPts val="640"/>
              </a:spcBef>
              <a:spcAft>
                <a:spcPts val="0"/>
              </a:spcAft>
              <a:buClr>
                <a:schemeClr val="dk1"/>
              </a:buClr>
              <a:buSzPts val="3200"/>
              <a:buFont typeface="Arial"/>
              <a:buNone/>
            </a:pPr>
            <a:r>
              <a:t/>
            </a:r>
            <a:endParaRPr/>
          </a:p>
          <a:p>
            <a:pPr indent="-342900" lvl="0" marL="342900" rtl="0" algn="l">
              <a:spcBef>
                <a:spcPts val="560"/>
              </a:spcBef>
              <a:spcAft>
                <a:spcPts val="0"/>
              </a:spcAft>
              <a:buClr>
                <a:schemeClr val="dk1"/>
              </a:buClr>
              <a:buSzPts val="2800"/>
              <a:buFont typeface="Arial"/>
              <a:buChar char="•"/>
            </a:pPr>
            <a:r>
              <a:rPr lang="en-US" sz="2800"/>
              <a:t>Save the buttons file and then open up custom.scss and add the following line of code to the file:</a:t>
            </a:r>
            <a:endParaRPr/>
          </a:p>
          <a:p>
            <a:pPr indent="-139700" lvl="0" marL="342900" rtl="0" algn="l">
              <a:spcBef>
                <a:spcPts val="640"/>
              </a:spcBef>
              <a:spcAft>
                <a:spcPts val="0"/>
              </a:spcAft>
              <a:buClr>
                <a:schemeClr val="dk1"/>
              </a:buClr>
              <a:buSzPts val="3200"/>
              <a:buFont typeface="Arial"/>
              <a:buNone/>
            </a:pPr>
            <a:r>
              <a:t/>
            </a:r>
            <a:endParaRPr/>
          </a:p>
        </p:txBody>
      </p:sp>
      <p:pic>
        <p:nvPicPr>
          <p:cNvPr id="199" name="Google Shape;199;p17"/>
          <p:cNvPicPr preferRelativeResize="0"/>
          <p:nvPr/>
        </p:nvPicPr>
        <p:blipFill rotWithShape="1">
          <a:blip r:embed="rId3">
            <a:alphaModFix/>
          </a:blip>
          <a:srcRect b="0" l="0" r="0" t="0"/>
          <a:stretch/>
        </p:blipFill>
        <p:spPr>
          <a:xfrm>
            <a:off x="1752600" y="2590800"/>
            <a:ext cx="2948940" cy="685800"/>
          </a:xfrm>
          <a:prstGeom prst="rect">
            <a:avLst/>
          </a:prstGeom>
          <a:noFill/>
          <a:ln>
            <a:noFill/>
          </a:ln>
        </p:spPr>
      </p:pic>
      <p:pic>
        <p:nvPicPr>
          <p:cNvPr id="200" name="Google Shape;200;p17"/>
          <p:cNvPicPr preferRelativeResize="0"/>
          <p:nvPr/>
        </p:nvPicPr>
        <p:blipFill rotWithShape="1">
          <a:blip r:embed="rId4">
            <a:alphaModFix/>
          </a:blip>
          <a:srcRect b="0" l="0" r="0" t="0"/>
          <a:stretch/>
        </p:blipFill>
        <p:spPr>
          <a:xfrm>
            <a:off x="1303231" y="4724400"/>
            <a:ext cx="5318760" cy="609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Importing partials in Sass(cont.)</a:t>
            </a:r>
            <a:endParaRPr/>
          </a:p>
        </p:txBody>
      </p:sp>
      <p:sp>
        <p:nvSpPr>
          <p:cNvPr id="206" name="Google Shape;206;p18"/>
          <p:cNvSpPr txBox="1"/>
          <p:nvPr>
            <p:ph idx="1" type="body"/>
          </p:nvPr>
        </p:nvSpPr>
        <p:spPr>
          <a:xfrm>
            <a:off x="457200" y="1600200"/>
            <a:ext cx="83820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Before we can test this out to make sure it works, we need to add some code to our _</a:t>
            </a:r>
            <a:r>
              <a:rPr i="1" lang="en-US" sz="2800"/>
              <a:t>buttons.scss </a:t>
            </a:r>
            <a:r>
              <a:rPr lang="en-US" sz="2800"/>
              <a:t>file. </a:t>
            </a:r>
            <a:endParaRPr sz="2800"/>
          </a:p>
          <a:p>
            <a:pPr indent="-342900" lvl="0" marL="342900" rtl="0" algn="l">
              <a:spcBef>
                <a:spcPts val="560"/>
              </a:spcBef>
              <a:spcAft>
                <a:spcPts val="0"/>
              </a:spcAft>
              <a:buClr>
                <a:schemeClr val="dk1"/>
              </a:buClr>
              <a:buSzPts val="2800"/>
              <a:buFont typeface="Arial"/>
              <a:buChar char="•"/>
            </a:pPr>
            <a:r>
              <a:rPr lang="en-US" sz="2800"/>
              <a:t>Let's add some simple CSS to change the primary button as an example:</a:t>
            </a:r>
            <a:endParaRPr/>
          </a:p>
          <a:p>
            <a:pPr indent="-165100" lvl="0" marL="342900" rtl="0" algn="l">
              <a:spcBef>
                <a:spcPts val="560"/>
              </a:spcBef>
              <a:spcAft>
                <a:spcPts val="0"/>
              </a:spcAft>
              <a:buClr>
                <a:schemeClr val="dk1"/>
              </a:buClr>
              <a:buSzPts val="2800"/>
              <a:buFont typeface="Arial"/>
              <a:buNone/>
            </a:pPr>
            <a:r>
              <a:t/>
            </a:r>
            <a:endParaRPr sz="2800"/>
          </a:p>
        </p:txBody>
      </p:sp>
      <p:pic>
        <p:nvPicPr>
          <p:cNvPr id="207" name="Google Shape;207;p18"/>
          <p:cNvPicPr preferRelativeResize="0"/>
          <p:nvPr/>
        </p:nvPicPr>
        <p:blipFill rotWithShape="1">
          <a:blip r:embed="rId3">
            <a:alphaModFix/>
          </a:blip>
          <a:srcRect b="0" l="0" r="0" t="0"/>
          <a:stretch/>
        </p:blipFill>
        <p:spPr>
          <a:xfrm>
            <a:off x="1524000" y="4114800"/>
            <a:ext cx="4800600" cy="133248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Importing partials in Sass(cont.)</a:t>
            </a:r>
            <a:endParaRPr/>
          </a:p>
        </p:txBody>
      </p:sp>
      <p:sp>
        <p:nvSpPr>
          <p:cNvPr id="213" name="Google Shape;21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After adding this code, save the file and do a harp compile. Then launch the server and check out the home page; the buttons will be green like this:</a:t>
            </a:r>
            <a:endParaRPr/>
          </a:p>
          <a:p>
            <a:pPr indent="-139700" lvl="0" marL="342900" rtl="0" algn="l">
              <a:spcBef>
                <a:spcPts val="640"/>
              </a:spcBef>
              <a:spcAft>
                <a:spcPts val="0"/>
              </a:spcAft>
              <a:buClr>
                <a:schemeClr val="dk1"/>
              </a:buClr>
              <a:buSzPts val="3200"/>
              <a:buFont typeface="Arial"/>
              <a:buNone/>
            </a:pPr>
            <a:r>
              <a:t/>
            </a:r>
            <a:endParaRPr/>
          </a:p>
        </p:txBody>
      </p:sp>
      <p:pic>
        <p:nvPicPr>
          <p:cNvPr id="214" name="Google Shape;214;p19"/>
          <p:cNvPicPr preferRelativeResize="0"/>
          <p:nvPr/>
        </p:nvPicPr>
        <p:blipFill rotWithShape="1">
          <a:blip r:embed="rId3">
            <a:alphaModFix/>
          </a:blip>
          <a:srcRect b="0" l="0" r="0" t="0"/>
          <a:stretch/>
        </p:blipFill>
        <p:spPr>
          <a:xfrm>
            <a:off x="2506660" y="3352800"/>
            <a:ext cx="3997325" cy="2444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Objectives</a:t>
            </a:r>
            <a:endParaRPr sz="4000"/>
          </a:p>
        </p:txBody>
      </p:sp>
      <p:sp>
        <p:nvSpPr>
          <p:cNvPr id="97" name="Google Shape;97;p2"/>
          <p:cNvSpPr txBox="1"/>
          <p:nvPr>
            <p:ph idx="1" type="body"/>
          </p:nvPr>
        </p:nvSpPr>
        <p:spPr>
          <a:xfrm>
            <a:off x="228600" y="1600200"/>
            <a:ext cx="87630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lang="en-US" sz="2800"/>
              <a:t>In this chapter, we're going to change gears and learn about Sass, which will allow you to customize the look and feel of your components:</a:t>
            </a:r>
            <a:endParaRPr/>
          </a:p>
          <a:p>
            <a:pPr indent="0" lvl="0" marL="0" rtl="0" algn="l">
              <a:spcBef>
                <a:spcPts val="240"/>
              </a:spcBef>
              <a:spcAft>
                <a:spcPts val="0"/>
              </a:spcAft>
              <a:buClr>
                <a:schemeClr val="dk1"/>
              </a:buClr>
              <a:buSzPts val="1200"/>
              <a:buFont typeface="Arial"/>
              <a:buNone/>
            </a:pPr>
            <a:r>
              <a:t/>
            </a:r>
            <a:endParaRPr sz="1200"/>
          </a:p>
          <a:p>
            <a:pPr indent="-285750" lvl="1" marL="742950" rtl="0" algn="l">
              <a:spcBef>
                <a:spcPts val="560"/>
              </a:spcBef>
              <a:spcAft>
                <a:spcPts val="0"/>
              </a:spcAft>
              <a:buClr>
                <a:schemeClr val="dk1"/>
              </a:buClr>
              <a:buSzPts val="2800"/>
              <a:buFont typeface="Arial"/>
              <a:buChar char="–"/>
            </a:pPr>
            <a:r>
              <a:rPr lang="en-US"/>
              <a:t>Learning the basics of Sass</a:t>
            </a:r>
            <a:endParaRPr/>
          </a:p>
          <a:p>
            <a:pPr indent="-285750" lvl="1" marL="742950" rtl="0" algn="l">
              <a:spcBef>
                <a:spcPts val="560"/>
              </a:spcBef>
              <a:spcAft>
                <a:spcPts val="0"/>
              </a:spcAft>
              <a:buClr>
                <a:schemeClr val="dk1"/>
              </a:buClr>
              <a:buSzPts val="2800"/>
              <a:buFont typeface="Arial"/>
              <a:buChar char="–"/>
            </a:pPr>
            <a:r>
              <a:rPr lang="en-US"/>
              <a:t>Using Sass in the blog project</a:t>
            </a:r>
            <a:endParaRPr/>
          </a:p>
          <a:p>
            <a:pPr indent="-285750" lvl="1" marL="742950" rtl="0" algn="l">
              <a:spcBef>
                <a:spcPts val="560"/>
              </a:spcBef>
              <a:spcAft>
                <a:spcPts val="0"/>
              </a:spcAft>
              <a:buClr>
                <a:schemeClr val="dk1"/>
              </a:buClr>
              <a:buSzPts val="2800"/>
              <a:buFont typeface="Arial"/>
              <a:buChar char="–"/>
            </a:pPr>
            <a:r>
              <a:rPr lang="en-US"/>
              <a:t>Importing partials in Sass</a:t>
            </a:r>
            <a:endParaRPr/>
          </a:p>
          <a:p>
            <a:pPr indent="-285750" lvl="1" marL="742950" rtl="0" algn="l">
              <a:spcBef>
                <a:spcPts val="560"/>
              </a:spcBef>
              <a:spcAft>
                <a:spcPts val="0"/>
              </a:spcAft>
              <a:buClr>
                <a:schemeClr val="dk1"/>
              </a:buClr>
              <a:buSzPts val="2800"/>
              <a:buFont typeface="Arial"/>
              <a:buChar char="–"/>
            </a:pPr>
            <a:r>
              <a:rPr lang="en-US"/>
              <a:t>Creating a collection of variables</a:t>
            </a:r>
            <a:endParaRPr/>
          </a:p>
          <a:p>
            <a:pPr indent="-285750" lvl="1" marL="742950" rtl="0" algn="l">
              <a:spcBef>
                <a:spcPts val="560"/>
              </a:spcBef>
              <a:spcAft>
                <a:spcPts val="0"/>
              </a:spcAft>
              <a:buClr>
                <a:schemeClr val="dk1"/>
              </a:buClr>
              <a:buSzPts val="2800"/>
              <a:buFont typeface="Arial"/>
              <a:buChar char="–"/>
            </a:pPr>
            <a:r>
              <a:rPr lang="en-US"/>
              <a:t>Customizing components</a:t>
            </a:r>
            <a:endParaRPr/>
          </a:p>
          <a:p>
            <a:pPr indent="-285750" lvl="1" marL="742950" rtl="0" algn="l">
              <a:spcBef>
                <a:spcPts val="560"/>
              </a:spcBef>
              <a:spcAft>
                <a:spcPts val="0"/>
              </a:spcAft>
              <a:buClr>
                <a:schemeClr val="dk1"/>
              </a:buClr>
              <a:buSzPts val="2800"/>
              <a:buFont typeface="Arial"/>
              <a:buChar char="–"/>
            </a:pPr>
            <a:r>
              <a:rPr lang="en-US"/>
              <a:t>Writing a theme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0"/>
          <p:cNvSpPr txBox="1"/>
          <p:nvPr>
            <p:ph idx="1" type="subTitle"/>
          </p:nvPr>
        </p:nvSpPr>
        <p:spPr>
          <a:xfrm>
            <a:off x="990600" y="3048000"/>
            <a:ext cx="7315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600"/>
              <a:buFont typeface="Arial"/>
              <a:buNone/>
            </a:pPr>
            <a:r>
              <a:rPr b="1" lang="en-US" sz="3600"/>
              <a:t>Using mixins</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1"/>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Using mixins</a:t>
            </a:r>
            <a:endParaRPr sz="1800"/>
          </a:p>
        </p:txBody>
      </p:sp>
      <p:sp>
        <p:nvSpPr>
          <p:cNvPr id="227" name="Google Shape;227;p21"/>
          <p:cNvSpPr txBox="1"/>
          <p:nvPr>
            <p:ph idx="1" type="body"/>
          </p:nvPr>
        </p:nvSpPr>
        <p:spPr>
          <a:xfrm>
            <a:off x="457200" y="1493837"/>
            <a:ext cx="8458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Mixins allow you to group CSS declarations together so that you can reuse them through your project. </a:t>
            </a:r>
            <a:endParaRPr sz="2800"/>
          </a:p>
          <a:p>
            <a:pPr indent="-342900" lvl="0" marL="342900" rtl="0" algn="l">
              <a:spcBef>
                <a:spcPts val="560"/>
              </a:spcBef>
              <a:spcAft>
                <a:spcPts val="0"/>
              </a:spcAft>
              <a:buClr>
                <a:schemeClr val="dk1"/>
              </a:buClr>
              <a:buSzPts val="2800"/>
              <a:buFont typeface="Arial"/>
              <a:buChar char="•"/>
            </a:pPr>
            <a:r>
              <a:rPr lang="en-US" sz="2800"/>
              <a:t>This is a great because you can include the code for, say, a border-radius, using one line of code instead of multiple lines for each browser. </a:t>
            </a:r>
            <a:endParaRPr/>
          </a:p>
        </p:txBody>
      </p:sp>
      <p:pic>
        <p:nvPicPr>
          <p:cNvPr id="228" name="Google Shape;228;p21"/>
          <p:cNvPicPr preferRelativeResize="0"/>
          <p:nvPr/>
        </p:nvPicPr>
        <p:blipFill rotWithShape="1">
          <a:blip r:embed="rId3">
            <a:alphaModFix/>
          </a:blip>
          <a:srcRect b="0" l="0" r="0" t="0"/>
          <a:stretch/>
        </p:blipFill>
        <p:spPr>
          <a:xfrm>
            <a:off x="762000" y="4398433"/>
            <a:ext cx="7824511" cy="1752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Using mixins (cont.)</a:t>
            </a:r>
            <a:endParaRPr/>
          </a:p>
        </p:txBody>
      </p:sp>
      <p:sp>
        <p:nvSpPr>
          <p:cNvPr id="234" name="Google Shape;234;p22"/>
          <p:cNvSpPr txBox="1"/>
          <p:nvPr>
            <p:ph idx="1" type="body"/>
          </p:nvPr>
        </p:nvSpPr>
        <p:spPr>
          <a:xfrm>
            <a:off x="457200" y="1600200"/>
            <a:ext cx="83820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We've set up the mixin to handle the border-radius property but we still need to add the corner value to an element. Let's change the border-radius value for the default Bootstrap button. </a:t>
            </a:r>
            <a:endParaRPr/>
          </a:p>
          <a:p>
            <a:pPr indent="-139700" lvl="0" marL="342900" rtl="0" algn="l">
              <a:spcBef>
                <a:spcPts val="640"/>
              </a:spcBef>
              <a:spcAft>
                <a:spcPts val="0"/>
              </a:spcAft>
              <a:buClr>
                <a:schemeClr val="dk1"/>
              </a:buClr>
              <a:buSzPts val="3200"/>
              <a:buFont typeface="Arial"/>
              <a:buNone/>
            </a:pPr>
            <a:r>
              <a:t/>
            </a:r>
            <a:endParaRPr/>
          </a:p>
        </p:txBody>
      </p:sp>
      <p:pic>
        <p:nvPicPr>
          <p:cNvPr id="235" name="Google Shape;235;p22"/>
          <p:cNvPicPr preferRelativeResize="0"/>
          <p:nvPr/>
        </p:nvPicPr>
        <p:blipFill rotWithShape="1">
          <a:blip r:embed="rId3">
            <a:alphaModFix/>
          </a:blip>
          <a:srcRect b="0" l="0" r="0" t="0"/>
          <a:stretch/>
        </p:blipFill>
        <p:spPr>
          <a:xfrm>
            <a:off x="762000" y="3657600"/>
            <a:ext cx="7541004" cy="1752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Using mixins (cont.)</a:t>
            </a:r>
            <a:endParaRPr/>
          </a:p>
        </p:txBody>
      </p:sp>
      <p:sp>
        <p:nvSpPr>
          <p:cNvPr id="241" name="Google Shape;241;p23"/>
          <p:cNvSpPr txBox="1"/>
          <p:nvPr>
            <p:ph idx="1" type="body"/>
          </p:nvPr>
        </p:nvSpPr>
        <p:spPr>
          <a:xfrm>
            <a:off x="457200" y="14478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2800"/>
              <a:buFont typeface="Arial"/>
              <a:buChar char="•"/>
            </a:pPr>
            <a:r>
              <a:rPr lang="en-US" sz="2800"/>
              <a:t>Next, save your file, run the harp compile command, and then, when you view the project in the browser, it should look like this:</a:t>
            </a:r>
            <a:endParaRPr/>
          </a:p>
          <a:p>
            <a:pPr indent="-139700" lvl="0" marL="342900" rtl="0" algn="l">
              <a:spcBef>
                <a:spcPts val="640"/>
              </a:spcBef>
              <a:spcAft>
                <a:spcPts val="0"/>
              </a:spcAft>
              <a:buClr>
                <a:schemeClr val="dk1"/>
              </a:buClr>
              <a:buSzPts val="3200"/>
              <a:buFont typeface="Arial"/>
              <a:buNone/>
            </a:pPr>
            <a:r>
              <a:t/>
            </a:r>
            <a:endParaRPr/>
          </a:p>
        </p:txBody>
      </p:sp>
      <p:pic>
        <p:nvPicPr>
          <p:cNvPr id="242" name="Google Shape;242;p23"/>
          <p:cNvPicPr preferRelativeResize="0"/>
          <p:nvPr/>
        </p:nvPicPr>
        <p:blipFill rotWithShape="1">
          <a:blip r:embed="rId3">
            <a:alphaModFix/>
          </a:blip>
          <a:srcRect b="0" l="0" r="0" t="0"/>
          <a:stretch/>
        </p:blipFill>
        <p:spPr>
          <a:xfrm>
            <a:off x="1981200" y="3581400"/>
            <a:ext cx="4681850" cy="2819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4"/>
          <p:cNvSpPr txBox="1"/>
          <p:nvPr>
            <p:ph idx="1" type="subTitle"/>
          </p:nvPr>
        </p:nvSpPr>
        <p:spPr>
          <a:xfrm>
            <a:off x="990600" y="3048000"/>
            <a:ext cx="7315200" cy="1143000"/>
          </a:xfrm>
          <a:prstGeom prst="rect">
            <a:avLst/>
          </a:prstGeom>
          <a:noFill/>
          <a:ln>
            <a:noFill/>
          </a:ln>
        </p:spPr>
        <p:txBody>
          <a:bodyPr anchorCtr="0" anchor="t" bIns="45700" lIns="91425" spcFirstLastPara="1" rIns="91425" wrap="square" tIns="45700">
            <a:noAutofit/>
          </a:bodyPr>
          <a:lstStyle/>
          <a:p>
            <a:pPr indent="0" lvl="1" marL="0" rtl="0" algn="ctr">
              <a:spcBef>
                <a:spcPts val="0"/>
              </a:spcBef>
              <a:spcAft>
                <a:spcPts val="0"/>
              </a:spcAft>
              <a:buClr>
                <a:schemeClr val="dk1"/>
              </a:buClr>
              <a:buSzPts val="3600"/>
              <a:buFont typeface="Arial"/>
              <a:buNone/>
            </a:pPr>
            <a:r>
              <a:rPr b="1" lang="en-US" sz="3600"/>
              <a:t>How to use operators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5"/>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1" marL="0" rtl="0" algn="ctr">
              <a:spcBef>
                <a:spcPts val="0"/>
              </a:spcBef>
              <a:spcAft>
                <a:spcPts val="0"/>
              </a:spcAft>
              <a:buNone/>
            </a:pPr>
            <a:r>
              <a:rPr b="1" lang="en-US" sz="3600"/>
              <a:t>How to use operators</a:t>
            </a:r>
            <a:endParaRPr/>
          </a:p>
        </p:txBody>
      </p:sp>
      <p:sp>
        <p:nvSpPr>
          <p:cNvPr id="255" name="Google Shape;255;p25"/>
          <p:cNvSpPr txBox="1"/>
          <p:nvPr>
            <p:ph idx="1" type="body"/>
          </p:nvPr>
        </p:nvSpPr>
        <p:spPr>
          <a:xfrm>
            <a:off x="457200" y="1493837"/>
            <a:ext cx="8458200" cy="4525963"/>
          </a:xfrm>
          <a:prstGeom prst="rect">
            <a:avLst/>
          </a:prstGeom>
          <a:noFill/>
          <a:ln>
            <a:noFill/>
          </a:ln>
        </p:spPr>
        <p:txBody>
          <a:bodyPr anchorCtr="0" anchor="t" bIns="45700" lIns="91425" spcFirstLastPara="1" rIns="91425" wrap="square" tIns="45700">
            <a:noAutofit/>
          </a:bodyPr>
          <a:lstStyle/>
          <a:p>
            <a:pPr indent="-180000" lvl="0" marL="342900" rtl="0" algn="l">
              <a:lnSpc>
                <a:spcPct val="150000"/>
              </a:lnSpc>
              <a:spcBef>
                <a:spcPts val="0"/>
              </a:spcBef>
              <a:spcAft>
                <a:spcPts val="0"/>
              </a:spcAft>
              <a:buClr>
                <a:schemeClr val="dk1"/>
              </a:buClr>
              <a:buSzPts val="2800"/>
              <a:buFont typeface="Arial"/>
              <a:buChar char="•"/>
            </a:pPr>
            <a:r>
              <a:rPr b="1" lang="en-US" sz="2800"/>
              <a:t>Sass</a:t>
            </a:r>
            <a:r>
              <a:rPr lang="en-US" sz="2800"/>
              <a:t> allows you to perform basic math operations in CSS, which is useful for a number of reasons. First of all, you can use the following operators +</a:t>
            </a:r>
            <a:r>
              <a:rPr i="1" lang="en-US" sz="2800"/>
              <a:t>, -, *, /, </a:t>
            </a:r>
            <a:r>
              <a:rPr lang="en-US" sz="2800"/>
              <a:t>and </a:t>
            </a:r>
            <a:r>
              <a:rPr i="1" lang="en-US" sz="2800"/>
              <a:t>%</a:t>
            </a:r>
            <a:r>
              <a:rPr lang="en-US" sz="2800"/>
              <a:t>. </a:t>
            </a:r>
            <a:endParaRPr sz="2800"/>
          </a:p>
          <a:p>
            <a:pPr indent="-180000" lvl="0" marL="342900" rtl="0" algn="l">
              <a:lnSpc>
                <a:spcPct val="150000"/>
              </a:lnSpc>
              <a:spcBef>
                <a:spcPts val="560"/>
              </a:spcBef>
              <a:spcAft>
                <a:spcPts val="0"/>
              </a:spcAft>
              <a:buClr>
                <a:schemeClr val="dk1"/>
              </a:buClr>
              <a:buSzPts val="2800"/>
              <a:buFont typeface="Arial"/>
              <a:buChar char="•"/>
            </a:pPr>
            <a:r>
              <a:rPr lang="en-US" sz="2800"/>
              <a:t>To give you an understanding of how you can use operators in CSS, let's learn how to convert a pixel-based grid into percentages. </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How to use operators (cont.)</a:t>
            </a:r>
            <a:endParaRPr/>
          </a:p>
        </p:txBody>
      </p:sp>
      <p:sp>
        <p:nvSpPr>
          <p:cNvPr id="261" name="Google Shape;261;p26"/>
          <p:cNvSpPr txBox="1"/>
          <p:nvPr>
            <p:ph idx="1" type="body"/>
          </p:nvPr>
        </p:nvSpPr>
        <p:spPr>
          <a:xfrm>
            <a:off x="457200" y="15240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We'll create two columns in pixels and then use some Sass to convert them to percentages. Open up</a:t>
            </a:r>
            <a:r>
              <a:rPr i="1" lang="en-US" sz="2800"/>
              <a:t> custom.scss  </a:t>
            </a:r>
            <a:r>
              <a:rPr lang="en-US" sz="2800"/>
              <a:t>and insert the following code:</a:t>
            </a:r>
            <a:endParaRPr/>
          </a:p>
          <a:p>
            <a:pPr indent="-139700" lvl="0" marL="342900" rtl="0" algn="l">
              <a:spcBef>
                <a:spcPts val="640"/>
              </a:spcBef>
              <a:spcAft>
                <a:spcPts val="0"/>
              </a:spcAft>
              <a:buClr>
                <a:schemeClr val="dk1"/>
              </a:buClr>
              <a:buSzPts val="3200"/>
              <a:buFont typeface="Arial"/>
              <a:buNone/>
            </a:pPr>
            <a:r>
              <a:t/>
            </a:r>
            <a:endParaRPr/>
          </a:p>
        </p:txBody>
      </p:sp>
      <p:pic>
        <p:nvPicPr>
          <p:cNvPr id="262" name="Google Shape;262;p26"/>
          <p:cNvPicPr preferRelativeResize="0"/>
          <p:nvPr/>
        </p:nvPicPr>
        <p:blipFill rotWithShape="1">
          <a:blip r:embed="rId3">
            <a:alphaModFix/>
          </a:blip>
          <a:srcRect b="0" l="0" r="0" t="0"/>
          <a:stretch/>
        </p:blipFill>
        <p:spPr>
          <a:xfrm>
            <a:off x="1676400" y="3568891"/>
            <a:ext cx="5559067" cy="2590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How to use operators (cont.)</a:t>
            </a:r>
            <a:endParaRPr/>
          </a:p>
        </p:txBody>
      </p:sp>
      <p:sp>
        <p:nvSpPr>
          <p:cNvPr id="268" name="Google Shape;268;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Run a harp compile command to build this code and then open up </a:t>
            </a:r>
            <a:r>
              <a:rPr i="1" lang="en-US" sz="2800"/>
              <a:t>custom.css</a:t>
            </a:r>
            <a:r>
              <a:rPr lang="en-US" sz="2800"/>
              <a:t> in the </a:t>
            </a:r>
            <a:r>
              <a:rPr i="1" lang="en-US" sz="2800"/>
              <a:t>/www/css </a:t>
            </a:r>
            <a:r>
              <a:rPr lang="en-US" sz="2800"/>
              <a:t>folder. There you should find the following code:</a:t>
            </a:r>
            <a:endParaRPr/>
          </a:p>
          <a:p>
            <a:pPr indent="-139700" lvl="0" marL="342900" rtl="0" algn="l">
              <a:spcBef>
                <a:spcPts val="640"/>
              </a:spcBef>
              <a:spcAft>
                <a:spcPts val="0"/>
              </a:spcAft>
              <a:buClr>
                <a:schemeClr val="dk1"/>
              </a:buClr>
              <a:buSzPts val="3200"/>
              <a:buFont typeface="Arial"/>
              <a:buNone/>
            </a:pPr>
            <a:r>
              <a:t/>
            </a:r>
            <a:endParaRPr/>
          </a:p>
        </p:txBody>
      </p:sp>
      <p:pic>
        <p:nvPicPr>
          <p:cNvPr id="269" name="Google Shape;269;p27"/>
          <p:cNvPicPr preferRelativeResize="0"/>
          <p:nvPr/>
        </p:nvPicPr>
        <p:blipFill rotWithShape="1">
          <a:blip r:embed="rId3">
            <a:alphaModFix/>
          </a:blip>
          <a:srcRect b="0" l="0" r="0" t="0"/>
          <a:stretch/>
        </p:blipFill>
        <p:spPr>
          <a:xfrm>
            <a:off x="1524000" y="3152576"/>
            <a:ext cx="4267200" cy="308782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8"/>
          <p:cNvSpPr txBox="1"/>
          <p:nvPr>
            <p:ph idx="1" type="subTitle"/>
          </p:nvPr>
        </p:nvSpPr>
        <p:spPr>
          <a:xfrm>
            <a:off x="914400" y="1981200"/>
            <a:ext cx="7696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600"/>
              <a:buFont typeface="Arial"/>
              <a:buNone/>
            </a:pPr>
            <a:r>
              <a:rPr b="1" lang="en-US" sz="3600"/>
              <a:t>Creating a collection of variables</a:t>
            </a:r>
            <a:endParaRPr sz="1400"/>
          </a:p>
        </p:txBody>
      </p:sp>
      <p:sp>
        <p:nvSpPr>
          <p:cNvPr id="276" name="Google Shape;276;p28"/>
          <p:cNvSpPr/>
          <p:nvPr/>
        </p:nvSpPr>
        <p:spPr>
          <a:xfrm>
            <a:off x="1219200" y="3145536"/>
            <a:ext cx="6781800"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One of the main things you'll want to do when using Sass in Bootstrap is to create a library of global variables that can be used throughout your theme. Think of things such as colors, backgrounds, typography, links, borders, margins, and padding. Before we go too far, we need to create a new .scss file. Open up your text editor, create a new file, and call it _variables.scss. Save that file to the /css/components directory.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9"/>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Importing the variables to your custom style sheet</a:t>
            </a:r>
            <a:endParaRPr/>
          </a:p>
        </p:txBody>
      </p:sp>
      <p:sp>
        <p:nvSpPr>
          <p:cNvPr id="283" name="Google Shape;283;p29"/>
          <p:cNvSpPr txBox="1"/>
          <p:nvPr>
            <p:ph idx="1" type="body"/>
          </p:nvPr>
        </p:nvSpPr>
        <p:spPr>
          <a:xfrm>
            <a:off x="457200" y="1646237"/>
            <a:ext cx="8458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Now that we've created the variables Sass file, we need to import it into our custom style sheet. </a:t>
            </a:r>
            <a:endParaRPr sz="2800"/>
          </a:p>
          <a:p>
            <a:pPr indent="-342900" lvl="0" marL="342900" rtl="0" algn="l">
              <a:spcBef>
                <a:spcPts val="560"/>
              </a:spcBef>
              <a:spcAft>
                <a:spcPts val="0"/>
              </a:spcAft>
              <a:buClr>
                <a:schemeClr val="dk1"/>
              </a:buClr>
              <a:buSzPts val="2800"/>
              <a:buFont typeface="Arial"/>
              <a:buChar char="•"/>
            </a:pPr>
            <a:r>
              <a:rPr lang="en-US" sz="2800"/>
              <a:t>Open up custom.css in your text editor and paste the following line of code at the top of the file.</a:t>
            </a:r>
            <a:endParaRPr sz="2400"/>
          </a:p>
        </p:txBody>
      </p:sp>
      <p:pic>
        <p:nvPicPr>
          <p:cNvPr id="284" name="Google Shape;284;p29"/>
          <p:cNvPicPr preferRelativeResize="0"/>
          <p:nvPr/>
        </p:nvPicPr>
        <p:blipFill rotWithShape="1">
          <a:blip r:embed="rId3">
            <a:alphaModFix/>
          </a:blip>
          <a:srcRect b="0" l="0" r="0" t="0"/>
          <a:stretch/>
        </p:blipFill>
        <p:spPr>
          <a:xfrm>
            <a:off x="914400" y="3903471"/>
            <a:ext cx="6979923" cy="9699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idx="1" type="subTitle"/>
          </p:nvPr>
        </p:nvSpPr>
        <p:spPr>
          <a:xfrm>
            <a:off x="1046275" y="2197675"/>
            <a:ext cx="7315200" cy="1143000"/>
          </a:xfrm>
          <a:prstGeom prst="rect">
            <a:avLst/>
          </a:prstGeom>
          <a:noFill/>
          <a:ln>
            <a:noFill/>
          </a:ln>
        </p:spPr>
        <p:txBody>
          <a:bodyPr anchorCtr="0" anchor="t" bIns="45700" lIns="91425" spcFirstLastPara="1" rIns="91425" wrap="square" tIns="45700">
            <a:noAutofit/>
          </a:bodyPr>
          <a:lstStyle/>
          <a:p>
            <a:pPr indent="0" lvl="1" marL="0" rtl="0" algn="ctr">
              <a:spcBef>
                <a:spcPts val="0"/>
              </a:spcBef>
              <a:spcAft>
                <a:spcPts val="0"/>
              </a:spcAft>
              <a:buClr>
                <a:schemeClr val="dk1"/>
              </a:buClr>
              <a:buSzPts val="4000"/>
              <a:buFont typeface="Arial"/>
              <a:buNone/>
            </a:pPr>
            <a:r>
              <a:rPr b="1" lang="en-US" sz="4000"/>
              <a:t>Learning the basics of Sass</a:t>
            </a:r>
            <a:endParaRPr b="1" sz="4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Adding a color palette</a:t>
            </a:r>
            <a:endParaRPr/>
          </a:p>
        </p:txBody>
      </p:sp>
      <p:sp>
        <p:nvSpPr>
          <p:cNvPr id="290" name="Google Shape;290;p30"/>
          <p:cNvSpPr txBox="1"/>
          <p:nvPr>
            <p:ph idx="1" type="body"/>
          </p:nvPr>
        </p:nvSpPr>
        <p:spPr>
          <a:xfrm>
            <a:off x="457200" y="1447800"/>
            <a:ext cx="85344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Save the custom style sheet and then go back to the variables file. Let's start by inserting a color palette into the variables file like this:</a:t>
            </a:r>
            <a:endParaRPr/>
          </a:p>
        </p:txBody>
      </p:sp>
      <p:pic>
        <p:nvPicPr>
          <p:cNvPr id="291" name="Google Shape;291;p30"/>
          <p:cNvPicPr preferRelativeResize="0"/>
          <p:nvPr/>
        </p:nvPicPr>
        <p:blipFill rotWithShape="1">
          <a:blip r:embed="rId3">
            <a:alphaModFix/>
          </a:blip>
          <a:srcRect b="0" l="0" r="0" t="0"/>
          <a:stretch/>
        </p:blipFill>
        <p:spPr>
          <a:xfrm>
            <a:off x="1447800" y="2971799"/>
            <a:ext cx="2514600" cy="359061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Adding some background colors</a:t>
            </a:r>
            <a:endParaRPr/>
          </a:p>
        </p:txBody>
      </p:sp>
      <p:sp>
        <p:nvSpPr>
          <p:cNvPr id="297" name="Google Shape;297;p31"/>
          <p:cNvSpPr txBox="1"/>
          <p:nvPr>
            <p:ph idx="1" type="body"/>
          </p:nvPr>
        </p:nvSpPr>
        <p:spPr>
          <a:xfrm>
            <a:off x="457200" y="1493837"/>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You should add to your collection of variables is background colors. As we move through this variables file, we're going to create a variable for all properties that get used over and over again in our style sheet.</a:t>
            </a:r>
            <a:endParaRPr/>
          </a:p>
          <a:p>
            <a:pPr indent="-139700" lvl="0" marL="342900" rtl="0" algn="l">
              <a:spcBef>
                <a:spcPts val="640"/>
              </a:spcBef>
              <a:spcAft>
                <a:spcPts val="0"/>
              </a:spcAft>
              <a:buClr>
                <a:schemeClr val="dk1"/>
              </a:buClr>
              <a:buSzPts val="3200"/>
              <a:buFont typeface="Arial"/>
              <a:buNone/>
            </a:pPr>
            <a:r>
              <a:t/>
            </a:r>
            <a:endParaRPr/>
          </a:p>
        </p:txBody>
      </p:sp>
      <p:pic>
        <p:nvPicPr>
          <p:cNvPr id="298" name="Google Shape;298;p31"/>
          <p:cNvPicPr preferRelativeResize="0"/>
          <p:nvPr/>
        </p:nvPicPr>
        <p:blipFill rotWithShape="1">
          <a:blip r:embed="rId3">
            <a:alphaModFix/>
          </a:blip>
          <a:srcRect b="0" l="0" r="0" t="0"/>
          <a:stretch/>
        </p:blipFill>
        <p:spPr>
          <a:xfrm>
            <a:off x="713874" y="3810000"/>
            <a:ext cx="7668126" cy="1828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2"/>
          <p:cNvSpPr txBox="1"/>
          <p:nvPr>
            <p:ph type="title"/>
          </p:nvPr>
        </p:nvSpPr>
        <p:spPr>
          <a:xfrm>
            <a:off x="152400" y="228600"/>
            <a:ext cx="8686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Setting up variables for typography</a:t>
            </a:r>
            <a:endParaRPr/>
          </a:p>
        </p:txBody>
      </p:sp>
      <p:sp>
        <p:nvSpPr>
          <p:cNvPr id="304" name="Google Shape;304;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The next section of variables we are going to set up is for the base typography styles. Insert the following code after the background colors:</a:t>
            </a:r>
            <a:endParaRPr/>
          </a:p>
          <a:p>
            <a:pPr indent="-139700" lvl="0" marL="342900" rtl="0" algn="l">
              <a:spcBef>
                <a:spcPts val="640"/>
              </a:spcBef>
              <a:spcAft>
                <a:spcPts val="0"/>
              </a:spcAft>
              <a:buClr>
                <a:schemeClr val="dk1"/>
              </a:buClr>
              <a:buSzPts val="3200"/>
              <a:buFont typeface="Arial"/>
              <a:buNone/>
            </a:pPr>
            <a:r>
              <a:t/>
            </a:r>
            <a:endParaRPr/>
          </a:p>
        </p:txBody>
      </p:sp>
      <p:pic>
        <p:nvPicPr>
          <p:cNvPr id="305" name="Google Shape;305;p32"/>
          <p:cNvPicPr preferRelativeResize="0"/>
          <p:nvPr/>
        </p:nvPicPr>
        <p:blipFill rotWithShape="1">
          <a:blip r:embed="rId3">
            <a:alphaModFix/>
          </a:blip>
          <a:srcRect b="0" l="0" r="0" t="0"/>
          <a:stretch/>
        </p:blipFill>
        <p:spPr>
          <a:xfrm>
            <a:off x="762000" y="3352800"/>
            <a:ext cx="7974330" cy="17335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Coding the text color variables</a:t>
            </a:r>
            <a:endParaRPr/>
          </a:p>
        </p:txBody>
      </p:sp>
      <p:sp>
        <p:nvSpPr>
          <p:cNvPr id="311" name="Google Shape;311;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As with the background colors, we need to set up some common color styles for text, as well as defining some colors for base HTML tags such as </a:t>
            </a:r>
            <a:r>
              <a:rPr i="1" lang="en-US" sz="2800"/>
              <a:t>&lt;pre&gt; </a:t>
            </a:r>
            <a:r>
              <a:rPr lang="en-US" sz="2800"/>
              <a:t>and</a:t>
            </a:r>
            <a:r>
              <a:rPr i="1" lang="en-US" sz="2800"/>
              <a:t> &lt;code&gt;. </a:t>
            </a:r>
            <a:endParaRPr/>
          </a:p>
        </p:txBody>
      </p:sp>
      <p:pic>
        <p:nvPicPr>
          <p:cNvPr id="312" name="Google Shape;312;p33"/>
          <p:cNvPicPr preferRelativeResize="0"/>
          <p:nvPr/>
        </p:nvPicPr>
        <p:blipFill rotWithShape="1">
          <a:blip r:embed="rId3">
            <a:alphaModFix/>
          </a:blip>
          <a:srcRect b="0" l="0" r="0" t="0"/>
          <a:stretch/>
        </p:blipFill>
        <p:spPr>
          <a:xfrm>
            <a:off x="685800" y="3657599"/>
            <a:ext cx="7772400" cy="247518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Coding variables for links</a:t>
            </a:r>
            <a:endParaRPr/>
          </a:p>
        </p:txBody>
      </p:sp>
      <p:sp>
        <p:nvSpPr>
          <p:cNvPr id="318" name="Google Shape;318;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An extension of basic text colors will be colors for links in our project. Go ahead and add the following code after the text colors in the file:</a:t>
            </a:r>
            <a:endParaRPr/>
          </a:p>
          <a:p>
            <a:pPr indent="-139700" lvl="0" marL="342900" rtl="0" algn="l">
              <a:spcBef>
                <a:spcPts val="640"/>
              </a:spcBef>
              <a:spcAft>
                <a:spcPts val="0"/>
              </a:spcAft>
              <a:buClr>
                <a:schemeClr val="dk1"/>
              </a:buClr>
              <a:buSzPts val="3200"/>
              <a:buFont typeface="Arial"/>
              <a:buNone/>
            </a:pPr>
            <a:r>
              <a:t/>
            </a:r>
            <a:endParaRPr/>
          </a:p>
        </p:txBody>
      </p:sp>
      <p:pic>
        <p:nvPicPr>
          <p:cNvPr id="319" name="Google Shape;319;p34"/>
          <p:cNvPicPr preferRelativeResize="0"/>
          <p:nvPr/>
        </p:nvPicPr>
        <p:blipFill rotWithShape="1">
          <a:blip r:embed="rId3">
            <a:alphaModFix/>
          </a:blip>
          <a:srcRect b="0" l="0" r="0" t="0"/>
          <a:stretch/>
        </p:blipFill>
        <p:spPr>
          <a:xfrm>
            <a:off x="1143000" y="3087688"/>
            <a:ext cx="6832453" cy="143351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Setting up border variables</a:t>
            </a:r>
            <a:endParaRPr/>
          </a:p>
        </p:txBody>
      </p:sp>
      <p:sp>
        <p:nvSpPr>
          <p:cNvPr id="325" name="Google Shape;325;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Another CSS property that gets used often is borders. That makes it a great candidate for Sass variables. Insert the following code after the link colors in the file:</a:t>
            </a:r>
            <a:endParaRPr/>
          </a:p>
          <a:p>
            <a:pPr indent="-139700" lvl="0" marL="342900" rtl="0" algn="l">
              <a:spcBef>
                <a:spcPts val="640"/>
              </a:spcBef>
              <a:spcAft>
                <a:spcPts val="0"/>
              </a:spcAft>
              <a:buClr>
                <a:schemeClr val="dk1"/>
              </a:buClr>
              <a:buSzPts val="3200"/>
              <a:buFont typeface="Arial"/>
              <a:buNone/>
            </a:pPr>
            <a:r>
              <a:t/>
            </a:r>
            <a:endParaRPr/>
          </a:p>
        </p:txBody>
      </p:sp>
      <p:pic>
        <p:nvPicPr>
          <p:cNvPr id="326" name="Google Shape;326;p35"/>
          <p:cNvPicPr preferRelativeResize="0"/>
          <p:nvPr/>
        </p:nvPicPr>
        <p:blipFill rotWithShape="1">
          <a:blip r:embed="rId3">
            <a:alphaModFix/>
          </a:blip>
          <a:srcRect b="0" l="0" r="0" t="0"/>
          <a:stretch/>
        </p:blipFill>
        <p:spPr>
          <a:xfrm>
            <a:off x="1159933" y="3513667"/>
            <a:ext cx="5307106" cy="1879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6"/>
          <p:cNvSpPr txBox="1"/>
          <p:nvPr>
            <p:ph type="title"/>
          </p:nvPr>
        </p:nvSpPr>
        <p:spPr>
          <a:xfrm>
            <a:off x="381000" y="15240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Writing a theme</a:t>
            </a:r>
            <a:endParaRPr/>
          </a:p>
        </p:txBody>
      </p:sp>
      <p:sp>
        <p:nvSpPr>
          <p:cNvPr id="332" name="Google Shape;332;p36"/>
          <p:cNvSpPr/>
          <p:nvPr/>
        </p:nvSpPr>
        <p:spPr>
          <a:xfrm>
            <a:off x="1676400" y="3048000"/>
            <a:ext cx="6553200"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Creating your own Bootstrap theme is a bit of an undertaking. The good news is that once you've done it you can reuse a ton of the code for future themes. That's where the real power in making your code modular comes into play. </a:t>
            </a:r>
            <a:endParaRPr sz="2000">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Common components that need to be customized</a:t>
            </a:r>
            <a:endParaRPr/>
          </a:p>
        </p:txBody>
      </p:sp>
      <p:sp>
        <p:nvSpPr>
          <p:cNvPr id="338" name="Google Shape;338;p37"/>
          <p:cNvSpPr txBox="1"/>
          <p:nvPr>
            <p:ph idx="1" type="body"/>
          </p:nvPr>
        </p:nvSpPr>
        <p:spPr>
          <a:xfrm>
            <a:off x="304800" y="1600200"/>
            <a:ext cx="8991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There are many ways that you can theme Bootstrap. </a:t>
            </a:r>
            <a:endParaRPr sz="2800"/>
          </a:p>
          <a:p>
            <a:pPr indent="-342900" lvl="0" marL="342900" rtl="0" algn="l">
              <a:spcBef>
                <a:spcPts val="560"/>
              </a:spcBef>
              <a:spcAft>
                <a:spcPts val="0"/>
              </a:spcAft>
              <a:buClr>
                <a:schemeClr val="dk1"/>
              </a:buClr>
              <a:buSzPts val="2800"/>
              <a:buFont typeface="Arial"/>
              <a:buChar char="•"/>
            </a:pPr>
            <a:r>
              <a:rPr lang="en-US" sz="2800"/>
              <a:t>Here's a list of components that I would recommend customizing:</a:t>
            </a:r>
            <a:endParaRPr/>
          </a:p>
          <a:p>
            <a:pPr indent="-139700" lvl="0" marL="342900" rtl="0" algn="l">
              <a:spcBef>
                <a:spcPts val="640"/>
              </a:spcBef>
              <a:spcAft>
                <a:spcPts val="0"/>
              </a:spcAft>
              <a:buClr>
                <a:schemeClr val="dk1"/>
              </a:buClr>
              <a:buSzPts val="3200"/>
              <a:buFont typeface="Arial"/>
              <a:buNone/>
            </a:pPr>
            <a:r>
              <a:t/>
            </a:r>
            <a:endParaRPr/>
          </a:p>
        </p:txBody>
      </p:sp>
      <p:pic>
        <p:nvPicPr>
          <p:cNvPr id="339" name="Google Shape;339;p37"/>
          <p:cNvPicPr preferRelativeResize="0"/>
          <p:nvPr/>
        </p:nvPicPr>
        <p:blipFill rotWithShape="1">
          <a:blip r:embed="rId3">
            <a:alphaModFix/>
          </a:blip>
          <a:srcRect b="0" l="0" r="0" t="0"/>
          <a:stretch/>
        </p:blipFill>
        <p:spPr>
          <a:xfrm>
            <a:off x="1219200" y="3124200"/>
            <a:ext cx="2616200" cy="2822742"/>
          </a:xfrm>
          <a:prstGeom prst="rect">
            <a:avLst/>
          </a:prstGeom>
          <a:noFill/>
          <a:ln>
            <a:noFill/>
          </a:ln>
        </p:spPr>
      </p:pic>
      <p:pic>
        <p:nvPicPr>
          <p:cNvPr id="340" name="Google Shape;340;p37"/>
          <p:cNvPicPr preferRelativeResize="0"/>
          <p:nvPr/>
        </p:nvPicPr>
        <p:blipFill rotWithShape="1">
          <a:blip r:embed="rId4">
            <a:alphaModFix/>
          </a:blip>
          <a:srcRect b="0" l="0" r="0" t="0"/>
          <a:stretch/>
        </p:blipFill>
        <p:spPr>
          <a:xfrm>
            <a:off x="7010400" y="3627966"/>
            <a:ext cx="1419225" cy="1276350"/>
          </a:xfrm>
          <a:prstGeom prst="rect">
            <a:avLst/>
          </a:prstGeom>
          <a:noFill/>
          <a:ln>
            <a:noFill/>
          </a:ln>
        </p:spPr>
      </p:pic>
      <p:pic>
        <p:nvPicPr>
          <p:cNvPr id="341" name="Google Shape;341;p37"/>
          <p:cNvPicPr preferRelativeResize="0"/>
          <p:nvPr/>
        </p:nvPicPr>
        <p:blipFill rotWithShape="1">
          <a:blip r:embed="rId5">
            <a:alphaModFix/>
          </a:blip>
          <a:srcRect b="0" l="0" r="0" t="0"/>
          <a:stretch/>
        </p:blipFill>
        <p:spPr>
          <a:xfrm>
            <a:off x="3835400" y="5656429"/>
            <a:ext cx="5105400" cy="581025"/>
          </a:xfrm>
          <a:prstGeom prst="rect">
            <a:avLst/>
          </a:prstGeom>
          <a:noFill/>
          <a:ln>
            <a:noFill/>
          </a:ln>
        </p:spPr>
      </p:pic>
      <p:pic>
        <p:nvPicPr>
          <p:cNvPr id="342" name="Google Shape;342;p37"/>
          <p:cNvPicPr preferRelativeResize="0"/>
          <p:nvPr/>
        </p:nvPicPr>
        <p:blipFill rotWithShape="1">
          <a:blip r:embed="rId6">
            <a:alphaModFix/>
          </a:blip>
          <a:srcRect b="0" l="0" r="0" t="0"/>
          <a:stretch/>
        </p:blipFill>
        <p:spPr>
          <a:xfrm>
            <a:off x="4092575" y="3090333"/>
            <a:ext cx="2295525" cy="2171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Summary</a:t>
            </a:r>
            <a:endParaRPr/>
          </a:p>
        </p:txBody>
      </p:sp>
      <p:sp>
        <p:nvSpPr>
          <p:cNvPr id="349" name="Google Shape;349;p38"/>
          <p:cNvSpPr txBox="1"/>
          <p:nvPr>
            <p:ph idx="1" type="body"/>
          </p:nvPr>
        </p:nvSpPr>
        <p:spPr>
          <a:xfrm>
            <a:off x="457200" y="1371600"/>
            <a:ext cx="86868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Finally. We've covered a ton of new content in this chapter including:</a:t>
            </a:r>
            <a:endParaRPr/>
          </a:p>
          <a:p>
            <a:pPr indent="-342900" lvl="0" marL="342900" rtl="0" algn="l">
              <a:spcBef>
                <a:spcPts val="560"/>
              </a:spcBef>
              <a:spcAft>
                <a:spcPts val="0"/>
              </a:spcAft>
              <a:buClr>
                <a:schemeClr val="dk1"/>
              </a:buClr>
              <a:buSzPts val="2800"/>
              <a:buFont typeface="Arial"/>
              <a:buChar char="-"/>
            </a:pPr>
            <a:r>
              <a:rPr lang="en-US" sz="2800"/>
              <a:t>The basics of Sass</a:t>
            </a:r>
            <a:endParaRPr/>
          </a:p>
          <a:p>
            <a:pPr indent="-342900" lvl="0" marL="342900" rtl="0" algn="l">
              <a:spcBef>
                <a:spcPts val="560"/>
              </a:spcBef>
              <a:spcAft>
                <a:spcPts val="0"/>
              </a:spcAft>
              <a:buClr>
                <a:schemeClr val="dk1"/>
              </a:buClr>
              <a:buSzPts val="2800"/>
              <a:buFont typeface="Arial"/>
              <a:buChar char="-"/>
            </a:pPr>
            <a:r>
              <a:rPr lang="en-US" sz="2800"/>
              <a:t>How to use Sass in Bootstrap, how to create a library of Sass variables</a:t>
            </a:r>
            <a:endParaRPr/>
          </a:p>
          <a:p>
            <a:pPr indent="-342900" lvl="0" marL="342900" rtl="0" algn="l">
              <a:spcBef>
                <a:spcPts val="560"/>
              </a:spcBef>
              <a:spcAft>
                <a:spcPts val="0"/>
              </a:spcAft>
              <a:buClr>
                <a:schemeClr val="dk1"/>
              </a:buClr>
              <a:buSzPts val="2800"/>
              <a:buFont typeface="Arial"/>
              <a:buChar char="-"/>
            </a:pPr>
            <a:r>
              <a:rPr lang="en-US" sz="2800"/>
              <a:t>How to apply those variables to customize Bootstrap components</a:t>
            </a:r>
            <a:endParaRPr/>
          </a:p>
          <a:p>
            <a:pPr indent="-342900" lvl="0" marL="342900" rtl="0" algn="l">
              <a:spcBef>
                <a:spcPts val="560"/>
              </a:spcBef>
              <a:spcAft>
                <a:spcPts val="0"/>
              </a:spcAft>
              <a:buClr>
                <a:schemeClr val="dk1"/>
              </a:buClr>
              <a:buSzPts val="2800"/>
              <a:buFont typeface="Arial"/>
              <a:buChar char="-"/>
            </a:pPr>
            <a:r>
              <a:rPr lang="en-US" sz="2800"/>
              <a:t>And, finally, how to start writing your own Bootstrap theme.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1" marL="0" rtl="0" algn="l">
              <a:spcBef>
                <a:spcPts val="0"/>
              </a:spcBef>
              <a:spcAft>
                <a:spcPts val="0"/>
              </a:spcAft>
              <a:buNone/>
            </a:pPr>
            <a:r>
              <a:rPr b="1" lang="en-US"/>
              <a:t>Sass</a:t>
            </a:r>
            <a:br>
              <a:rPr b="1" lang="en-US"/>
            </a:br>
            <a:endParaRPr sz="4000"/>
          </a:p>
        </p:txBody>
      </p:sp>
      <p:sp>
        <p:nvSpPr>
          <p:cNvPr id="110" name="Google Shape;110;p4"/>
          <p:cNvSpPr txBox="1"/>
          <p:nvPr>
            <p:ph idx="1" type="body"/>
          </p:nvPr>
        </p:nvSpPr>
        <p:spPr>
          <a:xfrm>
            <a:off x="457200" y="1493837"/>
            <a:ext cx="8458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Sass stands for </a:t>
            </a:r>
            <a:r>
              <a:rPr b="1" lang="en-US" sz="2800"/>
              <a:t>Syntactically Awesome Style Sheets</a:t>
            </a:r>
            <a:r>
              <a:rPr lang="en-US" sz="2800"/>
              <a:t>.</a:t>
            </a:r>
            <a:endParaRPr/>
          </a:p>
          <a:p>
            <a:pPr indent="-342900" lvl="0" marL="342900" rtl="0" algn="l">
              <a:spcBef>
                <a:spcPts val="560"/>
              </a:spcBef>
              <a:spcAft>
                <a:spcPts val="0"/>
              </a:spcAft>
              <a:buClr>
                <a:schemeClr val="dk1"/>
              </a:buClr>
              <a:buSzPts val="2800"/>
              <a:buFont typeface="Arial"/>
              <a:buChar char="•"/>
            </a:pPr>
            <a:r>
              <a:rPr lang="en-US" sz="2800"/>
              <a:t>it's a CSS preprocessor. A preprocessor extends regular CSS by allowing the use of things such as variables, operators, and mixins in CSS. </a:t>
            </a:r>
            <a:endParaRPr sz="2800"/>
          </a:p>
          <a:p>
            <a:pPr indent="-342900" lvl="0" marL="342900" rtl="0" algn="l">
              <a:spcBef>
                <a:spcPts val="560"/>
              </a:spcBef>
              <a:spcAft>
                <a:spcPts val="0"/>
              </a:spcAft>
              <a:buClr>
                <a:schemeClr val="dk1"/>
              </a:buClr>
              <a:buSzPts val="2800"/>
              <a:buFont typeface="Arial"/>
              <a:buChar char="•"/>
            </a:pPr>
            <a:r>
              <a:rPr lang="en-US" sz="2800"/>
              <a:t>Sass is written during the development stage of your project and it needs to be compiled into regular CSS before you deploy your project into production</a:t>
            </a:r>
            <a:r>
              <a:rPr lang="en-US" sz="2400"/>
              <a:t>.</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idx="1" type="subTitle"/>
          </p:nvPr>
        </p:nvSpPr>
        <p:spPr>
          <a:xfrm>
            <a:off x="990600" y="3048000"/>
            <a:ext cx="7315200" cy="1143000"/>
          </a:xfrm>
          <a:prstGeom prst="rect">
            <a:avLst/>
          </a:prstGeom>
          <a:noFill/>
          <a:ln>
            <a:noFill/>
          </a:ln>
        </p:spPr>
        <p:txBody>
          <a:bodyPr anchorCtr="0" anchor="t" bIns="45700" lIns="91425" spcFirstLastPara="1" rIns="91425" wrap="square" tIns="45700">
            <a:noAutofit/>
          </a:bodyPr>
          <a:lstStyle/>
          <a:p>
            <a:pPr indent="0" lvl="1" marL="0" rtl="0" algn="ctr">
              <a:spcBef>
                <a:spcPts val="0"/>
              </a:spcBef>
              <a:spcAft>
                <a:spcPts val="0"/>
              </a:spcAft>
              <a:buClr>
                <a:schemeClr val="dk1"/>
              </a:buClr>
              <a:buSzPts val="3200"/>
              <a:buFont typeface="Arial"/>
              <a:buNone/>
            </a:pPr>
            <a:r>
              <a:rPr b="1" lang="en-US" sz="3200"/>
              <a:t>Using Sass in the blog project</a:t>
            </a:r>
            <a:endParaRPr b="1" sz="3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Definitions</a:t>
            </a:r>
            <a:endParaRPr sz="4000"/>
          </a:p>
        </p:txBody>
      </p:sp>
      <p:sp>
        <p:nvSpPr>
          <p:cNvPr id="123" name="Google Shape;123;p6"/>
          <p:cNvSpPr txBox="1"/>
          <p:nvPr>
            <p:ph idx="1" type="body"/>
          </p:nvPr>
        </p:nvSpPr>
        <p:spPr>
          <a:xfrm>
            <a:off x="457200" y="1371600"/>
            <a:ext cx="8458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Before you can deploy the project, you need to convert or compile the Sass files into regular CSS files. </a:t>
            </a:r>
            <a:endParaRPr sz="2800"/>
          </a:p>
          <a:p>
            <a:pPr indent="-342900" lvl="0" marL="342900" rtl="0" algn="l">
              <a:spcBef>
                <a:spcPts val="560"/>
              </a:spcBef>
              <a:spcAft>
                <a:spcPts val="0"/>
              </a:spcAft>
              <a:buClr>
                <a:schemeClr val="dk1"/>
              </a:buClr>
              <a:buSzPts val="2800"/>
              <a:buFont typeface="Arial"/>
              <a:buChar char="•"/>
            </a:pPr>
            <a:r>
              <a:rPr lang="en-US" sz="2800"/>
              <a:t>Normally this would require you to install a Ruby gem and you would have to manually compile your code before you can test it.</a:t>
            </a:r>
            <a:endParaRPr/>
          </a:p>
          <a:p>
            <a:pPr indent="-342900" lvl="0" marL="342900" rtl="0" algn="l">
              <a:spcBef>
                <a:spcPts val="560"/>
              </a:spcBef>
              <a:spcAft>
                <a:spcPts val="0"/>
              </a:spcAft>
              <a:buClr>
                <a:schemeClr val="dk1"/>
              </a:buClr>
              <a:buSzPts val="2800"/>
              <a:buFont typeface="Arial"/>
              <a:buChar char="•"/>
            </a:pPr>
            <a:r>
              <a:rPr lang="en-US" sz="2800"/>
              <a:t>Luckily for us, Harp.js actually has an Sass compiler built into it. </a:t>
            </a:r>
            <a:endParaRPr sz="2800"/>
          </a:p>
          <a:p>
            <a:pPr indent="-342900" lvl="0" marL="342900" rtl="0" algn="l">
              <a:spcBef>
                <a:spcPts val="560"/>
              </a:spcBef>
              <a:spcAft>
                <a:spcPts val="0"/>
              </a:spcAft>
              <a:buClr>
                <a:schemeClr val="dk1"/>
              </a:buClr>
              <a:buSzPts val="2800"/>
              <a:buFont typeface="Arial"/>
              <a:buChar char="•"/>
            </a:pPr>
            <a:r>
              <a:rPr lang="en-US" sz="2800"/>
              <a:t>When you run the harp compile command to build your templates, it will also build your Sass files into regular CSS.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Updating the blog project</a:t>
            </a:r>
            <a:endParaRPr/>
          </a:p>
        </p:txBody>
      </p:sp>
      <p:sp>
        <p:nvSpPr>
          <p:cNvPr id="129" name="Google Shape;129;p7"/>
          <p:cNvSpPr txBox="1"/>
          <p:nvPr>
            <p:ph idx="1" type="body"/>
          </p:nvPr>
        </p:nvSpPr>
        <p:spPr>
          <a:xfrm>
            <a:off x="304800" y="1371600"/>
            <a:ext cx="8839200" cy="5105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We need to make a few updates to our blog project to set it up for Sass. Head to your project directory and navigate to the CSS directory. In this directory, create a new file called custom.scss.</a:t>
            </a:r>
            <a:endParaRPr/>
          </a:p>
          <a:p>
            <a:pPr indent="-139700" lvl="0" marL="342900" rtl="0" algn="l">
              <a:spcBef>
                <a:spcPts val="640"/>
              </a:spcBef>
              <a:spcAft>
                <a:spcPts val="0"/>
              </a:spcAft>
              <a:buClr>
                <a:schemeClr val="dk1"/>
              </a:buClr>
              <a:buSzPts val="3200"/>
              <a:buFont typeface="Arial"/>
              <a:buNone/>
            </a:pPr>
            <a:r>
              <a:t/>
            </a:r>
            <a:endParaRPr/>
          </a:p>
          <a:p>
            <a:pPr indent="-342900" lvl="0" marL="342900" rtl="0" algn="l">
              <a:spcBef>
                <a:spcPts val="640"/>
              </a:spcBef>
              <a:spcAft>
                <a:spcPts val="0"/>
              </a:spcAft>
              <a:buClr>
                <a:schemeClr val="dk1"/>
              </a:buClr>
              <a:buSzPts val="3200"/>
              <a:buFont typeface="Arial"/>
              <a:buChar char="•"/>
            </a:pPr>
            <a:r>
              <a:rPr lang="en-US"/>
              <a:t>What we're doing here is creating a custom style sheet that we are going to use to overwrite some of the default Bootstrap look-and-feel CSS. </a:t>
            </a:r>
            <a:endParaRPr/>
          </a:p>
          <a:p>
            <a:pPr indent="-139700" lvl="0" marL="342900" rtl="0" algn="l">
              <a:spcBef>
                <a:spcPts val="640"/>
              </a:spcBef>
              <a:spcAft>
                <a:spcPts val="0"/>
              </a:spcAft>
              <a:buClr>
                <a:schemeClr val="dk1"/>
              </a:buClr>
              <a:buSzPts val="3200"/>
              <a:buFont typeface="Arial"/>
              <a:buNone/>
            </a:pPr>
            <a:r>
              <a:t/>
            </a:r>
            <a:endParaRPr/>
          </a:p>
        </p:txBody>
      </p:sp>
      <p:pic>
        <p:nvPicPr>
          <p:cNvPr id="130" name="Google Shape;130;p7"/>
          <p:cNvPicPr preferRelativeResize="0"/>
          <p:nvPr/>
        </p:nvPicPr>
        <p:blipFill rotWithShape="1">
          <a:blip r:embed="rId3">
            <a:alphaModFix/>
          </a:blip>
          <a:srcRect b="0" l="0" r="0" t="0"/>
          <a:stretch/>
        </p:blipFill>
        <p:spPr>
          <a:xfrm>
            <a:off x="838200" y="3902118"/>
            <a:ext cx="5410200" cy="7062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Updating the blog project (cont.)</a:t>
            </a:r>
            <a:endParaRPr/>
          </a:p>
        </p:txBody>
      </p:sp>
      <p:sp>
        <p:nvSpPr>
          <p:cNvPr id="136" name="Google Shape;136;p8"/>
          <p:cNvSpPr txBox="1"/>
          <p:nvPr>
            <p:ph idx="1" type="body"/>
          </p:nvPr>
        </p:nvSpPr>
        <p:spPr>
          <a:xfrm>
            <a:off x="304800" y="1371600"/>
            <a:ext cx="8839200" cy="5105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To do this, we need to load this custom file after the Bootstrap framework CSS file in our layout file. </a:t>
            </a:r>
            <a:endParaRPr/>
          </a:p>
          <a:p>
            <a:pPr indent="-342900" lvl="0" marL="342900" rtl="0" algn="l">
              <a:spcBef>
                <a:spcPts val="560"/>
              </a:spcBef>
              <a:spcAft>
                <a:spcPts val="0"/>
              </a:spcAft>
              <a:buClr>
                <a:schemeClr val="dk1"/>
              </a:buClr>
              <a:buSzPts val="2800"/>
              <a:buFont typeface="Arial"/>
              <a:buChar char="•"/>
            </a:pPr>
            <a:r>
              <a:rPr lang="en-US" sz="2800"/>
              <a:t>Open up </a:t>
            </a:r>
            <a:r>
              <a:rPr i="1" lang="en-US" sz="2800"/>
              <a:t>_layout.ejs </a:t>
            </a:r>
            <a:r>
              <a:rPr lang="en-US" sz="2800"/>
              <a:t>in the root of the project directory and insert the following line of code after </a:t>
            </a:r>
            <a:r>
              <a:rPr i="1" lang="en-US" sz="2800"/>
              <a:t>bootstrap.min.css</a:t>
            </a:r>
            <a:r>
              <a:rPr lang="en-US" sz="2800"/>
              <a:t>. Both lines together should look like this:</a:t>
            </a:r>
            <a:endParaRPr/>
          </a:p>
          <a:p>
            <a:pPr indent="-139700" lvl="0" marL="342900" rtl="0" algn="l">
              <a:spcBef>
                <a:spcPts val="640"/>
              </a:spcBef>
              <a:spcAft>
                <a:spcPts val="0"/>
              </a:spcAft>
              <a:buClr>
                <a:schemeClr val="dk1"/>
              </a:buClr>
              <a:buSzPts val="3200"/>
              <a:buFont typeface="Arial"/>
              <a:buNone/>
            </a:pPr>
            <a:r>
              <a:t/>
            </a:r>
            <a:endParaRPr/>
          </a:p>
        </p:txBody>
      </p:sp>
      <p:pic>
        <p:nvPicPr>
          <p:cNvPr id="137" name="Google Shape;137;p8"/>
          <p:cNvPicPr preferRelativeResize="0"/>
          <p:nvPr/>
        </p:nvPicPr>
        <p:blipFill rotWithShape="1">
          <a:blip r:embed="rId3">
            <a:alphaModFix/>
          </a:blip>
          <a:srcRect b="0" l="0" r="0" t="0"/>
          <a:stretch/>
        </p:blipFill>
        <p:spPr>
          <a:xfrm>
            <a:off x="685800" y="4318000"/>
            <a:ext cx="8010144" cy="685800"/>
          </a:xfrm>
          <a:prstGeom prst="rect">
            <a:avLst/>
          </a:prstGeom>
          <a:noFill/>
          <a:ln>
            <a:noFill/>
          </a:ln>
        </p:spPr>
      </p:pic>
      <p:pic>
        <p:nvPicPr>
          <p:cNvPr id="138" name="Google Shape;138;p8"/>
          <p:cNvPicPr preferRelativeResize="0"/>
          <p:nvPr/>
        </p:nvPicPr>
        <p:blipFill rotWithShape="1">
          <a:blip r:embed="rId4">
            <a:alphaModFix/>
          </a:blip>
          <a:srcRect b="0" l="0" r="0" t="0"/>
          <a:stretch/>
        </p:blipFill>
        <p:spPr>
          <a:xfrm>
            <a:off x="457200" y="5107432"/>
            <a:ext cx="8650901" cy="167436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Updating the blog project (cont.)</a:t>
            </a:r>
            <a:endParaRPr/>
          </a:p>
        </p:txBody>
      </p:sp>
      <p:sp>
        <p:nvSpPr>
          <p:cNvPr id="144" name="Google Shape;144;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It is just a simple way to make sure that Sass is compiling to CSS and is being inserted into our layout. Compile your project and launch the server. </a:t>
            </a:r>
            <a:endParaRPr/>
          </a:p>
        </p:txBody>
      </p:sp>
      <p:pic>
        <p:nvPicPr>
          <p:cNvPr id="145" name="Google Shape;145;p9"/>
          <p:cNvPicPr preferRelativeResize="0"/>
          <p:nvPr/>
        </p:nvPicPr>
        <p:blipFill rotWithShape="1">
          <a:blip r:embed="rId3">
            <a:alphaModFix/>
          </a:blip>
          <a:srcRect b="0" l="0" r="0" t="0"/>
          <a:stretch/>
        </p:blipFill>
        <p:spPr>
          <a:xfrm>
            <a:off x="1625599" y="3505200"/>
            <a:ext cx="5967419" cy="274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2014-02-09T07:44:29Z</dcterms:created>
  <dc:creator>Thanh An</dc:creator>
</cp:coreProperties>
</file>