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8" roundtripDataSignature="AMtx7mjZtBBeDJiC+JDqzPT7n/HEk0cH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D93F0D-E6B2-42B2-A059-399BF52602E0}">
  <a:tblStyle styleId="{88D93F0D-E6B2-42B2-A059-399BF52602E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fill>
          <a:solidFill>
            <a:srgbClr val="E7F3F4"/>
          </a:solidFill>
        </a:fill>
      </a:tcStyle>
    </a:band1H>
    <a:band2H>
      <a:tcTxStyle/>
    </a:band2H>
    <a:band1V>
      <a:tcTxStyle/>
      <a:tcStyle>
        <a:fill>
          <a:solidFill>
            <a:srgbClr val="E7F3F4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customschemas.google.com/relationships/presentationmetadata" Target="metadata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60" name="Google Shape;160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69" name="Google Shape;169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78" name="Google Shape;178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86" name="Google Shape;186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201" name="Google Shape;201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209" name="Google Shape;209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218" name="Google Shape;218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226" name="Google Shape;226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233" name="Google Shape;233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241" name="Google Shape;241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249" name="Google Shape;249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256" name="Google Shape;256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264" name="Google Shape;264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285" name="Google Shape;285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294" name="Google Shape;294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304" name="Google Shape;304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313" name="Google Shape;313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324" name="Google Shape;324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332" name="Google Shape;332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340" name="Google Shape;340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349" name="Google Shape;349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358" name="Google Shape;358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366" name="Google Shape;366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374" name="Google Shape;374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389" name="Google Shape;389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397" name="Google Shape;397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08" name="Google Shape;10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405" name="Google Shape;405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413" name="Google Shape;413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18" name="Google Shape;118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34" name="Google Shape;13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43" name="Google Shape;14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51" name="Google Shape;15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5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5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4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4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4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4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5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5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5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5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Relationship Id="rId5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Relationship Id="rId4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8.png"/><Relationship Id="rId4" Type="http://schemas.openxmlformats.org/officeDocument/2006/relationships/image" Target="../media/image4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Chapter 4</a:t>
            </a:r>
            <a:endParaRPr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533400" y="2667000"/>
            <a:ext cx="8077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CSS 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to format the elements of a  web page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 specify colors</a:t>
            </a:r>
            <a:endParaRPr sz="3600"/>
          </a:p>
        </p:txBody>
      </p:sp>
      <p:sp>
        <p:nvSpPr>
          <p:cNvPr id="163" name="Google Shape;16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All browser support the 16 color names shown above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Three ways to specify colors</a:t>
            </a:r>
            <a:endParaRPr sz="2500"/>
          </a:p>
        </p:txBody>
      </p:sp>
      <p:pic>
        <p:nvPicPr>
          <p:cNvPr id="164" name="Google Shape;16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5750" y="2084575"/>
            <a:ext cx="3886200" cy="1436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4343400"/>
            <a:ext cx="6255115" cy="2103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To specify colors (cont.)</a:t>
            </a:r>
            <a:endParaRPr sz="4000"/>
          </a:p>
        </p:txBody>
      </p:sp>
      <p:sp>
        <p:nvSpPr>
          <p:cNvPr id="172" name="Google Shape;172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CSS that uses hexadecimal values to specify colors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HTML in web browsers</a:t>
            </a:r>
            <a:endParaRPr sz="2500"/>
          </a:p>
        </p:txBody>
      </p:sp>
      <p:pic>
        <p:nvPicPr>
          <p:cNvPr id="173" name="Google Shape;17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187742"/>
            <a:ext cx="8235996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399" y="4419600"/>
            <a:ext cx="722709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/>
          <p:nvPr>
            <p:ph type="title"/>
          </p:nvPr>
        </p:nvSpPr>
        <p:spPr>
          <a:xfrm>
            <a:off x="228600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To use the CSS3 color specifications</a:t>
            </a:r>
            <a:endParaRPr sz="3600"/>
          </a:p>
        </p:txBody>
      </p:sp>
      <p:sp>
        <p:nvSpPr>
          <p:cNvPr id="181" name="Google Shape;181;p12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CSS3 also provides 147 more keywords for colors that are generally support by modern browser.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ways to CSS3 colors</a:t>
            </a:r>
            <a:endParaRPr sz="2500"/>
          </a:p>
        </p:txBody>
      </p:sp>
      <p:pic>
        <p:nvPicPr>
          <p:cNvPr id="182" name="Google Shape;18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895600"/>
            <a:ext cx="7467600" cy="327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Example</a:t>
            </a:r>
            <a:endParaRPr sz="4000"/>
          </a:p>
        </p:txBody>
      </p:sp>
      <p:sp>
        <p:nvSpPr>
          <p:cNvPr id="189" name="Google Shape;18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id="190" name="Google Shape;1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99" y="2057400"/>
            <a:ext cx="7716319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197" name="Google Shape;197;p14"/>
          <p:cNvSpPr txBox="1"/>
          <p:nvPr>
            <p:ph idx="1" type="subTitle"/>
          </p:nvPr>
        </p:nvSpPr>
        <p:spPr>
          <a:xfrm>
            <a:off x="533400" y="2667000"/>
            <a:ext cx="8077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sz="36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code selectors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   To code selectors for all elements, element types, ids, and classes</a:t>
            </a:r>
            <a:endParaRPr sz="3600"/>
          </a:p>
        </p:txBody>
      </p:sp>
      <p:sp>
        <p:nvSpPr>
          <p:cNvPr id="204" name="Google Shape;204;p15"/>
          <p:cNvSpPr txBox="1"/>
          <p:nvPr>
            <p:ph idx="1" type="body"/>
          </p:nvPr>
        </p:nvSpPr>
        <p:spPr>
          <a:xfrm>
            <a:off x="457200" y="16002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HTML that can be selected by element type, id or class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id="205" name="Google Shape;2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075" y="2438400"/>
            <a:ext cx="7375756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 To code selectors for all elements, element types, ids, and classes (cont.)</a:t>
            </a:r>
            <a:endParaRPr sz="3500"/>
          </a:p>
        </p:txBody>
      </p:sp>
      <p:sp>
        <p:nvSpPr>
          <p:cNvPr id="212" name="Google Shape;212;p16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CSS rule sets that select by element type id, and class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id="213" name="Google Shape;2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122011"/>
            <a:ext cx="4593082" cy="380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9112" y="4587240"/>
            <a:ext cx="4029648" cy="1371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To code relational selectors</a:t>
            </a:r>
            <a:endParaRPr sz="4000"/>
          </a:p>
        </p:txBody>
      </p:sp>
      <p:sp>
        <p:nvSpPr>
          <p:cNvPr id="221" name="Google Shape;22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HTML that can be selected by relationship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id="222" name="Google Shape;2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2362200"/>
            <a:ext cx="7039687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CSS rule sets with relational selectors</a:t>
            </a:r>
            <a:endParaRPr sz="3600"/>
          </a:p>
        </p:txBody>
      </p:sp>
      <p:pic>
        <p:nvPicPr>
          <p:cNvPr id="229" name="Google Shape;2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676400"/>
            <a:ext cx="4979158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To code attribute selectors</a:t>
            </a:r>
            <a:endParaRPr sz="3600"/>
          </a:p>
        </p:txBody>
      </p:sp>
      <p:sp>
        <p:nvSpPr>
          <p:cNvPr id="236" name="Google Shape;236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To code a selector for an element and class, code the element name, a period and the class name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To code multiple selectors for the same rule set, use commas to separate the selector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Combinations of selectors</a:t>
            </a:r>
            <a:endParaRPr/>
          </a:p>
        </p:txBody>
      </p:sp>
      <p:pic>
        <p:nvPicPr>
          <p:cNvPr id="237" name="Google Shape;2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564" y="4038600"/>
            <a:ext cx="7715036" cy="1771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381000" y="16002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-"/>
            </a:pPr>
            <a:r>
              <a:rPr lang="en-US"/>
              <a:t>An introduction to CSS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-"/>
            </a:pPr>
            <a:r>
              <a:rPr lang="en-US"/>
              <a:t>How to specify measurements and colors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-"/>
            </a:pPr>
            <a:r>
              <a:rPr lang="en-US"/>
              <a:t>How to code selectors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-"/>
            </a:pPr>
            <a:r>
              <a:rPr lang="en-US"/>
              <a:t>How to work with Cascading Style Sheets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-"/>
            </a:pPr>
            <a:r>
              <a:rPr lang="en-US"/>
              <a:t>How to works with text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-"/>
            </a:pPr>
            <a:r>
              <a:rPr lang="en-US"/>
              <a:t>A web page that uses an external style sheets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 code attribute selectors (cont.)</a:t>
            </a:r>
            <a:endParaRPr sz="3500"/>
          </a:p>
        </p:txBody>
      </p:sp>
      <p:sp>
        <p:nvSpPr>
          <p:cNvPr id="244" name="Google Shape;244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Attribute selectors </a:t>
            </a:r>
            <a:endParaRPr sz="2500"/>
          </a:p>
        </p:txBody>
      </p:sp>
      <p:pic>
        <p:nvPicPr>
          <p:cNvPr id="245" name="Google Shape;24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209800"/>
            <a:ext cx="806526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work </a:t>
            </a:r>
            <a:br>
              <a:rPr lang="en-US" sz="4000"/>
            </a:br>
            <a:r>
              <a:rPr lang="en-US" sz="4000"/>
              <a:t>with Cascading Style Sheets</a:t>
            </a:r>
            <a:endParaRPr sz="3600"/>
          </a:p>
        </p:txBody>
      </p:sp>
      <p:sp>
        <p:nvSpPr>
          <p:cNvPr id="252" name="Google Shape;252;p21"/>
          <p:cNvSpPr txBox="1"/>
          <p:nvPr>
            <p:ph idx="1" type="body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i="1" lang="en-US" sz="2500"/>
              <a:t>Cascading Style Sheets </a:t>
            </a:r>
            <a:r>
              <a:rPr lang="en-US" sz="2500"/>
              <a:t>refer to fact that more than one style sheet can applied to a single web page.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rule is determine which takes precedence .</a:t>
            </a:r>
            <a:endParaRPr sz="2500"/>
          </a:p>
          <a:p>
            <a:pPr indent="-15240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the cascade rules work</a:t>
            </a:r>
            <a:endParaRPr sz="3600"/>
          </a:p>
        </p:txBody>
      </p:sp>
      <p:sp>
        <p:nvSpPr>
          <p:cNvPr id="259" name="Google Shape;25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How to identify a rule as important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cascade order for applying CSS rule sets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Important rules in a user style sheet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Important rules in a web page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Normal rules in a web page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Normal rules in a user style sheet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Default rules in the web browser</a:t>
            </a:r>
            <a:endParaRPr sz="2100"/>
          </a:p>
          <a:p>
            <a:pPr indent="-15240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/>
          </a:p>
        </p:txBody>
      </p:sp>
      <p:pic>
        <p:nvPicPr>
          <p:cNvPr id="260" name="Google Shape;26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042983"/>
            <a:ext cx="4564784" cy="852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How to determine the specificity of a selector</a:t>
            </a:r>
            <a:endParaRPr sz="3600"/>
          </a:p>
        </p:txBody>
      </p:sp>
      <p:sp>
        <p:nvSpPr>
          <p:cNvPr id="267" name="Google Shape;267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An id the most specific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A class, attribute selector, or pseudo-class selector is less specific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An element or pseudo-element selector is least specific</a:t>
            </a:r>
            <a:endParaRPr sz="2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>
            <p:ph idx="1" type="body"/>
          </p:nvPr>
        </p:nvSpPr>
        <p:spPr>
          <a:xfrm>
            <a:off x="457200" y="15240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Press F12 key to display the panel for tools</a:t>
            </a:r>
            <a:endParaRPr sz="2800"/>
          </a:p>
        </p:txBody>
      </p:sp>
      <p:sp>
        <p:nvSpPr>
          <p:cNvPr id="273" name="Google Shape;273;p24"/>
          <p:cNvSpPr txBox="1"/>
          <p:nvPr>
            <p:ph type="title"/>
          </p:nvPr>
        </p:nvSpPr>
        <p:spPr>
          <a:xfrm>
            <a:off x="152400" y="274638"/>
            <a:ext cx="8839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How to use the developer tools to inspect the styles that have been applied</a:t>
            </a:r>
            <a:endParaRPr sz="3600"/>
          </a:p>
        </p:txBody>
      </p:sp>
      <p:pic>
        <p:nvPicPr>
          <p:cNvPr id="274" name="Google Shape;27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133600"/>
            <a:ext cx="5579269" cy="4452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281" name="Google Shape;281;p25"/>
          <p:cNvSpPr txBox="1"/>
          <p:nvPr>
            <p:ph idx="1" type="subTitle"/>
          </p:nvPr>
        </p:nvSpPr>
        <p:spPr>
          <a:xfrm>
            <a:off x="533400" y="2667000"/>
            <a:ext cx="8077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sz="36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text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To set the font family and font size</a:t>
            </a:r>
            <a:endParaRPr sz="4000"/>
          </a:p>
        </p:txBody>
      </p:sp>
      <p:sp>
        <p:nvSpPr>
          <p:cNvPr id="288" name="Google Shape;288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five generic font families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Example </a:t>
            </a:r>
            <a:endParaRPr sz="2500"/>
          </a:p>
        </p:txBody>
      </p:sp>
      <p:pic>
        <p:nvPicPr>
          <p:cNvPr id="289" name="Google Shape;28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057400"/>
            <a:ext cx="6629400" cy="2005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4626353"/>
            <a:ext cx="5638800" cy="1774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To set the font family and font size (cont.)</a:t>
            </a:r>
            <a:endParaRPr sz="3200"/>
          </a:p>
        </p:txBody>
      </p:sp>
      <p:sp>
        <p:nvSpPr>
          <p:cNvPr id="297" name="Google Shape;297;p27"/>
          <p:cNvSpPr txBox="1"/>
          <p:nvPr>
            <p:ph idx="1" type="body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How to specify a font family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How to specify the font size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 font family rule in the body element that is inherited by all descendent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id="298" name="Google Shape;29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057400"/>
            <a:ext cx="677121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3677653"/>
            <a:ext cx="7892130" cy="665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9200" y="5469902"/>
            <a:ext cx="5715000" cy="854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/>
          <p:nvPr>
            <p:ph type="title"/>
          </p:nvPr>
        </p:nvSpPr>
        <p:spPr>
          <a:xfrm>
            <a:off x="381000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To set the other properties for styling fonts</a:t>
            </a:r>
            <a:endParaRPr sz="2800"/>
          </a:p>
        </p:txBody>
      </p:sp>
      <p:sp>
        <p:nvSpPr>
          <p:cNvPr id="307" name="Google Shape;307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Other properties for styling fonts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How to specify font styles and variants</a:t>
            </a:r>
            <a:endParaRPr sz="2500"/>
          </a:p>
        </p:txBody>
      </p:sp>
      <p:pic>
        <p:nvPicPr>
          <p:cNvPr id="308" name="Google Shape;30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142839"/>
            <a:ext cx="6925642" cy="2048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1105" y="4953000"/>
            <a:ext cx="5889816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 set the other properties for styling fonts (cont.)</a:t>
            </a:r>
            <a:endParaRPr sz="3500"/>
          </a:p>
        </p:txBody>
      </p:sp>
      <p:sp>
        <p:nvSpPr>
          <p:cNvPr id="316" name="Google Shape;316;p29"/>
          <p:cNvSpPr txBox="1"/>
          <p:nvPr>
            <p:ph idx="1" type="body"/>
          </p:nvPr>
        </p:nvSpPr>
        <p:spPr>
          <a:xfrm>
            <a:off x="457200" y="1524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How to specify font weights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How to specify line height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The syntax for the shorthand font property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How to use the shorthand font properties</a:t>
            </a:r>
            <a:endParaRPr sz="2400"/>
          </a:p>
        </p:txBody>
      </p:sp>
      <p:pic>
        <p:nvPicPr>
          <p:cNvPr id="317" name="Google Shape;31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341" y="1981200"/>
            <a:ext cx="7850459" cy="1036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3549314"/>
            <a:ext cx="6312439" cy="1022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5063477"/>
            <a:ext cx="8229600" cy="270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200" y="5867400"/>
            <a:ext cx="6429376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104" name="Google Shape;104;p3"/>
          <p:cNvSpPr txBox="1"/>
          <p:nvPr>
            <p:ph idx="1" type="subTitle"/>
          </p:nvPr>
        </p:nvSpPr>
        <p:spPr>
          <a:xfrm>
            <a:off x="533400" y="2667000"/>
            <a:ext cx="8077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An introduction to CSS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indent and align text</a:t>
            </a:r>
            <a:endParaRPr sz="4000"/>
          </a:p>
        </p:txBody>
      </p:sp>
      <p:sp>
        <p:nvSpPr>
          <p:cNvPr id="327" name="Google Shape;327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text-indent and text-align properties are often used with text, and the vertical-align property is often used with table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Properties for indenting, aligning and decorating text</a:t>
            </a:r>
            <a:endParaRPr sz="2500"/>
          </a:p>
        </p:txBody>
      </p:sp>
      <p:pic>
        <p:nvPicPr>
          <p:cNvPr id="328" name="Google Shape;32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799" y="3429000"/>
            <a:ext cx="7163407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How to indent and align text (cont.)</a:t>
            </a:r>
            <a:endParaRPr sz="3500"/>
          </a:p>
        </p:txBody>
      </p:sp>
      <p:sp>
        <p:nvSpPr>
          <p:cNvPr id="335" name="Google Shape;335;p31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HTML for a web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id="336" name="Google Shape;33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981200"/>
            <a:ext cx="765687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How to indent and align text (cont.)</a:t>
            </a:r>
            <a:endParaRPr sz="3500"/>
          </a:p>
        </p:txBody>
      </p:sp>
      <p:sp>
        <p:nvSpPr>
          <p:cNvPr id="343" name="Google Shape;343;p32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CSS that specifies a text indent and horizontal alignment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HTML in a web browser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id="344" name="Google Shape;34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286000"/>
            <a:ext cx="4173268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4935299"/>
            <a:ext cx="6818054" cy="16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 use CSS3 to add shadows to text</a:t>
            </a:r>
            <a:endParaRPr sz="3500"/>
          </a:p>
        </p:txBody>
      </p:sp>
      <p:sp>
        <p:nvSpPr>
          <p:cNvPr id="352" name="Google Shape;352;p33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syntax of the text-shadow property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Two examples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id="353" name="Google Shape;35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221" y="1982609"/>
            <a:ext cx="7848600" cy="379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799" y="3429000"/>
            <a:ext cx="6512213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To use CSS3 to add shadows to text (cont.)</a:t>
            </a:r>
            <a:endParaRPr sz="3500"/>
          </a:p>
        </p:txBody>
      </p:sp>
      <p:sp>
        <p:nvSpPr>
          <p:cNvPr id="361" name="Google Shape;361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Different CSS for the same h1 element</a:t>
            </a:r>
            <a:endParaRPr sz="2500"/>
          </a:p>
        </p:txBody>
      </p:sp>
      <p:pic>
        <p:nvPicPr>
          <p:cNvPr id="362" name="Google Shape;36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209800"/>
            <a:ext cx="754033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/>
          <p:nvPr>
            <p:ph type="title"/>
          </p:nvPr>
        </p:nvSpPr>
        <p:spPr>
          <a:xfrm>
            <a:off x="457200" y="274638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 float an image so text flows around it</a:t>
            </a:r>
            <a:endParaRPr sz="3200"/>
          </a:p>
        </p:txBody>
      </p:sp>
      <p:sp>
        <p:nvSpPr>
          <p:cNvPr id="369" name="Google Shape;369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An image that has been floated to the left of the headings that follow</a:t>
            </a:r>
            <a:endParaRPr sz="2500"/>
          </a:p>
        </p:txBody>
      </p:sp>
      <p:pic>
        <p:nvPicPr>
          <p:cNvPr id="370" name="Google Shape;37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667000"/>
            <a:ext cx="6677968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/>
          <p:nvPr>
            <p:ph type="title"/>
          </p:nvPr>
        </p:nvSpPr>
        <p:spPr>
          <a:xfrm>
            <a:off x="457200" y="274638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 float an image so text flows around it</a:t>
            </a:r>
            <a:endParaRPr sz="3600"/>
          </a:p>
        </p:txBody>
      </p:sp>
      <p:sp>
        <p:nvSpPr>
          <p:cNvPr id="377" name="Google Shape;377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page if the width of the image is reduced to 60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property that will stop the floating before a subsequent element</a:t>
            </a:r>
            <a:endParaRPr/>
          </a:p>
          <a:p>
            <a:pPr indent="0" lvl="1" marL="4572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/>
              <a:t>Section { clear: left ;}</a:t>
            </a:r>
            <a:endParaRPr sz="2100"/>
          </a:p>
        </p:txBody>
      </p:sp>
      <p:pic>
        <p:nvPicPr>
          <p:cNvPr id="378" name="Google Shape;37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199" y="2133600"/>
            <a:ext cx="5687219" cy="14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7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385" name="Google Shape;385;p37"/>
          <p:cNvSpPr txBox="1"/>
          <p:nvPr>
            <p:ph idx="1" type="subTitle"/>
          </p:nvPr>
        </p:nvSpPr>
        <p:spPr>
          <a:xfrm>
            <a:off x="533400" y="2667000"/>
            <a:ext cx="8077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sz="36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b="1" lang="en-US" sz="4000">
                <a:latin typeface="Impact"/>
                <a:ea typeface="Impact"/>
                <a:cs typeface="Impact"/>
                <a:sym typeface="Impact"/>
              </a:rPr>
              <a:t>A web page that uses 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b="1" lang="en-US" sz="4000">
                <a:latin typeface="Impact"/>
                <a:ea typeface="Impact"/>
                <a:cs typeface="Impact"/>
                <a:sym typeface="Impact"/>
              </a:rPr>
              <a:t>an external style sheet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The page layout</a:t>
            </a:r>
            <a:endParaRPr b="1" sz="3600"/>
          </a:p>
        </p:txBody>
      </p:sp>
      <p:sp>
        <p:nvSpPr>
          <p:cNvPr id="392" name="Google Shape;392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id="393" name="Google Shape;3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6571" y="2133600"/>
            <a:ext cx="4086796" cy="3772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The HTML file</a:t>
            </a:r>
            <a:endParaRPr sz="3600"/>
          </a:p>
        </p:txBody>
      </p:sp>
      <p:sp>
        <p:nvSpPr>
          <p:cNvPr id="400" name="Google Shape;400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id="401" name="Google Shape;40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133600"/>
            <a:ext cx="5867400" cy="4344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The ways to provide CSS style for a web page</a:t>
            </a:r>
            <a:endParaRPr b="1" sz="3600"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ways to provide style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Use an external style sheet by coding a link element in the head section</a:t>
            </a:r>
            <a:endParaRPr/>
          </a:p>
          <a:p>
            <a:pPr indent="-15240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Embed the styles in the head section</a:t>
            </a:r>
            <a:endParaRPr/>
          </a:p>
          <a:p>
            <a:pPr indent="-15240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/>
          </a:p>
          <a:p>
            <a:pPr indent="-15240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/>
          </a:p>
          <a:p>
            <a:pPr indent="-15240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/>
          </a:p>
          <a:p>
            <a:pPr indent="-15240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/>
          </a:p>
          <a:p>
            <a:pPr indent="-15240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Use the style attribute to apply styles to a single element</a:t>
            </a:r>
            <a:endParaRPr sz="2100"/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819400"/>
            <a:ext cx="6400800" cy="38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1652" y="3581400"/>
            <a:ext cx="6380748" cy="156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5400" y="5953726"/>
            <a:ext cx="7391400" cy="29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The CSS file</a:t>
            </a:r>
            <a:endParaRPr sz="4000"/>
          </a:p>
        </p:txBody>
      </p:sp>
      <p:sp>
        <p:nvSpPr>
          <p:cNvPr id="408" name="Google Shape;408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id="409" name="Google Shape;40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133599"/>
            <a:ext cx="4876800" cy="4196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16" name="Google Shape;416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External style sheet and using style attribute of an inline element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CSS rule set 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Most graphic designer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CSS selectors for element type, id, class, relations and attribute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Pseudo-class selector and Pseudo-elements selector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Shorthand properties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Use indent, align, transform and decorate the text properties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Float properties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The ways to provide CSS style for a web page</a:t>
            </a:r>
            <a:endParaRPr sz="3500"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 head element that includes two style sheets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sequence in which styles are applied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From the first external style sheet to the last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How to specify the medium that an external; style is for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057400"/>
            <a:ext cx="767489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5234988"/>
            <a:ext cx="7620000" cy="327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130" name="Google Shape;130;p6"/>
          <p:cNvSpPr txBox="1"/>
          <p:nvPr>
            <p:ph idx="1" type="subTitle"/>
          </p:nvPr>
        </p:nvSpPr>
        <p:spPr>
          <a:xfrm>
            <a:off x="152400" y="2667000"/>
            <a:ext cx="8839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specify measurements 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and colors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To specify measurements</a:t>
            </a:r>
            <a:endParaRPr b="1" sz="3600"/>
          </a:p>
        </p:txBody>
      </p:sp>
      <p:sp>
        <p:nvSpPr>
          <p:cNvPr id="137" name="Google Shape;13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You use units of measure to specify a variety of CSS properties, including font-size, line-height, width, margin, and padding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Common units of measure</a:t>
            </a:r>
            <a:endParaRPr sz="2500"/>
          </a:p>
        </p:txBody>
      </p:sp>
      <p:pic>
        <p:nvPicPr>
          <p:cNvPr id="138" name="Google Shape;13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505200"/>
            <a:ext cx="8229600" cy="20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9" name="Google Shape;139;p7"/>
          <p:cNvGraphicFramePr/>
          <p:nvPr/>
        </p:nvGraphicFramePr>
        <p:xfrm>
          <a:off x="838200" y="55140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{88D93F0D-E6B2-42B2-A059-399BF52602E0}</a:tableStyleId>
              </a:tblPr>
              <a:tblGrid>
                <a:gridCol w="1143000"/>
                <a:gridCol w="838200"/>
                <a:gridCol w="1066800"/>
                <a:gridCol w="5029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rem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rems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relative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One rem is equal the font size for the root element.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To specify measurements (cont.)</a:t>
            </a:r>
            <a:endParaRPr sz="4000"/>
          </a:p>
        </p:txBody>
      </p:sp>
      <p:sp>
        <p:nvSpPr>
          <p:cNvPr id="146" name="Google Shape;146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HTML for a web page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id="147" name="Google Shape;1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168" y="1981200"/>
            <a:ext cx="808968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 specify measurements (cont.)</a:t>
            </a:r>
            <a:endParaRPr sz="3600"/>
          </a:p>
        </p:txBody>
      </p:sp>
      <p:sp>
        <p:nvSpPr>
          <p:cNvPr id="154" name="Google Shape;154;p9"/>
          <p:cNvSpPr txBox="1"/>
          <p:nvPr>
            <p:ph idx="1" type="body"/>
          </p:nvPr>
        </p:nvSpPr>
        <p:spPr>
          <a:xfrm>
            <a:off x="457200" y="13716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-The CSS that uses relative units of measure with a fixed border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The web page in a web browser</a:t>
            </a:r>
            <a:endParaRPr sz="2400"/>
          </a:p>
        </p:txBody>
      </p:sp>
      <p:pic>
        <p:nvPicPr>
          <p:cNvPr id="155" name="Google Shape;1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885840"/>
            <a:ext cx="4495800" cy="253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4953000"/>
            <a:ext cx="6324600" cy="14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