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44"/>
  </p:notesMasterIdLst>
  <p:handoutMasterIdLst>
    <p:handoutMasterId r:id="rId145"/>
  </p:handoutMasterIdLst>
  <p:sldIdLst>
    <p:sldId id="462" r:id="rId8"/>
    <p:sldId id="475" r:id="rId9"/>
    <p:sldId id="656" r:id="rId10"/>
    <p:sldId id="657" r:id="rId11"/>
    <p:sldId id="476" r:id="rId12"/>
    <p:sldId id="654" r:id="rId13"/>
    <p:sldId id="478" r:id="rId14"/>
    <p:sldId id="663" r:id="rId15"/>
    <p:sldId id="480" r:id="rId16"/>
    <p:sldId id="483" r:id="rId17"/>
    <p:sldId id="659" r:id="rId18"/>
    <p:sldId id="664" r:id="rId19"/>
    <p:sldId id="487" r:id="rId20"/>
    <p:sldId id="488" r:id="rId21"/>
    <p:sldId id="660" r:id="rId22"/>
    <p:sldId id="661" r:id="rId23"/>
    <p:sldId id="662" r:id="rId24"/>
    <p:sldId id="490" r:id="rId25"/>
    <p:sldId id="499" r:id="rId26"/>
    <p:sldId id="500" r:id="rId27"/>
    <p:sldId id="503" r:id="rId28"/>
    <p:sldId id="665" r:id="rId29"/>
    <p:sldId id="674" r:id="rId30"/>
    <p:sldId id="675" r:id="rId31"/>
    <p:sldId id="677" r:id="rId32"/>
    <p:sldId id="678" r:id="rId33"/>
    <p:sldId id="668" r:id="rId34"/>
    <p:sldId id="669" r:id="rId35"/>
    <p:sldId id="511" r:id="rId36"/>
    <p:sldId id="513" r:id="rId37"/>
    <p:sldId id="680" r:id="rId38"/>
    <p:sldId id="679" r:id="rId39"/>
    <p:sldId id="670" r:id="rId40"/>
    <p:sldId id="671" r:id="rId41"/>
    <p:sldId id="518" r:id="rId42"/>
    <p:sldId id="521" r:id="rId43"/>
    <p:sldId id="523" r:id="rId44"/>
    <p:sldId id="681" r:id="rId45"/>
    <p:sldId id="683" r:id="rId46"/>
    <p:sldId id="684" r:id="rId47"/>
    <p:sldId id="529" r:id="rId48"/>
    <p:sldId id="534" r:id="rId49"/>
    <p:sldId id="535" r:id="rId50"/>
    <p:sldId id="536" r:id="rId51"/>
    <p:sldId id="547" r:id="rId52"/>
    <p:sldId id="685" r:id="rId53"/>
    <p:sldId id="686" r:id="rId54"/>
    <p:sldId id="687" r:id="rId55"/>
    <p:sldId id="551" r:id="rId56"/>
    <p:sldId id="558" r:id="rId57"/>
    <p:sldId id="688" r:id="rId58"/>
    <p:sldId id="565" r:id="rId59"/>
    <p:sldId id="583" r:id="rId60"/>
    <p:sldId id="585" r:id="rId61"/>
    <p:sldId id="690" r:id="rId62"/>
    <p:sldId id="691" r:id="rId63"/>
    <p:sldId id="588" r:id="rId64"/>
    <p:sldId id="591" r:id="rId65"/>
    <p:sldId id="693" r:id="rId66"/>
    <p:sldId id="694" r:id="rId67"/>
    <p:sldId id="594" r:id="rId68"/>
    <p:sldId id="595" r:id="rId69"/>
    <p:sldId id="597" r:id="rId70"/>
    <p:sldId id="695" r:id="rId71"/>
    <p:sldId id="696" r:id="rId72"/>
    <p:sldId id="697" r:id="rId73"/>
    <p:sldId id="698" r:id="rId74"/>
    <p:sldId id="704" r:id="rId75"/>
    <p:sldId id="705" r:id="rId76"/>
    <p:sldId id="602" r:id="rId77"/>
    <p:sldId id="699" r:id="rId78"/>
    <p:sldId id="611" r:id="rId79"/>
    <p:sldId id="700" r:id="rId80"/>
    <p:sldId id="701" r:id="rId81"/>
    <p:sldId id="703" r:id="rId82"/>
    <p:sldId id="702" r:id="rId83"/>
    <p:sldId id="628" r:id="rId84"/>
    <p:sldId id="629" r:id="rId85"/>
    <p:sldId id="708" r:id="rId86"/>
    <p:sldId id="707" r:id="rId87"/>
    <p:sldId id="706" r:id="rId88"/>
    <p:sldId id="635" r:id="rId89"/>
    <p:sldId id="711" r:id="rId90"/>
    <p:sldId id="710" r:id="rId91"/>
    <p:sldId id="709" r:id="rId92"/>
    <p:sldId id="712" r:id="rId93"/>
    <p:sldId id="640" r:id="rId94"/>
    <p:sldId id="641" r:id="rId95"/>
    <p:sldId id="717" r:id="rId96"/>
    <p:sldId id="718" r:id="rId97"/>
    <p:sldId id="719" r:id="rId98"/>
    <p:sldId id="720" r:id="rId99"/>
    <p:sldId id="721" r:id="rId100"/>
    <p:sldId id="724" r:id="rId101"/>
    <p:sldId id="723" r:id="rId102"/>
    <p:sldId id="722" r:id="rId103"/>
    <p:sldId id="644" r:id="rId104"/>
    <p:sldId id="645" r:id="rId105"/>
    <p:sldId id="725" r:id="rId106"/>
    <p:sldId id="726" r:id="rId107"/>
    <p:sldId id="653" r:id="rId108"/>
    <p:sldId id="727" r:id="rId109"/>
    <p:sldId id="728" r:id="rId110"/>
    <p:sldId id="731" r:id="rId111"/>
    <p:sldId id="732" r:id="rId112"/>
    <p:sldId id="733" r:id="rId113"/>
    <p:sldId id="734" r:id="rId114"/>
    <p:sldId id="730" r:id="rId115"/>
    <p:sldId id="735" r:id="rId116"/>
    <p:sldId id="736" r:id="rId117"/>
    <p:sldId id="738" r:id="rId118"/>
    <p:sldId id="739" r:id="rId119"/>
    <p:sldId id="737" r:id="rId120"/>
    <p:sldId id="473" r:id="rId121"/>
    <p:sldId id="463" r:id="rId122"/>
    <p:sldId id="464" r:id="rId123"/>
    <p:sldId id="465" r:id="rId124"/>
    <p:sldId id="466" r:id="rId125"/>
    <p:sldId id="467" r:id="rId126"/>
    <p:sldId id="468" r:id="rId127"/>
    <p:sldId id="469" r:id="rId128"/>
    <p:sldId id="460" r:id="rId129"/>
    <p:sldId id="461" r:id="rId130"/>
    <p:sldId id="472" r:id="rId131"/>
    <p:sldId id="423" r:id="rId132"/>
    <p:sldId id="471" r:id="rId133"/>
    <p:sldId id="451" r:id="rId134"/>
    <p:sldId id="452" r:id="rId135"/>
    <p:sldId id="438" r:id="rId136"/>
    <p:sldId id="455" r:id="rId137"/>
    <p:sldId id="456" r:id="rId138"/>
    <p:sldId id="457" r:id="rId139"/>
    <p:sldId id="458" r:id="rId140"/>
    <p:sldId id="459" r:id="rId141"/>
    <p:sldId id="470" r:id="rId142"/>
    <p:sldId id="264" r:id="rId1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课程介绍" id="{98E9B96F-8AEB-410A-BD5C-EB917E57308D}">
          <p14:sldIdLst>
            <p14:sldId id="462"/>
            <p14:sldId id="475"/>
            <p14:sldId id="656"/>
            <p14:sldId id="657"/>
            <p14:sldId id="476"/>
            <p14:sldId id="654"/>
          </p14:sldIdLst>
        </p14:section>
        <p14:section name="02-jQuery是啥" id="{6485D67A-2936-45E0-9D63-CF3A33F6DABD}">
          <p14:sldIdLst>
            <p14:sldId id="478"/>
            <p14:sldId id="663"/>
            <p14:sldId id="480"/>
          </p14:sldIdLst>
        </p14:section>
        <p14:section name="03-使用准备" id="{0E8A1572-E253-4527-AED4-E9111D5D3502}">
          <p14:sldIdLst>
            <p14:sldId id="483"/>
            <p14:sldId id="659"/>
            <p14:sldId id="664"/>
            <p14:sldId id="487"/>
            <p14:sldId id="488"/>
            <p14:sldId id="660"/>
            <p14:sldId id="661"/>
            <p14:sldId id="662"/>
            <p14:sldId id="490"/>
          </p14:sldIdLst>
        </p14:section>
        <p14:section name="04-选择器" id="{C273EEE0-1782-4700-A8A2-422C51031B54}">
          <p14:sldIdLst>
            <p14:sldId id="499"/>
            <p14:sldId id="500"/>
            <p14:sldId id="503"/>
          </p14:sldIdLst>
        </p14:section>
        <p14:section name="05-jQuery对象" id="{D058E164-CA54-45BA-AC09-D773A0E243B1}">
          <p14:sldIdLst>
            <p14:sldId id="665"/>
            <p14:sldId id="674"/>
            <p14:sldId id="675"/>
            <p14:sldId id="677"/>
            <p14:sldId id="678"/>
            <p14:sldId id="668"/>
            <p14:sldId id="669"/>
          </p14:sldIdLst>
        </p14:section>
        <p14:section name="06-事件绑定" id="{7FEBD0F8-8677-4559-B75A-08634452B709}">
          <p14:sldIdLst>
            <p14:sldId id="511"/>
            <p14:sldId id="513"/>
            <p14:sldId id="680"/>
            <p14:sldId id="679"/>
            <p14:sldId id="670"/>
            <p14:sldId id="671"/>
            <p14:sldId id="518"/>
          </p14:sldIdLst>
        </p14:section>
        <p14:section name="07-链式编程" id="{54A86FD6-601F-487B-8644-E9D3B90F05AC}">
          <p14:sldIdLst>
            <p14:sldId id="521"/>
            <p14:sldId id="523"/>
            <p14:sldId id="681"/>
            <p14:sldId id="683"/>
            <p14:sldId id="684"/>
            <p14:sldId id="529"/>
          </p14:sldIdLst>
        </p14:section>
        <p14:section name="08-内容操纵" id="{667B5D3B-8FC0-4616-A294-CC46284756AB}">
          <p14:sldIdLst>
            <p14:sldId id="534"/>
            <p14:sldId id="535"/>
            <p14:sldId id="536"/>
          </p14:sldIdLst>
        </p14:section>
        <p14:section name="09-计数器" id="{3E52F554-1F0D-4FCB-9738-9B1A2243E622}">
          <p14:sldIdLst>
            <p14:sldId id="547"/>
            <p14:sldId id="685"/>
            <p14:sldId id="686"/>
            <p14:sldId id="687"/>
            <p14:sldId id="551"/>
          </p14:sldIdLst>
        </p14:section>
        <p14:section name="10-过滤方法" id="{459FFC98-37D0-42EA-A049-B559506C2303}">
          <p14:sldIdLst>
            <p14:sldId id="558"/>
            <p14:sldId id="688"/>
            <p14:sldId id="565"/>
          </p14:sldIdLst>
        </p14:section>
        <p14:section name="11-样式操纵" id="{B15347B0-5E56-4D7C-94CD-B494479EB118}">
          <p14:sldIdLst>
            <p14:sldId id="583"/>
            <p14:sldId id="585"/>
            <p14:sldId id="690"/>
            <p14:sldId id="691"/>
            <p14:sldId id="588"/>
          </p14:sldIdLst>
        </p14:section>
        <p14:section name="12-属性操纵" id="{6083EF8F-EEB6-4624-B21C-88A8E3F34130}">
          <p14:sldIdLst>
            <p14:sldId id="591"/>
            <p14:sldId id="693"/>
            <p14:sldId id="694"/>
            <p14:sldId id="594"/>
            <p14:sldId id="595"/>
          </p14:sldIdLst>
        </p14:section>
        <p14:section name="13-图片切换" id="{4B0DDC8D-BBA2-4AC5-954A-8273E1640395}">
          <p14:sldIdLst>
            <p14:sldId id="597"/>
            <p14:sldId id="695"/>
            <p14:sldId id="696"/>
            <p14:sldId id="697"/>
            <p14:sldId id="698"/>
            <p14:sldId id="704"/>
            <p14:sldId id="705"/>
          </p14:sldIdLst>
        </p14:section>
        <p14:section name="14-操纵value" id="{D76B5256-8822-43DD-B078-5EE9AADDBB85}">
          <p14:sldIdLst>
            <p14:sldId id="602"/>
            <p14:sldId id="699"/>
            <p14:sldId id="611"/>
          </p14:sldIdLst>
        </p14:section>
        <p14:section name="15-查找方法" id="{0BDAFD66-5B34-4288-B5BF-6BA89AC09FC0}">
          <p14:sldIdLst>
            <p14:sldId id="700"/>
            <p14:sldId id="701"/>
            <p14:sldId id="703"/>
            <p14:sldId id="702"/>
          </p14:sldIdLst>
        </p14:section>
        <p14:section name="16-操纵类名" id="{F9335728-D557-4CFF-A065-2A3244918B1A}">
          <p14:sldIdLst>
            <p14:sldId id="628"/>
            <p14:sldId id="629"/>
            <p14:sldId id="708"/>
            <p14:sldId id="707"/>
            <p14:sldId id="706"/>
          </p14:sldIdLst>
        </p14:section>
        <p14:section name="17-事件进阶" id="{11CD9523-C437-4E8B-BB6A-EE5A42B9ADFF}">
          <p14:sldIdLst>
            <p14:sldId id="635"/>
            <p14:sldId id="711"/>
            <p14:sldId id="710"/>
            <p14:sldId id="709"/>
            <p14:sldId id="712"/>
          </p14:sldIdLst>
        </p14:section>
        <p14:section name="18-输入统计" id="{74C74489-9870-4F5C-93BA-C3E32AC7244E}">
          <p14:sldIdLst>
            <p14:sldId id="640"/>
            <p14:sldId id="641"/>
            <p14:sldId id="717"/>
            <p14:sldId id="718"/>
            <p14:sldId id="719"/>
            <p14:sldId id="720"/>
            <p14:sldId id="721"/>
            <p14:sldId id="724"/>
            <p14:sldId id="723"/>
            <p14:sldId id="722"/>
            <p14:sldId id="644"/>
          </p14:sldIdLst>
        </p14:section>
        <p14:section name="19-触发事件" id="{66761353-A698-4B3F-B21D-B630DCFA7E9C}">
          <p14:sldIdLst>
            <p14:sldId id="645"/>
            <p14:sldId id="725"/>
            <p14:sldId id="726"/>
            <p14:sldId id="653"/>
          </p14:sldIdLst>
        </p14:section>
        <p14:section name="20-微博登录" id="{CF0D212F-8C32-4BE8-A810-61012EB7A7CC}">
          <p14:sldIdLst>
            <p14:sldId id="727"/>
            <p14:sldId id="728"/>
            <p14:sldId id="731"/>
            <p14:sldId id="732"/>
            <p14:sldId id="733"/>
            <p14:sldId id="734"/>
            <p14:sldId id="730"/>
          </p14:sldIdLst>
        </p14:section>
        <p14:section name="21-window事件绑定" id="{5009BC0D-F972-4AD8-9F09-14C9CA569110}">
          <p14:sldIdLst>
            <p14:sldId id="735"/>
            <p14:sldId id="736"/>
            <p14:sldId id="738"/>
            <p14:sldId id="739"/>
            <p14:sldId id="737"/>
            <p14:sldId id="473"/>
            <p14:sldId id="463"/>
            <p14:sldId id="464"/>
            <p14:sldId id="465"/>
            <p14:sldId id="466"/>
            <p14:sldId id="467"/>
            <p14:sldId id="468"/>
            <p14:sldId id="469"/>
            <p14:sldId id="460"/>
            <p14:sldId id="461"/>
            <p14:sldId id="472"/>
            <p14:sldId id="423"/>
            <p14:sldId id="471"/>
            <p14:sldId id="451"/>
            <p14:sldId id="452"/>
            <p14:sldId id="438"/>
            <p14:sldId id="455"/>
            <p14:sldId id="456"/>
            <p14:sldId id="457"/>
            <p14:sldId id="458"/>
            <p14:sldId id="459"/>
            <p14:sldId id="4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umn fish" initials="af" lastIdx="2" clrIdx="0">
    <p:extLst>
      <p:ext uri="{19B8F6BF-5375-455C-9EA6-DF929625EA0E}">
        <p15:presenceInfo xmlns:p15="http://schemas.microsoft.com/office/powerpoint/2012/main" userId="a466f9f330ff35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B60206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06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38" Type="http://schemas.openxmlformats.org/officeDocument/2006/relationships/slide" Target="slides/slide131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slide" Target="slides/slide121.xml"/><Relationship Id="rId144" Type="http://schemas.openxmlformats.org/officeDocument/2006/relationships/notesMaster" Target="notesMasters/notesMaster1.xml"/><Relationship Id="rId14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slide" Target="slides/slide127.xml"/><Relationship Id="rId139" Type="http://schemas.openxmlformats.org/officeDocument/2006/relationships/slide" Target="slides/slide13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5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16" Type="http://schemas.openxmlformats.org/officeDocument/2006/relationships/slide" Target="slides/slide109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137" Type="http://schemas.openxmlformats.org/officeDocument/2006/relationships/slide" Target="slides/slide13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40" Type="http://schemas.openxmlformats.org/officeDocument/2006/relationships/slide" Target="slides/slide133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43" Type="http://schemas.openxmlformats.org/officeDocument/2006/relationships/slide" Target="slides/slide136.xml"/><Relationship Id="rId14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036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1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471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7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9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86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02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85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5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9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20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5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1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91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467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70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6591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403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2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1" r:id="rId2"/>
    <p:sldLayoutId id="2147483712" r:id="rId3"/>
    <p:sldLayoutId id="214748371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hyperlink" Target="https://jquery.com/browser-support/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day01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使用准备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7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触发事件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 jQuery </a:t>
            </a:r>
            <a:r>
              <a:rPr kumimoji="1" lang="zh-CN" altLang="en-US" dirty="0">
                <a:solidFill>
                  <a:srgbClr val="49504F"/>
                </a:solidFill>
              </a:rPr>
              <a:t>中如何通过代码的方式触发绑定的事件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66765"/>
            <a:ext cx="7045962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直接触发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zh-CN" altLang="en-US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事件名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 trigger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触发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trigger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3.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触发自定义事件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trigger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自定义事件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4.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注册自定义事件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自定义事件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(){})</a:t>
            </a:r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49504F"/>
                </a:solidFill>
              </a:rPr>
              <a:t>自定义事件是一种进阶用法，目前了解使用方法即可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调用</a:t>
            </a:r>
            <a:r>
              <a:rPr lang="en-US" altLang="zh-CN" dirty="0"/>
              <a:t>click</a:t>
            </a:r>
            <a:r>
              <a:rPr lang="zh-CN" altLang="en-US" dirty="0"/>
              <a:t>方法是否可以触发点击事件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/>
              <a:t>trigger</a:t>
            </a:r>
            <a:r>
              <a:rPr lang="zh-CN" altLang="en-US" dirty="0"/>
              <a:t>方法只能用来触发原生事件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自定义事件是否可以通过鼠标点击来触发？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触发事件</a:t>
            </a:r>
          </a:p>
        </p:txBody>
      </p:sp>
    </p:spTree>
    <p:extLst>
      <p:ext uri="{BB962C8B-B14F-4D97-AF65-F5344CB8AC3E}">
        <p14:creationId xmlns:p14="http://schemas.microsoft.com/office/powerpoint/2010/main" val="307502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8"/>
            <a:ext cx="6654800" cy="1325563"/>
          </a:xfrm>
        </p:spPr>
        <p:txBody>
          <a:bodyPr/>
          <a:lstStyle/>
          <a:p>
            <a:r>
              <a:rPr kumimoji="1" lang="zh-CN" altLang="en-US" dirty="0"/>
              <a:t>登录切换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68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登录切换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A026FC-2A85-480E-BE03-449237EC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81" y="1416485"/>
            <a:ext cx="3795870" cy="37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4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账号</a:t>
            </a:r>
            <a:r>
              <a:rPr lang="en-US" altLang="zh-CN" dirty="0"/>
              <a:t>&amp;</a:t>
            </a:r>
            <a:r>
              <a:rPr lang="zh-CN" altLang="en-US" dirty="0"/>
              <a:t>安全切换</a:t>
            </a:r>
            <a:endParaRPr lang="en-US" altLang="zh-CN" dirty="0"/>
          </a:p>
          <a:p>
            <a:r>
              <a:rPr lang="zh-CN" altLang="en-US" dirty="0"/>
              <a:t>安全</a:t>
            </a:r>
            <a:r>
              <a:rPr lang="en-US" altLang="zh-CN" dirty="0"/>
              <a:t>&amp;</a:t>
            </a:r>
            <a:r>
              <a:rPr lang="zh-CN" altLang="en-US" dirty="0"/>
              <a:t>手机切换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登录切换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A026FC-2A85-480E-BE03-449237EC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19" y="1198676"/>
            <a:ext cx="3795870" cy="37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4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账号</a:t>
            </a:r>
            <a:r>
              <a:rPr lang="en-US" altLang="zh-CN" dirty="0"/>
              <a:t>&amp;</a:t>
            </a:r>
            <a:r>
              <a:rPr lang="zh-CN" altLang="en-US" dirty="0"/>
              <a:t>安全切换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需求：点击某种登录方式，切换到对应的登录界面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①：账号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&amp;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安全登录点击高亮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(active)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addClass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siblings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removeClass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②：显示登录界面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attr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siblings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60120" y="1656000"/>
            <a:ext cx="4643562" cy="3053301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切换登录场景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"multi-type"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data-label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"#account"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"label active"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账号登录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data-label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"#secure"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"label"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安全登录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data-label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"#phone"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"icon"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登录界面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"login-type"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账号登录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"account"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"account"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内容省略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安全登录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"secure"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"secure"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内容省略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手机号登录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"phone"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"phone"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内容省略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20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账号</a:t>
            </a:r>
            <a:r>
              <a:rPr lang="en-US" altLang="zh-CN" dirty="0"/>
              <a:t>&amp;</a:t>
            </a:r>
            <a:r>
              <a:rPr lang="zh-CN" altLang="en-US" dirty="0"/>
              <a:t>安全切换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安全</a:t>
            </a:r>
            <a:r>
              <a:rPr lang="en-US" altLang="zh-CN" dirty="0"/>
              <a:t>&amp;</a:t>
            </a:r>
            <a:r>
              <a:rPr lang="zh-CN" altLang="en-US" dirty="0"/>
              <a:t>手机切换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登录切换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A026FC-2A85-480E-BE03-449237EC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19" y="1198676"/>
            <a:ext cx="3795870" cy="37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7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en-US" altLang="zh-CN" dirty="0"/>
              <a:t>&amp;</a:t>
            </a:r>
            <a:r>
              <a:rPr lang="zh-CN" altLang="en-US" dirty="0"/>
              <a:t>手机切换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需求：点击右上角图标，根据当前状态在手机登录和安全登录之间切换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①：点击判断是否高亮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click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hasClass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未高亮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图标点击高亮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(active)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addClass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siblings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removeClass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未高亮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显示登录界面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attr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siblings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已高亮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切换到安全登录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trigger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7160120" y="2401294"/>
            <a:ext cx="4643562" cy="3053301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切换登录场景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"multi-type"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data-label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"#account"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"label active"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账号登录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data-label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"#secure"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"label"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安全登录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data-label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"#phone"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"icon"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登录界面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"login-type"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账号登录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"account"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"account"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内容省略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安全登录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"secure"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"secure"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内容省略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手机号登录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"phone"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"phone"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内容省略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45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自定义属性是否可以通过</a:t>
            </a:r>
            <a:r>
              <a:rPr lang="en-US" altLang="zh-CN" dirty="0" err="1"/>
              <a:t>attr</a:t>
            </a:r>
            <a:r>
              <a:rPr lang="zh-CN" altLang="en-US" dirty="0"/>
              <a:t>方法获取到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判断类名是否存在的方法是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hasClass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通过</a:t>
            </a:r>
            <a:r>
              <a:rPr lang="en-US" altLang="zh-CN" dirty="0"/>
              <a:t>trigger</a:t>
            </a:r>
            <a:r>
              <a:rPr lang="zh-CN" altLang="en-US" dirty="0"/>
              <a:t>方法触发事件时，参数传递什么？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事件名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登录切换</a:t>
            </a:r>
          </a:p>
        </p:txBody>
      </p:sp>
    </p:spTree>
    <p:extLst>
      <p:ext uri="{BB962C8B-B14F-4D97-AF65-F5344CB8AC3E}">
        <p14:creationId xmlns:p14="http://schemas.microsoft.com/office/powerpoint/2010/main" val="23902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8"/>
            <a:ext cx="6654800" cy="1325563"/>
          </a:xfrm>
        </p:spPr>
        <p:txBody>
          <a:bodyPr/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事件绑定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59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使用准备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8BE4C0-5749-44A7-8474-CEA14B209369}"/>
              </a:ext>
            </a:extLst>
          </p:cNvPr>
          <p:cNvGrpSpPr/>
          <p:nvPr/>
        </p:nvGrpSpPr>
        <p:grpSpPr>
          <a:xfrm>
            <a:off x="710880" y="1018139"/>
            <a:ext cx="10402168" cy="2336800"/>
            <a:chOff x="844952" y="3159760"/>
            <a:chExt cx="10402168" cy="23368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0E7C85D-8CEC-48B3-AF17-6838415E1D7D}"/>
                </a:ext>
              </a:extLst>
            </p:cNvPr>
            <p:cNvSpPr/>
            <p:nvPr/>
          </p:nvSpPr>
          <p:spPr>
            <a:xfrm>
              <a:off x="1515979" y="3637357"/>
              <a:ext cx="9218593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7" name="三角形 5">
              <a:extLst>
                <a:ext uri="{FF2B5EF4-FFF2-40B4-BE49-F238E27FC236}">
                  <a16:creationId xmlns:a16="http://schemas.microsoft.com/office/drawing/2014/main" id="{3A9910DA-8354-4CE7-B693-CE78D2877F1B}"/>
                </a:ext>
              </a:extLst>
            </p:cNvPr>
            <p:cNvSpPr/>
            <p:nvPr/>
          </p:nvSpPr>
          <p:spPr>
            <a:xfrm rot="2651319">
              <a:off x="851567" y="3515631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4AA4216-587F-4434-9AFE-B870973571E6}"/>
                </a:ext>
              </a:extLst>
            </p:cNvPr>
            <p:cNvSpPr/>
            <p:nvPr/>
          </p:nvSpPr>
          <p:spPr>
            <a:xfrm>
              <a:off x="944880" y="3159760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1D25D5-12AC-4F6D-A78B-FFE3F4B89649}"/>
                </a:ext>
              </a:extLst>
            </p:cNvPr>
            <p:cNvSpPr/>
            <p:nvPr/>
          </p:nvSpPr>
          <p:spPr>
            <a:xfrm>
              <a:off x="844952" y="3232230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DOM</a:t>
              </a: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186C1F-A128-43A9-9375-7679BC4752EB}"/>
                </a:ext>
              </a:extLst>
            </p:cNvPr>
            <p:cNvSpPr/>
            <p:nvPr/>
          </p:nvSpPr>
          <p:spPr>
            <a:xfrm>
              <a:off x="1147810" y="3653622"/>
              <a:ext cx="7045962" cy="138499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CN" sz="1400" b="0" dirty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liArr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document</a:t>
              </a:r>
              <a:r>
                <a:rPr lang="en-US" altLang="zh-CN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querySelectorAll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'li'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CN" sz="1400" b="0" dirty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altLang="zh-CN" sz="1400" b="0" dirty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liArr</a:t>
              </a:r>
              <a:r>
                <a:rPr lang="en-US" altLang="zh-CN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length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liArr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zh-CN" sz="1400" b="0" dirty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onclick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lang="en-US" altLang="zh-CN" sz="1400" b="0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altLang="zh-CN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altLang="zh-CN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backgroundColor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'pink'</a:t>
              </a:r>
              <a:endPara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}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2C9FD07-F41D-4C44-9BF6-FD3558DCC65C}"/>
              </a:ext>
            </a:extLst>
          </p:cNvPr>
          <p:cNvGrpSpPr/>
          <p:nvPr/>
        </p:nvGrpSpPr>
        <p:grpSpPr>
          <a:xfrm>
            <a:off x="710880" y="3832536"/>
            <a:ext cx="10402168" cy="2336800"/>
            <a:chOff x="844952" y="3159760"/>
            <a:chExt cx="10402168" cy="23368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73D088-9C73-413E-BADD-01BFAEE2C8FD}"/>
                </a:ext>
              </a:extLst>
            </p:cNvPr>
            <p:cNvSpPr/>
            <p:nvPr/>
          </p:nvSpPr>
          <p:spPr>
            <a:xfrm>
              <a:off x="1515979" y="3637357"/>
              <a:ext cx="9218593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3" name="三角形 5">
              <a:extLst>
                <a:ext uri="{FF2B5EF4-FFF2-40B4-BE49-F238E27FC236}">
                  <a16:creationId xmlns:a16="http://schemas.microsoft.com/office/drawing/2014/main" id="{638EA6FB-A512-4C2A-8087-B6EBF847DB51}"/>
                </a:ext>
              </a:extLst>
            </p:cNvPr>
            <p:cNvSpPr/>
            <p:nvPr/>
          </p:nvSpPr>
          <p:spPr>
            <a:xfrm rot="2651319">
              <a:off x="851567" y="3515631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B8612E-9716-45BC-9E27-4CD89853A462}"/>
                </a:ext>
              </a:extLst>
            </p:cNvPr>
            <p:cNvSpPr/>
            <p:nvPr/>
          </p:nvSpPr>
          <p:spPr>
            <a:xfrm>
              <a:off x="944880" y="3159760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6E77AA2-9289-4D7F-89C8-18C941A2323F}"/>
                </a:ext>
              </a:extLst>
            </p:cNvPr>
            <p:cNvSpPr/>
            <p:nvPr/>
          </p:nvSpPr>
          <p:spPr>
            <a:xfrm>
              <a:off x="844952" y="3232230"/>
              <a:ext cx="1254278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jQuery</a:t>
              </a: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783D35E-8D52-44B4-B622-923A2E0748EE}"/>
                </a:ext>
              </a:extLst>
            </p:cNvPr>
            <p:cNvSpPr/>
            <p:nvPr/>
          </p:nvSpPr>
          <p:spPr>
            <a:xfrm>
              <a:off x="1147810" y="3976787"/>
              <a:ext cx="7045962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CN" sz="14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'li'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CN" sz="14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() {</a:t>
              </a:r>
            </a:p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zh-CN" sz="14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CN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CN" sz="1400" b="0" dirty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backgroundColor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'pink'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3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使用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为</a:t>
            </a:r>
            <a:r>
              <a:rPr kumimoji="1" lang="en-US" altLang="zh-CN" dirty="0">
                <a:solidFill>
                  <a:srgbClr val="49504F"/>
                </a:solidFill>
              </a:rPr>
              <a:t>window</a:t>
            </a:r>
            <a:r>
              <a:rPr kumimoji="1" lang="zh-CN" altLang="en-US" dirty="0">
                <a:solidFill>
                  <a:srgbClr val="49504F"/>
                </a:solidFill>
              </a:rPr>
              <a:t>对象绑定事件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noProof="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1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滚动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window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onscroll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点击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window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onclick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2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使用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为</a:t>
            </a:r>
            <a:r>
              <a:rPr kumimoji="1" lang="en-US" altLang="zh-CN" dirty="0">
                <a:solidFill>
                  <a:srgbClr val="49504F"/>
                </a:solidFill>
              </a:rPr>
              <a:t>window</a:t>
            </a:r>
            <a:r>
              <a:rPr kumimoji="1" lang="zh-CN" altLang="en-US" dirty="0">
                <a:solidFill>
                  <a:srgbClr val="49504F"/>
                </a:solidFill>
              </a:rPr>
              <a:t>对象绑定事件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1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滚动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'window'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scroll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点击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'window'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click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8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49504F"/>
                </a:solidFill>
              </a:rPr>
              <a:t>使用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rgbClr val="49504F"/>
                </a:solidFill>
              </a:rPr>
              <a:t> </a:t>
            </a:r>
            <a:r>
              <a:rPr kumimoji="1" lang="zh-CN" altLang="en-US" dirty="0">
                <a:solidFill>
                  <a:srgbClr val="49504F"/>
                </a:solidFill>
              </a:rPr>
              <a:t>为</a:t>
            </a:r>
            <a:r>
              <a:rPr kumimoji="1" lang="en-US" altLang="zh-CN" dirty="0">
                <a:solidFill>
                  <a:srgbClr val="49504F"/>
                </a:solidFill>
              </a:rPr>
              <a:t>window</a:t>
            </a:r>
            <a:r>
              <a:rPr kumimoji="1" lang="zh-CN" altLang="en-US" dirty="0">
                <a:solidFill>
                  <a:srgbClr val="49504F"/>
                </a:solidFill>
              </a:rPr>
              <a:t>对象绑定事件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1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滚动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window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scroll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点击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window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click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49504F"/>
                </a:solidFill>
              </a:rPr>
              <a:t>直接传入 </a:t>
            </a:r>
            <a:r>
              <a:rPr lang="en-US" altLang="zh-CN" dirty="0">
                <a:solidFill>
                  <a:srgbClr val="49504F"/>
                </a:solidFill>
              </a:rPr>
              <a:t>window </a:t>
            </a:r>
            <a:r>
              <a:rPr lang="zh-CN" altLang="en-US" dirty="0">
                <a:solidFill>
                  <a:srgbClr val="49504F"/>
                </a:solidFill>
              </a:rPr>
              <a:t>对象，不需要写成选择器</a:t>
            </a:r>
          </a:p>
        </p:txBody>
      </p:sp>
    </p:spTree>
    <p:extLst>
      <p:ext uri="{BB962C8B-B14F-4D97-AF65-F5344CB8AC3E}">
        <p14:creationId xmlns:p14="http://schemas.microsoft.com/office/powerpoint/2010/main" val="98008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/>
              <a:t>$</a:t>
            </a:r>
            <a:r>
              <a:rPr lang="zh-CN" altLang="en-US" dirty="0"/>
              <a:t>方法中传入什么可以为</a:t>
            </a:r>
            <a:r>
              <a:rPr lang="en-US" altLang="zh-CN" dirty="0"/>
              <a:t>window</a:t>
            </a:r>
            <a:r>
              <a:rPr lang="zh-CN" altLang="en-US" dirty="0"/>
              <a:t>绑定事件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事件绑定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13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输入二级标题，可根据实际情况删除</a:t>
            </a:r>
          </a:p>
        </p:txBody>
      </p:sp>
    </p:spTree>
    <p:extLst>
      <p:ext uri="{BB962C8B-B14F-4D97-AF65-F5344CB8AC3E}">
        <p14:creationId xmlns:p14="http://schemas.microsoft.com/office/powerpoint/2010/main" val="8150335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强调的目录内容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根据实际情况调整目录的位置</a:t>
            </a:r>
            <a:endParaRPr lang="en-US" altLang="zh-CN" dirty="0"/>
          </a:p>
          <a:p>
            <a:r>
              <a:rPr lang="zh-CN" altLang="en-US" dirty="0"/>
              <a:t>规范使用母版，不可随意调整哦</a:t>
            </a:r>
            <a:endParaRPr lang="en-US" altLang="zh-CN" dirty="0"/>
          </a:p>
          <a:p>
            <a:r>
              <a:rPr lang="zh-CN" altLang="en-US" dirty="0"/>
              <a:t>如果内容较少要调整位置</a:t>
            </a:r>
            <a:endParaRPr lang="en-US" altLang="zh-CN" dirty="0"/>
          </a:p>
          <a:p>
            <a:r>
              <a:rPr lang="zh-CN" altLang="en-US" dirty="0"/>
              <a:t>不能偏差太大，灵活但要遵守规范</a:t>
            </a:r>
            <a:endParaRPr lang="en-US" altLang="zh-CN" dirty="0"/>
          </a:p>
          <a:p>
            <a:r>
              <a:rPr lang="zh-CN" altLang="en-US" dirty="0"/>
              <a:t>尽量不要有回行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重点文字颜色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/>
              <a:t>此内容上下居中对齐</a:t>
            </a:r>
            <a:endParaRPr kumimoji="1" lang="en-US" altLang="zh-CN" dirty="0"/>
          </a:p>
          <a:p>
            <a:r>
              <a:rPr kumimoji="1" lang="zh-CN" altLang="en-US" dirty="0"/>
              <a:t>可根据实际情况微调位置和字体大小</a:t>
            </a:r>
            <a:endParaRPr kumimoji="1" lang="en-US" altLang="zh-CN" dirty="0"/>
          </a:p>
          <a:p>
            <a:r>
              <a:rPr kumimoji="1" lang="zh-CN" altLang="en-US" dirty="0"/>
              <a:t>想调整位置也可以用回车试试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一级标题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设置二级名称</a:t>
            </a:r>
            <a:endParaRPr lang="en-US" altLang="zh-CN" dirty="0"/>
          </a:p>
          <a:p>
            <a:r>
              <a:rPr lang="zh-CN" altLang="en-US" dirty="0"/>
              <a:t>设置二级标题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仅有一级标题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不同运算符连接的表达式体现的是不同类型的表达式。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二级标题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2950464" y="3637357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8EF1E-1F83-1944-964B-3BFCA8353C29}"/>
              </a:ext>
            </a:extLst>
          </p:cNvPr>
          <p:cNvSpPr/>
          <p:nvPr/>
        </p:nvSpPr>
        <p:spPr>
          <a:xfrm>
            <a:off x="944880" y="3159760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BDBDFC-FF73-3C46-A036-6C3DA2363B85}"/>
              </a:ext>
            </a:extLst>
          </p:cNvPr>
          <p:cNvSpPr/>
          <p:nvPr/>
        </p:nvSpPr>
        <p:spPr>
          <a:xfrm>
            <a:off x="844952" y="323223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88A0C1A6-69C3-E94F-B61C-4585A79E868E}"/>
              </a:ext>
            </a:extLst>
          </p:cNvPr>
          <p:cNvSpPr txBox="1">
            <a:spLocks/>
          </p:cNvSpPr>
          <p:nvPr/>
        </p:nvSpPr>
        <p:spPr>
          <a:xfrm>
            <a:off x="1141908" y="3605642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59BB35-B5A3-CF4C-B45F-451AFE402157}"/>
              </a:ext>
            </a:extLst>
          </p:cNvPr>
          <p:cNvSpPr/>
          <p:nvPr/>
        </p:nvSpPr>
        <p:spPr>
          <a:xfrm>
            <a:off x="3209542" y="3960477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30078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下包：把 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下载到本地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导包：在希望使用的页面中导入下载好的 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下载地址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>
                <a:solidFill>
                  <a:srgbClr val="C00000"/>
                </a:solidFill>
              </a:rPr>
              <a:t>https://jquery.com/</a:t>
            </a:r>
          </a:p>
          <a:p>
            <a:pPr marL="276225" indent="-276225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就两步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1F159AD-8B11-4928-8087-F3C9F78658C7}"/>
              </a:ext>
            </a:extLst>
          </p:cNvPr>
          <p:cNvGrpSpPr/>
          <p:nvPr/>
        </p:nvGrpSpPr>
        <p:grpSpPr>
          <a:xfrm>
            <a:off x="844952" y="3159760"/>
            <a:ext cx="10402168" cy="2336800"/>
            <a:chOff x="844952" y="3159760"/>
            <a:chExt cx="10402168" cy="2336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4B5439-C037-5945-863E-78CF680F521E}"/>
                </a:ext>
              </a:extLst>
            </p:cNvPr>
            <p:cNvSpPr/>
            <p:nvPr/>
          </p:nvSpPr>
          <p:spPr>
            <a:xfrm>
              <a:off x="1515979" y="3637357"/>
              <a:ext cx="9218593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FADF9B97-18AB-6441-8245-9FE8053466B3}"/>
                </a:ext>
              </a:extLst>
            </p:cNvPr>
            <p:cNvSpPr/>
            <p:nvPr/>
          </p:nvSpPr>
          <p:spPr>
            <a:xfrm rot="2651319">
              <a:off x="851567" y="3515631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28EF1E-1F83-1944-964B-3BFCA8353C29}"/>
                </a:ext>
              </a:extLst>
            </p:cNvPr>
            <p:cNvSpPr/>
            <p:nvPr/>
          </p:nvSpPr>
          <p:spPr>
            <a:xfrm>
              <a:off x="944880" y="3159760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8BDBDFC-FF73-3C46-A036-6C3DA2363B85}"/>
                </a:ext>
              </a:extLst>
            </p:cNvPr>
            <p:cNvSpPr/>
            <p:nvPr/>
          </p:nvSpPr>
          <p:spPr>
            <a:xfrm>
              <a:off x="844952" y="3232230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dirty="0">
                  <a:solidFill>
                    <a:prstClr val="white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小测试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59BB35-B5A3-CF4C-B45F-451AFE402157}"/>
                </a:ext>
              </a:extLst>
            </p:cNvPr>
            <p:cNvSpPr/>
            <p:nvPr/>
          </p:nvSpPr>
          <p:spPr>
            <a:xfrm>
              <a:off x="1147810" y="3976787"/>
              <a:ext cx="7045962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CN" sz="1400" b="0" dirty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en-US" altLang="zh-CN" sz="14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'body'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CN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CN" sz="1400" b="0" dirty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backgroundColor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CN" sz="1400" b="0" dirty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yellowgreen</a:t>
              </a:r>
              <a:r>
                <a:rPr lang="en-US" altLang="zh-CN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CN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3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ElasticSearch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是一个搜索服务器</a:t>
            </a:r>
          </a:p>
          <a:p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搜索就是查询</a:t>
            </a:r>
          </a:p>
          <a:p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一级标题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F5A1C003-0F68-7646-9603-181337DD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5" y="3194623"/>
            <a:ext cx="4820716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2">
            <a:extLst>
              <a:ext uri="{FF2B5EF4-FFF2-40B4-BE49-F238E27FC236}">
                <a16:creationId xmlns:a16="http://schemas.microsoft.com/office/drawing/2014/main" id="{6D6ACDC1-E57B-374E-AD5F-6F4A362E0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01" y="3429000"/>
            <a:ext cx="3243072" cy="118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0">
            <a:extLst>
              <a:ext uri="{FF2B5EF4-FFF2-40B4-BE49-F238E27FC236}">
                <a16:creationId xmlns:a16="http://schemas.microsoft.com/office/drawing/2014/main" id="{46E18C9D-1426-104F-AF61-699CA3C37AA7}"/>
              </a:ext>
            </a:extLst>
          </p:cNvPr>
          <p:cNvSpPr txBox="1"/>
          <p:nvPr/>
        </p:nvSpPr>
        <p:spPr>
          <a:xfrm>
            <a:off x="1164792" y="2061498"/>
            <a:ext cx="269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select * from xxx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7" name="直接箭头连接符 2">
            <a:extLst>
              <a:ext uri="{FF2B5EF4-FFF2-40B4-BE49-F238E27FC236}">
                <a16:creationId xmlns:a16="http://schemas.microsoft.com/office/drawing/2014/main" id="{E47E3DF3-E379-E34C-9AE3-CF7272EF47D9}"/>
              </a:ext>
            </a:extLst>
          </p:cNvPr>
          <p:cNvCxnSpPr>
            <a:cxnSpLocks/>
          </p:cNvCxnSpPr>
          <p:nvPr/>
        </p:nvCxnSpPr>
        <p:spPr>
          <a:xfrm>
            <a:off x="3795621" y="2249665"/>
            <a:ext cx="840907" cy="0"/>
          </a:xfrm>
          <a:prstGeom prst="straightConnector1">
            <a:avLst/>
          </a:prstGeom>
          <a:ln>
            <a:solidFill>
              <a:srgbClr val="AD2B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50">
            <a:extLst>
              <a:ext uri="{FF2B5EF4-FFF2-40B4-BE49-F238E27FC236}">
                <a16:creationId xmlns:a16="http://schemas.microsoft.com/office/drawing/2014/main" id="{916FD441-1E4E-5141-85BD-0A711B74ABBF}"/>
              </a:ext>
            </a:extLst>
          </p:cNvPr>
          <p:cNvSpPr txBox="1"/>
          <p:nvPr/>
        </p:nvSpPr>
        <p:spPr>
          <a:xfrm>
            <a:off x="4986020" y="2121282"/>
            <a:ext cx="2219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关系型数据库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DF0A75-B63C-434E-8D20-8100A4CF1FE7}"/>
              </a:ext>
            </a:extLst>
          </p:cNvPr>
          <p:cNvSpPr/>
          <p:nvPr/>
        </p:nvSpPr>
        <p:spPr>
          <a:xfrm>
            <a:off x="710880" y="1877568"/>
            <a:ext cx="6933504" cy="76809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表格样式（非母版，使用请复制）</a:t>
            </a: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06955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20353"/>
              </p:ext>
            </p:extLst>
          </p:nvPr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+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*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乘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×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除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÷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%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取余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获取的是两个数据做除法的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余数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2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210614"/>
            <a:ext cx="6767513" cy="7083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的区别：两个数据做除法，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商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余数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整数操作只能得到整数，要想得到小数，必须有浮点数参与运算。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71297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7854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8014289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0134A-CD36-F741-B3CD-D46BF5C4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章节标题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输入练习的标题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步骤标题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8748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5416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792C73-A60A-594A-905C-D2501334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02381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文本居中对齐</a:t>
            </a:r>
            <a:endParaRPr lang="en-US" altLang="zh-CN" dirty="0"/>
          </a:p>
          <a:p>
            <a:r>
              <a:rPr lang="zh-CN" altLang="en-US" dirty="0"/>
              <a:t>根据实际情况调整文本位置，红色色值</a:t>
            </a:r>
            <a:endParaRPr lang="en-US" altLang="zh-CN" dirty="0"/>
          </a:p>
          <a:p>
            <a:r>
              <a:rPr lang="zh-CN" altLang="en-US" dirty="0"/>
              <a:t>力求美观、简洁、大方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代码的样式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代码样式（非母版，需要请复制，如有红色请用色值</a:t>
            </a:r>
            <a:r>
              <a:rPr lang="en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#AD2B26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903" y="1646133"/>
            <a:ext cx="5770944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||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 </a:t>
            </a:r>
            <a:r>
              <a:rPr lang="zh-CN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&amp;&amp;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US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</a:t>
            </a:r>
            <a:r>
              <a:rPr lang="zh-CN" altLang="zh-CN" sz="1400" dirty="0">
                <a:solidFill>
                  <a:srgbClr val="080808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zh-CN" altLang="zh-CN" sz="2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29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使用 </a:t>
            </a:r>
            <a:r>
              <a:rPr lang="en-US" altLang="zh-CN" dirty="0"/>
              <a:t>jQuery </a:t>
            </a:r>
            <a:r>
              <a:rPr lang="zh-CN" altLang="en-US" dirty="0"/>
              <a:t>的准备工作是哪两步？</a:t>
            </a:r>
            <a:endParaRPr lang="en-US" altLang="zh-CN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      </a:t>
            </a:r>
            <a:r>
              <a:rPr lang="zh-CN" altLang="en-US" sz="1600" dirty="0">
                <a:solidFill>
                  <a:srgbClr val="C00000"/>
                </a:solidFill>
              </a:rPr>
              <a:t>下包 </a:t>
            </a:r>
            <a:r>
              <a:rPr lang="en-US" altLang="zh-CN" sz="1600" dirty="0">
                <a:solidFill>
                  <a:srgbClr val="C00000"/>
                </a:solidFill>
              </a:rPr>
              <a:t>, </a:t>
            </a:r>
            <a:r>
              <a:rPr lang="zh-CN" altLang="en-US" sz="1600" dirty="0">
                <a:solidFill>
                  <a:srgbClr val="C00000"/>
                </a:solidFill>
              </a:rPr>
              <a:t>导包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完整版本和压缩版本的 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en-US" altLang="zh-CN" dirty="0"/>
              <a:t> </a:t>
            </a:r>
            <a:r>
              <a:rPr lang="zh-CN" altLang="en-US" dirty="0"/>
              <a:t>功能上有区别吗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AutoNum type="arabicPeriod" startAt="2"/>
            </a:pPr>
            <a:r>
              <a:rPr lang="zh-CN" altLang="en-US" dirty="0"/>
              <a:t>文件名中有 </a:t>
            </a:r>
            <a:r>
              <a:rPr lang="en-US" altLang="zh-CN" dirty="0"/>
              <a:t>mini </a:t>
            </a:r>
            <a:r>
              <a:rPr lang="zh-CN" altLang="en-US" dirty="0"/>
              <a:t>的是压缩版本还是完整版本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压缩版本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5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流程图使用规范（非母版，请复制使用，规范需删除）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流程图样式</a:t>
            </a:r>
          </a:p>
        </p:txBody>
      </p:sp>
      <p:sp>
        <p:nvSpPr>
          <p:cNvPr id="5" name="矩形 30">
            <a:extLst>
              <a:ext uri="{FF2B5EF4-FFF2-40B4-BE49-F238E27FC236}">
                <a16:creationId xmlns:a16="http://schemas.microsoft.com/office/drawing/2014/main" id="{4753D23F-4A60-B64D-9E61-C92E2D712A7B}"/>
              </a:ext>
            </a:extLst>
          </p:cNvPr>
          <p:cNvSpPr/>
          <p:nvPr/>
        </p:nvSpPr>
        <p:spPr>
          <a:xfrm rot="5400000">
            <a:off x="5022370" y="2800461"/>
            <a:ext cx="903288" cy="611314"/>
          </a:xfrm>
          <a:custGeom>
            <a:avLst/>
            <a:gdLst>
              <a:gd name="connsiteX0" fmla="*/ 0 w 997139"/>
              <a:gd name="connsiteY0" fmla="*/ 0 h 791890"/>
              <a:gd name="connsiteX1" fmla="*/ 997139 w 997139"/>
              <a:gd name="connsiteY1" fmla="*/ 0 h 791890"/>
              <a:gd name="connsiteX2" fmla="*/ 997139 w 997139"/>
              <a:gd name="connsiteY2" fmla="*/ 791890 h 791890"/>
              <a:gd name="connsiteX3" fmla="*/ 0 w 997139"/>
              <a:gd name="connsiteY3" fmla="*/ 791890 h 791890"/>
              <a:gd name="connsiteX4" fmla="*/ 0 w 997139"/>
              <a:gd name="connsiteY4" fmla="*/ 0 h 791890"/>
              <a:gd name="connsiteX0" fmla="*/ 997139 w 1088579"/>
              <a:gd name="connsiteY0" fmla="*/ 0 h 791890"/>
              <a:gd name="connsiteX1" fmla="*/ 997139 w 1088579"/>
              <a:gd name="connsiteY1" fmla="*/ 791890 h 791890"/>
              <a:gd name="connsiteX2" fmla="*/ 0 w 1088579"/>
              <a:gd name="connsiteY2" fmla="*/ 791890 h 791890"/>
              <a:gd name="connsiteX3" fmla="*/ 0 w 1088579"/>
              <a:gd name="connsiteY3" fmla="*/ 0 h 791890"/>
              <a:gd name="connsiteX4" fmla="*/ 1088579 w 1088579"/>
              <a:gd name="connsiteY4" fmla="*/ 91440 h 791890"/>
              <a:gd name="connsiteX0" fmla="*/ 997139 w 997139"/>
              <a:gd name="connsiteY0" fmla="*/ 0 h 791890"/>
              <a:gd name="connsiteX1" fmla="*/ 997139 w 997139"/>
              <a:gd name="connsiteY1" fmla="*/ 791890 h 791890"/>
              <a:gd name="connsiteX2" fmla="*/ 0 w 997139"/>
              <a:gd name="connsiteY2" fmla="*/ 791890 h 791890"/>
              <a:gd name="connsiteX3" fmla="*/ 0 w 997139"/>
              <a:gd name="connsiteY3" fmla="*/ 0 h 79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139" h="791890">
                <a:moveTo>
                  <a:pt x="997139" y="0"/>
                </a:moveTo>
                <a:lnTo>
                  <a:pt x="997139" y="791890"/>
                </a:lnTo>
                <a:lnTo>
                  <a:pt x="0" y="79189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B6DA91-86C5-2340-AF0F-B558F5FDDC6D}"/>
              </a:ext>
            </a:extLst>
          </p:cNvPr>
          <p:cNvSpPr/>
          <p:nvPr/>
        </p:nvSpPr>
        <p:spPr>
          <a:xfrm>
            <a:off x="5779671" y="488588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17" name="流程图: 决策 12">
            <a:extLst>
              <a:ext uri="{FF2B5EF4-FFF2-40B4-BE49-F238E27FC236}">
                <a16:creationId xmlns:a16="http://schemas.microsoft.com/office/drawing/2014/main" id="{4B492D1B-37BF-4942-982B-28A7E335BAAE}"/>
              </a:ext>
            </a:extLst>
          </p:cNvPr>
          <p:cNvSpPr/>
          <p:nvPr/>
        </p:nvSpPr>
        <p:spPr>
          <a:xfrm>
            <a:off x="2784060" y="4664855"/>
            <a:ext cx="1728779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3109401-97EA-FB43-8224-4982F0F7CCF7}"/>
              </a:ext>
            </a:extLst>
          </p:cNvPr>
          <p:cNvSpPr/>
          <p:nvPr/>
        </p:nvSpPr>
        <p:spPr>
          <a:xfrm>
            <a:off x="3134775" y="1457271"/>
            <a:ext cx="1008063" cy="100806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3796FF-7CF1-834A-B48A-BA6304CAF07A}"/>
              </a:ext>
            </a:extLst>
          </p:cNvPr>
          <p:cNvSpPr/>
          <p:nvPr/>
        </p:nvSpPr>
        <p:spPr bwMode="auto">
          <a:xfrm>
            <a:off x="2784063" y="3739131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这里最多写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个字这里最多写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DD52B2-D343-F24E-8365-AEF402A82DB5}"/>
              </a:ext>
            </a:extLst>
          </p:cNvPr>
          <p:cNvSpPr/>
          <p:nvPr/>
        </p:nvSpPr>
        <p:spPr bwMode="auto">
          <a:xfrm>
            <a:off x="2784063" y="2801679"/>
            <a:ext cx="1728778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这里最多写</a:t>
            </a:r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个字这里最多写</a:t>
            </a:r>
            <a:r>
              <a:rPr lang="en-US" altLang="zh-CN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16</a:t>
            </a:r>
            <a:r>
              <a:rPr lang="zh-CN" altLang="en-US" sz="14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36" name="直接箭头连接符 59">
            <a:extLst>
              <a:ext uri="{FF2B5EF4-FFF2-40B4-BE49-F238E27FC236}">
                <a16:creationId xmlns:a16="http://schemas.microsoft.com/office/drawing/2014/main" id="{6E123348-7A3A-CB46-9528-DCF6C3201C8D}"/>
              </a:ext>
            </a:extLst>
          </p:cNvPr>
          <p:cNvCxnSpPr>
            <a:cxnSpLocks/>
          </p:cNvCxnSpPr>
          <p:nvPr/>
        </p:nvCxnSpPr>
        <p:spPr>
          <a:xfrm flipH="1">
            <a:off x="3648449" y="2454663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59">
            <a:extLst>
              <a:ext uri="{FF2B5EF4-FFF2-40B4-BE49-F238E27FC236}">
                <a16:creationId xmlns:a16="http://schemas.microsoft.com/office/drawing/2014/main" id="{EBD90338-2B53-9447-B2AB-0602075B76B5}"/>
              </a:ext>
            </a:extLst>
          </p:cNvPr>
          <p:cNvCxnSpPr>
            <a:cxnSpLocks/>
          </p:cNvCxnSpPr>
          <p:nvPr/>
        </p:nvCxnSpPr>
        <p:spPr>
          <a:xfrm flipH="1">
            <a:off x="3648449" y="3408819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12">
            <a:extLst>
              <a:ext uri="{FF2B5EF4-FFF2-40B4-BE49-F238E27FC236}">
                <a16:creationId xmlns:a16="http://schemas.microsoft.com/office/drawing/2014/main" id="{75DD6A72-2383-BA41-A549-B49338AE1446}"/>
              </a:ext>
            </a:extLst>
          </p:cNvPr>
          <p:cNvSpPr/>
          <p:nvPr/>
        </p:nvSpPr>
        <p:spPr>
          <a:xfrm>
            <a:off x="8408874" y="2220879"/>
            <a:ext cx="1728779" cy="853435"/>
          </a:xfrm>
          <a:prstGeom prst="flowChartDecision">
            <a:avLst/>
          </a:prstGeom>
          <a:solidFill>
            <a:srgbClr val="AD2B2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endParaRPr lang="en-US" altLang="zh-CN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48" name="直接箭头连接符 59">
            <a:extLst>
              <a:ext uri="{FF2B5EF4-FFF2-40B4-BE49-F238E27FC236}">
                <a16:creationId xmlns:a16="http://schemas.microsoft.com/office/drawing/2014/main" id="{FCCC33F4-688B-5246-8570-EDA301CBF103}"/>
              </a:ext>
            </a:extLst>
          </p:cNvPr>
          <p:cNvCxnSpPr>
            <a:cxnSpLocks/>
          </p:cNvCxnSpPr>
          <p:nvPr/>
        </p:nvCxnSpPr>
        <p:spPr>
          <a:xfrm flipH="1">
            <a:off x="3648449" y="4323219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9">
            <a:extLst>
              <a:ext uri="{FF2B5EF4-FFF2-40B4-BE49-F238E27FC236}">
                <a16:creationId xmlns:a16="http://schemas.microsoft.com/office/drawing/2014/main" id="{2BCADD87-FBEB-8148-B465-E989000B87F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12839" y="5091572"/>
            <a:ext cx="1266832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9">
            <a:extLst>
              <a:ext uri="{FF2B5EF4-FFF2-40B4-BE49-F238E27FC236}">
                <a16:creationId xmlns:a16="http://schemas.microsoft.com/office/drawing/2014/main" id="{1CC32427-9A1A-3848-8723-1D9AE018EAE2}"/>
              </a:ext>
            </a:extLst>
          </p:cNvPr>
          <p:cNvCxnSpPr>
            <a:cxnSpLocks/>
          </p:cNvCxnSpPr>
          <p:nvPr/>
        </p:nvCxnSpPr>
        <p:spPr>
          <a:xfrm>
            <a:off x="7524286" y="5091572"/>
            <a:ext cx="1243676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CB2BDF0-BA5E-C447-8372-61D5BB1A7416}"/>
              </a:ext>
            </a:extLst>
          </p:cNvPr>
          <p:cNvSpPr/>
          <p:nvPr/>
        </p:nvSpPr>
        <p:spPr>
          <a:xfrm>
            <a:off x="8783171" y="4598037"/>
            <a:ext cx="1008063" cy="1008062"/>
          </a:xfrm>
          <a:prstGeom prst="ellipse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0B58156-30BF-B74E-BEB2-E053B54D9242}"/>
              </a:ext>
            </a:extLst>
          </p:cNvPr>
          <p:cNvSpPr/>
          <p:nvPr/>
        </p:nvSpPr>
        <p:spPr>
          <a:xfrm>
            <a:off x="2770472" y="5840987"/>
            <a:ext cx="1736668" cy="411380"/>
          </a:xfrm>
          <a:prstGeom prst="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55" name="直接箭头连接符 59">
            <a:extLst>
              <a:ext uri="{FF2B5EF4-FFF2-40B4-BE49-F238E27FC236}">
                <a16:creationId xmlns:a16="http://schemas.microsoft.com/office/drawing/2014/main" id="{908374C9-321A-E344-8F48-A6859FF5C13A}"/>
              </a:ext>
            </a:extLst>
          </p:cNvPr>
          <p:cNvCxnSpPr>
            <a:cxnSpLocks/>
          </p:cNvCxnSpPr>
          <p:nvPr/>
        </p:nvCxnSpPr>
        <p:spPr>
          <a:xfrm flipH="1">
            <a:off x="3648449" y="5502663"/>
            <a:ext cx="1" cy="34163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9">
            <a:extLst>
              <a:ext uri="{FF2B5EF4-FFF2-40B4-BE49-F238E27FC236}">
                <a16:creationId xmlns:a16="http://schemas.microsoft.com/office/drawing/2014/main" id="{9BD03D33-7A90-9A4F-B5E2-657680614BFD}"/>
              </a:ext>
            </a:extLst>
          </p:cNvPr>
          <p:cNvCxnSpPr>
            <a:cxnSpLocks/>
          </p:cNvCxnSpPr>
          <p:nvPr/>
        </p:nvCxnSpPr>
        <p:spPr>
          <a:xfrm>
            <a:off x="4512839" y="3090494"/>
            <a:ext cx="655518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5779671" y="244748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FBF6FC3-2E91-3947-8088-065FBAD9B892}"/>
              </a:ext>
            </a:extLst>
          </p:cNvPr>
          <p:cNvSpPr/>
          <p:nvPr/>
        </p:nvSpPr>
        <p:spPr>
          <a:xfrm>
            <a:off x="5779671" y="3335378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最多写</a:t>
            </a:r>
            <a:r>
              <a:rPr lang="en-US" altLang="zh-CN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个字</a:t>
            </a:r>
          </a:p>
        </p:txBody>
      </p:sp>
      <p:cxnSp>
        <p:nvCxnSpPr>
          <p:cNvPr id="65" name="直接箭头连接符 59">
            <a:extLst>
              <a:ext uri="{FF2B5EF4-FFF2-40B4-BE49-F238E27FC236}">
                <a16:creationId xmlns:a16="http://schemas.microsoft.com/office/drawing/2014/main" id="{56A40357-AC58-0443-9D2F-D5EAF90681FC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 flipV="1">
            <a:off x="7516339" y="2647597"/>
            <a:ext cx="892535" cy="5575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59">
            <a:extLst>
              <a:ext uri="{FF2B5EF4-FFF2-40B4-BE49-F238E27FC236}">
                <a16:creationId xmlns:a16="http://schemas.microsoft.com/office/drawing/2014/main" id="{E562C4AF-EB7C-D040-A1F5-72E90CE77616}"/>
              </a:ext>
            </a:extLst>
          </p:cNvPr>
          <p:cNvCxnSpPr>
            <a:cxnSpLocks/>
            <a:stCxn id="8" idx="0"/>
            <a:endCxn id="60" idx="2"/>
          </p:cNvCxnSpPr>
          <p:nvPr/>
        </p:nvCxnSpPr>
        <p:spPr>
          <a:xfrm flipV="1">
            <a:off x="6648005" y="3746758"/>
            <a:ext cx="0" cy="1139124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898B492D-287C-3B41-93B1-3EA64F7F4B72}"/>
              </a:ext>
            </a:extLst>
          </p:cNvPr>
          <p:cNvCxnSpPr>
            <a:cxnSpLocks/>
            <a:stCxn id="60" idx="3"/>
            <a:endCxn id="53" idx="0"/>
          </p:cNvCxnSpPr>
          <p:nvPr/>
        </p:nvCxnSpPr>
        <p:spPr>
          <a:xfrm>
            <a:off x="7516339" y="3541068"/>
            <a:ext cx="1770864" cy="1056969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7A50FECA-5359-1947-9D1A-1F5485F6D745}"/>
              </a:ext>
            </a:extLst>
          </p:cNvPr>
          <p:cNvSpPr/>
          <p:nvPr/>
        </p:nvSpPr>
        <p:spPr>
          <a:xfrm>
            <a:off x="4942253" y="4748687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ED1EF83-9BD1-D044-A91D-474A4088434B}"/>
              </a:ext>
            </a:extLst>
          </p:cNvPr>
          <p:cNvSpPr/>
          <p:nvPr/>
        </p:nvSpPr>
        <p:spPr>
          <a:xfrm>
            <a:off x="3716799" y="550266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</a:t>
            </a:r>
          </a:p>
        </p:txBody>
      </p: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49A89669-B750-BE45-B3F8-B339B07E6633}"/>
              </a:ext>
            </a:extLst>
          </p:cNvPr>
          <p:cNvCxnSpPr>
            <a:cxnSpLocks/>
            <a:stCxn id="46" idx="3"/>
            <a:endCxn id="53" idx="6"/>
          </p:cNvCxnSpPr>
          <p:nvPr/>
        </p:nvCxnSpPr>
        <p:spPr>
          <a:xfrm flipH="1">
            <a:off x="9791234" y="2647597"/>
            <a:ext cx="346419" cy="2454471"/>
          </a:xfrm>
          <a:prstGeom prst="bentConnector3">
            <a:avLst>
              <a:gd name="adj1" fmla="val -180753"/>
            </a:avLst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814D4DD-D737-034B-A9BF-0C9C31FF95F3}"/>
              </a:ext>
            </a:extLst>
          </p:cNvPr>
          <p:cNvSpPr txBox="1"/>
          <p:nvPr/>
        </p:nvSpPr>
        <p:spPr>
          <a:xfrm>
            <a:off x="732074" y="1643944"/>
            <a:ext cx="16962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使用规范：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、只有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90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度横向和竖向，没有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45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度的走向。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、起点和结束为固定样式。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、流程中重点用实色块，非重点用线框。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、字数多和字数少的矩形高度不同，做了区分。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5747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其他的版式样式（此版式有动画）</a:t>
            </a: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1270032-1060-FA47-A9F5-64EB45423470}"/>
              </a:ext>
            </a:extLst>
          </p:cNvPr>
          <p:cNvSpPr>
            <a:spLocks/>
          </p:cNvSpPr>
          <p:nvPr/>
        </p:nvSpPr>
        <p:spPr bwMode="auto">
          <a:xfrm>
            <a:off x="5470870" y="1561306"/>
            <a:ext cx="968375" cy="4479925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6B0B338A-C282-9349-B458-C8C9A7B6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745" y="2167291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9DA88056-B7B5-6E4A-B6DB-3A3940B5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66" y="3225007"/>
            <a:ext cx="165100" cy="165100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27D38179-4ACD-594B-ACEB-874BCB1F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220" y="4201727"/>
            <a:ext cx="163512" cy="163513"/>
          </a:xfrm>
          <a:prstGeom prst="ellipse">
            <a:avLst/>
          </a:prstGeom>
          <a:solidFill>
            <a:srgbClr val="AD2B2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06DEC186-6E02-124F-8406-9394AEAE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165" y="5176296"/>
            <a:ext cx="163513" cy="163512"/>
          </a:xfrm>
          <a:prstGeom prst="ellipse">
            <a:avLst/>
          </a:prstGeom>
          <a:solidFill>
            <a:srgbClr val="49504F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02CEA69C-B228-2D4F-968E-81955FF11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2045" y="2249841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20542B8D-2E99-6543-B440-907A7B316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066" y="3305969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EC7F3DDC-9999-0642-BE0B-F2DFFC739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5482" y="4284277"/>
            <a:ext cx="145732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268353D5-1C48-F14B-9302-7A02D8D2E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6090" y="5258846"/>
            <a:ext cx="1027113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40" name="TextBox 45">
            <a:extLst>
              <a:ext uri="{FF2B5EF4-FFF2-40B4-BE49-F238E27FC236}">
                <a16:creationId xmlns:a16="http://schemas.microsoft.com/office/drawing/2014/main" id="{D4E900A5-A6C9-044E-A279-75BA62DB750F}"/>
              </a:ext>
            </a:extLst>
          </p:cNvPr>
          <p:cNvSpPr txBox="1"/>
          <p:nvPr/>
        </p:nvSpPr>
        <p:spPr>
          <a:xfrm>
            <a:off x="834887" y="2318104"/>
            <a:ext cx="3707295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72E30CCD-879E-A94A-A9DF-23D2212A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486" y="1860078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E098A4C5-11D7-B84B-9F68-13BE2E7EE5E0}"/>
              </a:ext>
            </a:extLst>
          </p:cNvPr>
          <p:cNvSpPr txBox="1"/>
          <p:nvPr/>
        </p:nvSpPr>
        <p:spPr>
          <a:xfrm>
            <a:off x="7421370" y="3386147"/>
            <a:ext cx="3890032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3" name="TextBox 48">
            <a:extLst>
              <a:ext uri="{FF2B5EF4-FFF2-40B4-BE49-F238E27FC236}">
                <a16:creationId xmlns:a16="http://schemas.microsoft.com/office/drawing/2014/main" id="{05D28F95-8A74-0948-991E-AD36EE6DAAA9}"/>
              </a:ext>
            </a:extLst>
          </p:cNvPr>
          <p:cNvSpPr txBox="1"/>
          <p:nvPr/>
        </p:nvSpPr>
        <p:spPr>
          <a:xfrm>
            <a:off x="7397091" y="2929708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id="{6396A13F-A573-E04A-8997-84DC80C26EA7}"/>
              </a:ext>
            </a:extLst>
          </p:cNvPr>
          <p:cNvSpPr txBox="1"/>
          <p:nvPr/>
        </p:nvSpPr>
        <p:spPr>
          <a:xfrm>
            <a:off x="722260" y="4345776"/>
            <a:ext cx="3384378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F22E4E3D-A357-B54D-B46E-4D77464C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942" y="3889337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50" name="TextBox 51">
            <a:extLst>
              <a:ext uri="{FF2B5EF4-FFF2-40B4-BE49-F238E27FC236}">
                <a16:creationId xmlns:a16="http://schemas.microsoft.com/office/drawing/2014/main" id="{B0700DE3-28A3-A342-9631-EA1F8995EA30}"/>
              </a:ext>
            </a:extLst>
          </p:cNvPr>
          <p:cNvSpPr txBox="1"/>
          <p:nvPr/>
        </p:nvSpPr>
        <p:spPr>
          <a:xfrm>
            <a:off x="7421370" y="5309220"/>
            <a:ext cx="3887530" cy="10303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1" name="TextBox 52">
            <a:extLst>
              <a:ext uri="{FF2B5EF4-FFF2-40B4-BE49-F238E27FC236}">
                <a16:creationId xmlns:a16="http://schemas.microsoft.com/office/drawing/2014/main" id="{5F4B56EC-51FC-D444-B899-27B78AFDE5AD}"/>
              </a:ext>
            </a:extLst>
          </p:cNvPr>
          <p:cNvSpPr txBox="1"/>
          <p:nvPr/>
        </p:nvSpPr>
        <p:spPr>
          <a:xfrm>
            <a:off x="7396177" y="4852781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填写段落标题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2859677-C202-E24F-BE65-0669D91D1D76}"/>
              </a:ext>
            </a:extLst>
          </p:cNvPr>
          <p:cNvSpPr/>
          <p:nvPr/>
        </p:nvSpPr>
        <p:spPr>
          <a:xfrm>
            <a:off x="6122504" y="1774384"/>
            <a:ext cx="947738" cy="949325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1E25AC2-796C-E24E-8A71-7D6AC24ACD5B}"/>
              </a:ext>
            </a:extLst>
          </p:cNvPr>
          <p:cNvSpPr/>
          <p:nvPr/>
        </p:nvSpPr>
        <p:spPr>
          <a:xfrm>
            <a:off x="4903458" y="2835876"/>
            <a:ext cx="947737" cy="947737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41FB78D-A639-D842-A2A1-4CA6E0E2ECAC}"/>
              </a:ext>
            </a:extLst>
          </p:cNvPr>
          <p:cNvSpPr/>
          <p:nvPr/>
        </p:nvSpPr>
        <p:spPr>
          <a:xfrm>
            <a:off x="6122504" y="3810408"/>
            <a:ext cx="947738" cy="947737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3A19995-8A4F-4244-87C1-E59641201B8E}"/>
              </a:ext>
            </a:extLst>
          </p:cNvPr>
          <p:cNvSpPr/>
          <p:nvPr/>
        </p:nvSpPr>
        <p:spPr>
          <a:xfrm>
            <a:off x="4901856" y="4758145"/>
            <a:ext cx="947737" cy="947738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填写</a:t>
            </a:r>
            <a:endParaRPr lang="en-US" altLang="zh-CN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 pitchFamily="2" charset="0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498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/>
      <p:bldP spid="44" grpId="0"/>
      <p:bldP spid="47" grpId="0"/>
      <p:bldP spid="50" grpId="0"/>
      <p:bldP spid="51" grpId="0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填写标题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填写标题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56" y="2917738"/>
            <a:ext cx="2155575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2886943"/>
            <a:ext cx="2155575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22994532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1" name="Freeform 131">
            <a:extLst>
              <a:ext uri="{FF2B5EF4-FFF2-40B4-BE49-F238E27FC236}">
                <a16:creationId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2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3" name="Freeform 231">
            <a:extLst>
              <a:ext uri="{FF2B5EF4-FFF2-40B4-BE49-F238E27FC236}">
                <a16:creationId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5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7" name="Freeform 116">
            <a:extLst>
              <a:ext uri="{FF2B5EF4-FFF2-40B4-BE49-F238E27FC236}">
                <a16:creationId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1694695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5" y="1957053"/>
            <a:ext cx="1694696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694695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2458865" y="4018169"/>
            <a:ext cx="1694696" cy="418513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填写段落标题</a:t>
            </a:r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983583" y="4490508"/>
            <a:ext cx="3169978" cy="10303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724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其他样式（非母版，需要请复制）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其他的版式样式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2679167" y="1905898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A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5419465" y="1905898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B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2A09BCA-B604-DB4E-A7BC-2D1D46CBD44C}"/>
              </a:ext>
            </a:extLst>
          </p:cNvPr>
          <p:cNvSpPr/>
          <p:nvPr/>
        </p:nvSpPr>
        <p:spPr>
          <a:xfrm>
            <a:off x="8159762" y="1905898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C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2432674" y="3820953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5172972" y="3820953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FA452C-DDD2-AD40-8706-FD1214F5244D}"/>
              </a:ext>
            </a:extLst>
          </p:cNvPr>
          <p:cNvSpPr/>
          <p:nvPr/>
        </p:nvSpPr>
        <p:spPr>
          <a:xfrm>
            <a:off x="7913269" y="3820953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填写段落标题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2355022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5102126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DC4E889-5BC9-2142-860D-10295F36134C}"/>
              </a:ext>
            </a:extLst>
          </p:cNvPr>
          <p:cNvSpPr txBox="1"/>
          <p:nvPr/>
        </p:nvSpPr>
        <p:spPr>
          <a:xfrm>
            <a:off x="7846865" y="4451369"/>
            <a:ext cx="2273959" cy="1535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7066312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</a:rPr>
              <a:t>规范使用说明</a:t>
            </a:r>
            <a:endParaRPr kumimoji="1" lang="zh-CN" altLang="en-US" dirty="0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E1FBA79F-8FB0-1F48-8835-EF245A61CD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9845675" cy="4871439"/>
          </a:xfrm>
        </p:spPr>
        <p:txBody>
          <a:bodyPr anchor="t"/>
          <a:lstStyle/>
          <a:p>
            <a:pPr>
              <a:buFont typeface="+mj-lt"/>
              <a:buAutoNum type="arabicPeriod"/>
            </a:pPr>
            <a:r>
              <a:rPr kumimoji="1" lang="zh-CN" altLang="en-US" dirty="0"/>
              <a:t>字体为 阿里巴巴普惠体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字号 正文一级标题  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号；正文二级标题  </a:t>
            </a:r>
            <a:r>
              <a:rPr kumimoji="1" lang="en-US" altLang="zh-CN" dirty="0"/>
              <a:t>18</a:t>
            </a:r>
            <a:r>
              <a:rPr kumimoji="1" lang="zh-CN" altLang="en-US" dirty="0"/>
              <a:t>号；正文文字 </a:t>
            </a:r>
            <a:r>
              <a:rPr kumimoji="1" lang="en-US" altLang="zh-CN" dirty="0"/>
              <a:t>16</a:t>
            </a:r>
            <a:r>
              <a:rPr kumimoji="1" lang="zh-CN" altLang="en-US" dirty="0"/>
              <a:t>号；代码字号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号；流程图字号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号；注释、注意事项字号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号。字号可根据实际内容的多少进行微调，原则上按规范使用。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标准色及色值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208DAD-3D0A-9545-9F5B-8F52CED1BF1D}"/>
              </a:ext>
            </a:extLst>
          </p:cNvPr>
          <p:cNvSpPr/>
          <p:nvPr/>
        </p:nvSpPr>
        <p:spPr>
          <a:xfrm>
            <a:off x="1152941" y="2716698"/>
            <a:ext cx="384313" cy="342828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5F7426-55F3-AA46-A7DC-758C73290DC3}"/>
              </a:ext>
            </a:extLst>
          </p:cNvPr>
          <p:cNvSpPr/>
          <p:nvPr/>
        </p:nvSpPr>
        <p:spPr>
          <a:xfrm>
            <a:off x="4261300" y="2716698"/>
            <a:ext cx="384313" cy="342828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0041C6-B50C-6E4A-8452-045F41348A50}"/>
              </a:ext>
            </a:extLst>
          </p:cNvPr>
          <p:cNvSpPr/>
          <p:nvPr/>
        </p:nvSpPr>
        <p:spPr>
          <a:xfrm>
            <a:off x="1635446" y="2716697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  <a:latin typeface=".PingFang SC"/>
              </a:rPr>
              <a:t>红色色值 </a:t>
            </a:r>
            <a:r>
              <a:rPr lang="en" altLang="zh-CN" dirty="0">
                <a:solidFill>
                  <a:srgbClr val="AD2B26"/>
                </a:solidFill>
                <a:latin typeface="Helvetica Neue" panose="02000503000000020004" pitchFamily="2" charset="0"/>
              </a:rPr>
              <a:t>AD2B26</a:t>
            </a:r>
            <a:endParaRPr lang="en" altLang="zh-CN" dirty="0">
              <a:solidFill>
                <a:srgbClr val="AD2B26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1451F-8C99-6B4F-9C57-5B7A350252F1}"/>
              </a:ext>
            </a:extLst>
          </p:cNvPr>
          <p:cNvSpPr/>
          <p:nvPr/>
        </p:nvSpPr>
        <p:spPr>
          <a:xfrm>
            <a:off x="4783562" y="2716697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9504F"/>
                </a:solidFill>
              </a:rPr>
              <a:t>黑色色值 </a:t>
            </a:r>
            <a:r>
              <a:rPr lang="en-US" altLang="zh-CN" dirty="0">
                <a:solidFill>
                  <a:srgbClr val="49504F"/>
                </a:solidFill>
              </a:rPr>
              <a:t>49504</a:t>
            </a:r>
            <a:r>
              <a:rPr lang="en" altLang="zh-CN" dirty="0">
                <a:solidFill>
                  <a:srgbClr val="49504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430023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版本区别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33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版本区别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目前最新版本是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C00000"/>
                </a:solidFill>
              </a:rPr>
              <a:t>3.5.1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7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3</a:t>
            </a:r>
            <a:r>
              <a:rPr lang="zh-CN" altLang="en-US" dirty="0">
                <a:solidFill>
                  <a:srgbClr val="262626"/>
                </a:solidFill>
              </a:rPr>
              <a:t>：</a:t>
            </a:r>
            <a:r>
              <a:rPr lang="zh-CN" altLang="en-US" dirty="0">
                <a:solidFill>
                  <a:srgbClr val="C00000"/>
                </a:solidFill>
              </a:rPr>
              <a:t>大版本</a:t>
            </a:r>
            <a:r>
              <a:rPr lang="en-US" altLang="zh-CN" dirty="0">
                <a:solidFill>
                  <a:srgbClr val="262626"/>
                </a:solidFill>
              </a:rPr>
              <a:t>,</a:t>
            </a:r>
            <a:r>
              <a:rPr lang="zh-CN" altLang="en-US" dirty="0">
                <a:solidFill>
                  <a:srgbClr val="262626"/>
                </a:solidFill>
              </a:rPr>
              <a:t>和上一个版本相比有很多功能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x</a:t>
            </a:r>
            <a:r>
              <a:rPr lang="zh-CN" altLang="en-US" dirty="0">
                <a:solidFill>
                  <a:srgbClr val="262626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262626"/>
                </a:solidFill>
              </a:rPr>
              <a:t>修复或者新增小功能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版本区别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可以看成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C00000"/>
                </a:solidFill>
              </a:rPr>
              <a:t>3.x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7ED1E27-4752-4948-9C6C-9C5428BB6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4019643"/>
            <a:ext cx="2902618" cy="184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F72E5E5-1D93-40B6-8D98-11F8F1D77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r="2479"/>
          <a:stretch/>
        </p:blipFill>
        <p:spPr bwMode="auto">
          <a:xfrm>
            <a:off x="731521" y="4019643"/>
            <a:ext cx="2902618" cy="18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49D4C72-4A1A-4A2D-8718-53E511668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" b="7600"/>
          <a:stretch/>
        </p:blipFill>
        <p:spPr bwMode="auto">
          <a:xfrm>
            <a:off x="731521" y="4017076"/>
            <a:ext cx="2902618" cy="18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CACC7FF7-3C6A-4757-92DC-23FFD986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714" y="2191040"/>
            <a:ext cx="4861761" cy="31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9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1.x</a:t>
            </a:r>
            <a:r>
              <a:rPr lang="zh-CN" altLang="en-US" dirty="0">
                <a:solidFill>
                  <a:srgbClr val="262626"/>
                </a:solidFill>
              </a:rPr>
              <a:t>：兼容低版本的</a:t>
            </a:r>
            <a:r>
              <a:rPr lang="en-US" altLang="zh-CN" dirty="0" err="1">
                <a:solidFill>
                  <a:srgbClr val="262626"/>
                </a:solidFill>
              </a:rPr>
              <a:t>ie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2.x</a:t>
            </a:r>
            <a:r>
              <a:rPr lang="zh-CN" altLang="en-US" dirty="0">
                <a:solidFill>
                  <a:srgbClr val="262626"/>
                </a:solidFill>
              </a:rPr>
              <a:t>：不兼容低版本的</a:t>
            </a:r>
            <a:r>
              <a:rPr lang="en-US" altLang="zh-CN" dirty="0" err="1">
                <a:solidFill>
                  <a:srgbClr val="262626"/>
                </a:solidFill>
              </a:rPr>
              <a:t>ie</a:t>
            </a:r>
            <a:r>
              <a:rPr lang="en-US" altLang="zh-CN" dirty="0">
                <a:solidFill>
                  <a:srgbClr val="262626"/>
                </a:solidFill>
              </a:rPr>
              <a:t> , </a:t>
            </a:r>
            <a:r>
              <a:rPr lang="zh-CN" altLang="en-US" dirty="0">
                <a:solidFill>
                  <a:srgbClr val="262626"/>
                </a:solidFill>
              </a:rPr>
              <a:t>并且不再更新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r>
              <a:rPr lang="en-US" altLang="zh-CN" dirty="0">
                <a:solidFill>
                  <a:schemeClr val="tx1"/>
                </a:solidFill>
              </a:rPr>
              <a:t>3.x:   </a:t>
            </a:r>
            <a:r>
              <a:rPr lang="zh-CN" altLang="en-US" dirty="0">
                <a:solidFill>
                  <a:schemeClr val="tx1"/>
                </a:solidFill>
              </a:rPr>
              <a:t>不兼容低版本的</a:t>
            </a:r>
            <a:r>
              <a:rPr lang="en-US" altLang="zh-CN" dirty="0" err="1">
                <a:solidFill>
                  <a:schemeClr val="tx1"/>
                </a:solidFill>
              </a:rPr>
              <a:t>ie</a:t>
            </a:r>
            <a:r>
              <a:rPr lang="en-US" altLang="zh-CN" dirty="0">
                <a:solidFill>
                  <a:schemeClr val="tx1"/>
                </a:solidFill>
              </a:rPr>
              <a:t> , </a:t>
            </a:r>
            <a:r>
              <a:rPr lang="zh-CN" altLang="en-US" dirty="0">
                <a:solidFill>
                  <a:schemeClr val="tx1"/>
                </a:solidFill>
              </a:rPr>
              <a:t>更新中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版本区别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目前有 </a:t>
            </a:r>
            <a:r>
              <a:rPr kumimoji="1" lang="en-US" altLang="zh-CN" dirty="0">
                <a:solidFill>
                  <a:srgbClr val="C00000"/>
                </a:solidFill>
              </a:rPr>
              <a:t>3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个大版本</a:t>
            </a:r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E052034B-8B68-435B-9829-AEEB50047C54}"/>
              </a:ext>
            </a:extLst>
          </p:cNvPr>
          <p:cNvSpPr/>
          <p:nvPr/>
        </p:nvSpPr>
        <p:spPr>
          <a:xfrm rot="2651319">
            <a:off x="851566" y="506955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834BC6A-DE0F-46EC-A4EA-7AEA1975A5A4}"/>
              </a:ext>
            </a:extLst>
          </p:cNvPr>
          <p:cNvSpPr txBox="1"/>
          <p:nvPr/>
        </p:nvSpPr>
        <p:spPr>
          <a:xfrm>
            <a:off x="1189355" y="5210614"/>
            <a:ext cx="6767513" cy="7083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兼容信息查看</a:t>
            </a: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en-US" altLang="zh-CN" sz="1400" dirty="0">
                <a:solidFill>
                  <a:schemeClr val="accent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hlinkClick r:id="rId2"/>
              </a:rPr>
              <a:t>https://jquery.com/browser-support/</a:t>
            </a:r>
            <a:endParaRPr lang="en-US" altLang="zh-CN" sz="1400" dirty="0">
              <a:solidFill>
                <a:schemeClr val="accent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历史版本下载</a:t>
            </a: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en-US" altLang="zh-CN" sz="1400" dirty="0">
                <a:solidFill>
                  <a:schemeClr val="accent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hlinkClick r:id="rId3"/>
              </a:rPr>
              <a:t>https://code.jquery.com/</a:t>
            </a:r>
            <a:endParaRPr lang="en-US" altLang="zh-CN" sz="1400" dirty="0">
              <a:solidFill>
                <a:schemeClr val="accent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7940CB-89F7-4B33-9572-FB61E2C7C96D}"/>
              </a:ext>
            </a:extLst>
          </p:cNvPr>
          <p:cNvSpPr/>
          <p:nvPr/>
        </p:nvSpPr>
        <p:spPr>
          <a:xfrm>
            <a:off x="944880" y="471297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707F9D-228E-478E-9F2D-23E52725D0CA}"/>
              </a:ext>
            </a:extLst>
          </p:cNvPr>
          <p:cNvSpPr/>
          <p:nvPr/>
        </p:nvSpPr>
        <p:spPr>
          <a:xfrm>
            <a:off x="844952" y="47854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下载地址</a:t>
            </a:r>
          </a:p>
        </p:txBody>
      </p:sp>
    </p:spTree>
    <p:extLst>
      <p:ext uri="{BB962C8B-B14F-4D97-AF65-F5344CB8AC3E}">
        <p14:creationId xmlns:p14="http://schemas.microsoft.com/office/powerpoint/2010/main" val="176827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  <a:noFill/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有几个大版本 </a:t>
            </a:r>
            <a:r>
              <a:rPr lang="en-US" altLang="zh-CN" dirty="0"/>
              <a:t>, </a:t>
            </a:r>
            <a:r>
              <a:rPr lang="zh-CN" altLang="en-US" dirty="0"/>
              <a:t>他们分别是什么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1.x , 2.x , 3.x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如果不考虑兼容低版本的</a:t>
            </a:r>
            <a:r>
              <a:rPr lang="en-US" altLang="zh-CN" dirty="0" err="1"/>
              <a:t>ie</a:t>
            </a:r>
            <a:r>
              <a:rPr lang="en-US" altLang="zh-CN" dirty="0"/>
              <a:t> , </a:t>
            </a:r>
            <a:r>
              <a:rPr lang="zh-CN" altLang="en-US" dirty="0"/>
              <a:t>使用哪个版本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3.x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版本区别</a:t>
            </a:r>
          </a:p>
        </p:txBody>
      </p:sp>
    </p:spTree>
    <p:extLst>
      <p:ext uri="{BB962C8B-B14F-4D97-AF65-F5344CB8AC3E}">
        <p14:creationId xmlns:p14="http://schemas.microsoft.com/office/powerpoint/2010/main" val="78472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71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84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中通过选择器来获取 </a:t>
            </a:r>
            <a:r>
              <a:rPr kumimoji="1" lang="en-US" altLang="zh-CN" dirty="0">
                <a:solidFill>
                  <a:srgbClr val="C00000"/>
                </a:solidFill>
              </a:rPr>
              <a:t>DOM</a:t>
            </a:r>
            <a:r>
              <a:rPr kumimoji="1" lang="en-US" altLang="zh-CN" dirty="0"/>
              <a:t> </a:t>
            </a:r>
            <a:r>
              <a:rPr kumimoji="1" lang="zh-CN" altLang="en-US" dirty="0"/>
              <a:t>节点，功能类似于原生的 </a:t>
            </a:r>
            <a:r>
              <a:rPr kumimoji="1" lang="en-US" altLang="zh-CN" dirty="0" err="1">
                <a:solidFill>
                  <a:srgbClr val="C00000"/>
                </a:solidFill>
              </a:rPr>
              <a:t>querySelectorAll</a:t>
            </a:r>
            <a:r>
              <a:rPr kumimoji="1" lang="en-US" altLang="zh-CN" dirty="0"/>
              <a:t> </a:t>
            </a:r>
            <a:r>
              <a:rPr kumimoji="1" lang="zh-CN" altLang="en-US" dirty="0"/>
              <a:t>方法，支持的选择器与 </a:t>
            </a:r>
            <a:r>
              <a:rPr kumimoji="1" lang="en-US" altLang="zh-CN" dirty="0">
                <a:solidFill>
                  <a:srgbClr val="C00000"/>
                </a:solidFill>
              </a:rPr>
              <a:t>CSS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的选择器几乎一致。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3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语法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修改背景色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yellowgreen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BCD4B0-1106-42D6-847C-288707D4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29" y="4620024"/>
            <a:ext cx="7047619" cy="71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3E950C-4678-4F5D-AB15-5B72541E8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2" y="4308411"/>
            <a:ext cx="2536658" cy="13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88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376895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jQuery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的选择器如何使用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$('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')</a:t>
            </a:r>
          </a:p>
          <a:p>
            <a:pPr lvl="1">
              <a:buClr>
                <a:schemeClr val="tx1"/>
              </a:buClr>
            </a:pPr>
            <a:endParaRPr lang="en-US" altLang="zh-CN" sz="1600" dirty="0"/>
          </a:p>
          <a:p>
            <a:pPr lvl="1">
              <a:buClr>
                <a:schemeClr val="tx1"/>
              </a:buClr>
            </a:pPr>
            <a:endParaRPr lang="en-US" altLang="zh-CN" sz="16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753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对象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9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 </a:t>
            </a:r>
            <a:r>
              <a:rPr kumimoji="1" lang="zh-CN" altLang="en-US" dirty="0">
                <a:solidFill>
                  <a:schemeClr val="tx1"/>
                </a:solidFill>
              </a:rPr>
              <a:t>中利用选择器获取到的并非原生的 </a:t>
            </a:r>
            <a:r>
              <a:rPr kumimoji="1" lang="en-US" altLang="zh-CN" dirty="0">
                <a:solidFill>
                  <a:srgbClr val="C00000"/>
                </a:solidFill>
              </a:rPr>
              <a:t>DOM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对象，而是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示例代码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789985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jQuery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标签 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169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 </a:t>
            </a:r>
            <a:r>
              <a:rPr kumimoji="1" lang="zh-CN" altLang="en-US" dirty="0">
                <a:solidFill>
                  <a:schemeClr val="tx1"/>
                </a:solidFill>
              </a:rPr>
              <a:t>中利用选择器获取到的并非原生的 </a:t>
            </a:r>
            <a:r>
              <a:rPr kumimoji="1" lang="en-US" altLang="zh-CN" dirty="0">
                <a:solidFill>
                  <a:srgbClr val="C00000"/>
                </a:solidFill>
              </a:rPr>
              <a:t>DOM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对象，而是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示例代码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789984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jQuery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标签 改变背景色为 粉色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'pink'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11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 </a:t>
            </a:r>
            <a:r>
              <a:rPr kumimoji="1" lang="zh-CN" altLang="en-US" dirty="0">
                <a:solidFill>
                  <a:schemeClr val="tx1"/>
                </a:solidFill>
              </a:rPr>
              <a:t>中利用选择器获取到的并非原生的 </a:t>
            </a:r>
            <a:r>
              <a:rPr kumimoji="1" lang="en-US" altLang="zh-CN" dirty="0">
                <a:solidFill>
                  <a:srgbClr val="C00000"/>
                </a:solidFill>
              </a:rPr>
              <a:t>DOM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对象，而是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示例代码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30" y="2574540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jQuery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标签 改变背景色为 粉色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'pink'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4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dom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标签 改变背景色为 粉色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'pink'</a:t>
            </a:r>
            <a:endParaRPr lang="en-US" altLang="zh-CN" sz="14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A63D09B-1288-4D2E-B32E-6181C403D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jQuery</a:t>
            </a:r>
            <a:r>
              <a:rPr lang="zh-CN" altLang="en-US" dirty="0">
                <a:solidFill>
                  <a:srgbClr val="262626"/>
                </a:solidFill>
              </a:rPr>
              <a:t>对象 和 </a:t>
            </a:r>
            <a:r>
              <a:rPr lang="en-US" altLang="zh-CN" dirty="0">
                <a:solidFill>
                  <a:srgbClr val="262626"/>
                </a:solidFill>
              </a:rPr>
              <a:t>DOM</a:t>
            </a:r>
            <a:r>
              <a:rPr lang="zh-CN" altLang="en-US" dirty="0">
                <a:solidFill>
                  <a:srgbClr val="262626"/>
                </a:solidFill>
              </a:rPr>
              <a:t>对象 的语法不能混用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01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 </a:t>
            </a:r>
            <a:r>
              <a:rPr kumimoji="1" lang="zh-CN" altLang="en-US" dirty="0">
                <a:solidFill>
                  <a:schemeClr val="tx1"/>
                </a:solidFill>
              </a:rPr>
              <a:t>中利用选择器获取到的并非原生的 </a:t>
            </a:r>
            <a:r>
              <a:rPr kumimoji="1" lang="en-US" altLang="zh-CN" dirty="0">
                <a:solidFill>
                  <a:srgbClr val="C00000"/>
                </a:solidFill>
              </a:rPr>
              <a:t>DOM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对象，而是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9BDDE-37EB-4E6C-A1A0-D767D63405CE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三角形 5">
            <a:extLst>
              <a:ext uri="{FF2B5EF4-FFF2-40B4-BE49-F238E27FC236}">
                <a16:creationId xmlns:a16="http://schemas.microsoft.com/office/drawing/2014/main" id="{4B4AEA2E-7CB4-4841-8EA6-902234FA1055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65155B-9F89-4546-A0C5-6907C1530B36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0EE8DD-28E0-411F-8A0A-97AF05836001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示例代码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85D830-EEE4-4AE2-9D24-B2EEA80EBFEA}"/>
              </a:ext>
            </a:extLst>
          </p:cNvPr>
          <p:cNvSpPr/>
          <p:nvPr/>
        </p:nvSpPr>
        <p:spPr>
          <a:xfrm>
            <a:off x="1003829" y="2574540"/>
            <a:ext cx="7418275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jQuery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标签 改变背景色为 粉色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'pink' 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4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dom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标签 改变背景色为 粉色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'pink'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E2E8188-F57E-4881-97BF-D8C824640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jQuery</a:t>
            </a:r>
            <a:r>
              <a:rPr lang="zh-CN" altLang="en-US" dirty="0">
                <a:solidFill>
                  <a:srgbClr val="262626"/>
                </a:solidFill>
              </a:rPr>
              <a:t>对象 和 </a:t>
            </a:r>
            <a:r>
              <a:rPr lang="en-US" altLang="zh-CN" dirty="0">
                <a:solidFill>
                  <a:srgbClr val="262626"/>
                </a:solidFill>
              </a:rPr>
              <a:t>DOM</a:t>
            </a:r>
            <a:r>
              <a:rPr lang="zh-CN" altLang="en-US" dirty="0">
                <a:solidFill>
                  <a:srgbClr val="262626"/>
                </a:solidFill>
              </a:rPr>
              <a:t>对象 的语法不能混用</a:t>
            </a:r>
            <a:endParaRPr lang="en-US" altLang="zh-CN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 </a:t>
            </a:r>
            <a:r>
              <a:rPr kumimoji="1" lang="zh-CN" altLang="en-US" dirty="0">
                <a:solidFill>
                  <a:schemeClr val="tx1"/>
                </a:solidFill>
              </a:rPr>
              <a:t>中利用选择器获取到的并非原生的 </a:t>
            </a:r>
            <a:r>
              <a:rPr kumimoji="1" lang="en-US" altLang="zh-CN" dirty="0">
                <a:solidFill>
                  <a:srgbClr val="C00000"/>
                </a:solidFill>
              </a:rPr>
              <a:t>DOM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对象，而是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FF2058EA-C7B4-4911-AF9A-8753229183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jQuery</a:t>
            </a:r>
            <a:r>
              <a:rPr lang="zh-CN" altLang="en-US" dirty="0">
                <a:solidFill>
                  <a:srgbClr val="262626"/>
                </a:solidFill>
              </a:rPr>
              <a:t>对象 和 </a:t>
            </a:r>
            <a:r>
              <a:rPr lang="en-US" altLang="zh-CN" dirty="0">
                <a:solidFill>
                  <a:srgbClr val="262626"/>
                </a:solidFill>
              </a:rPr>
              <a:t>DOM</a:t>
            </a:r>
            <a:r>
              <a:rPr lang="zh-CN" altLang="en-US" dirty="0">
                <a:solidFill>
                  <a:srgbClr val="262626"/>
                </a:solidFill>
              </a:rPr>
              <a:t>对象 的语法不能混用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773C7-2386-4803-81EF-F61D226E2036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56DDD57F-3D00-4F8A-AF00-7294FEBFEC0B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094286-9A96-4CB5-99F7-483F36CA6DB5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9A0420-00B9-4C4F-96FB-D0828A725DEB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noProof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6AB91C-93DD-44BA-98F7-8EF770D8BD55}"/>
              </a:ext>
            </a:extLst>
          </p:cNvPr>
          <p:cNvSpPr/>
          <p:nvPr/>
        </p:nvSpPr>
        <p:spPr>
          <a:xfrm>
            <a:off x="1003830" y="2574542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选择器获取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选择器</a:t>
            </a:r>
            <a:r>
              <a:rPr lang="en-US" altLang="zh-CN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sz="1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zh-CN" alt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对象转换</a:t>
            </a:r>
            <a:endParaRPr lang="zh-CN" alt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zh-CN" alt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对象</a:t>
            </a:r>
            <a:r>
              <a:rPr lang="en-US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856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095610" cy="4511040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$</a:t>
            </a:r>
            <a:r>
              <a:rPr lang="zh-CN" altLang="en-US" dirty="0"/>
              <a:t>方法传入</a:t>
            </a:r>
            <a:r>
              <a:rPr lang="zh-CN" altLang="en-US" dirty="0">
                <a:solidFill>
                  <a:srgbClr val="C00000"/>
                </a:solidFill>
              </a:rPr>
              <a:t>选择器</a:t>
            </a:r>
            <a:r>
              <a:rPr lang="zh-CN" altLang="en-US" dirty="0"/>
              <a:t>或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zh-CN" altLang="en-US" dirty="0"/>
              <a:t>元素获取到的是什么对象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jQuery</a:t>
            </a:r>
            <a:r>
              <a:rPr lang="zh-CN" altLang="en-US" sz="1600" b="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jQuery</a:t>
            </a:r>
            <a:r>
              <a:rPr lang="zh-CN" altLang="en-US" dirty="0"/>
              <a:t>对象的方法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 err="1"/>
              <a:t>css</a:t>
            </a:r>
            <a:r>
              <a:rPr lang="zh-CN" altLang="en-US" dirty="0"/>
              <a:t>方法放在什么位置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1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事件绑定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55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561477"/>
            <a:ext cx="6298881" cy="484626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zh-CN" altLang="en-US" dirty="0"/>
              <a:t>开发常见的网页应用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33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在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中以原生事件类型的名称为依据</a:t>
            </a:r>
            <a:r>
              <a:rPr kumimoji="1" lang="en-US" altLang="zh-CN" dirty="0">
                <a:solidFill>
                  <a:schemeClr val="tx1"/>
                </a:solidFill>
              </a:rPr>
              <a:t> , </a:t>
            </a:r>
            <a:r>
              <a:rPr kumimoji="1" lang="zh-CN" altLang="en-US" dirty="0">
                <a:solidFill>
                  <a:schemeClr val="tx1"/>
                </a:solidFill>
              </a:rPr>
              <a:t>封装了相对应的事件处理方法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897707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96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在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中以原生事件类型的名称为依据</a:t>
            </a:r>
            <a:r>
              <a:rPr kumimoji="1" lang="en-US" altLang="zh-CN" dirty="0">
                <a:solidFill>
                  <a:schemeClr val="tx1"/>
                </a:solidFill>
              </a:rPr>
              <a:t> , </a:t>
            </a:r>
            <a:r>
              <a:rPr kumimoji="1" lang="zh-CN" altLang="en-US" dirty="0">
                <a:solidFill>
                  <a:schemeClr val="tx1"/>
                </a:solidFill>
              </a:rPr>
              <a:t>封装了相对应的事件处理方法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897707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事件名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808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在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中以原生事件类型的名称为依据</a:t>
            </a:r>
            <a:r>
              <a:rPr kumimoji="1" lang="en-US" altLang="zh-CN" dirty="0">
                <a:solidFill>
                  <a:schemeClr val="tx1"/>
                </a:solidFill>
              </a:rPr>
              <a:t> , </a:t>
            </a:r>
            <a:r>
              <a:rPr kumimoji="1" lang="zh-CN" altLang="en-US" dirty="0">
                <a:solidFill>
                  <a:schemeClr val="tx1"/>
                </a:solidFill>
              </a:rPr>
              <a:t>封装了相对应的事件处理方法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682264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zh-CN" alt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事件名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逻辑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....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99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在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中以原生事件类型的名称为依据</a:t>
            </a:r>
            <a:r>
              <a:rPr kumimoji="1" lang="en-US" altLang="zh-CN" dirty="0">
                <a:solidFill>
                  <a:schemeClr val="tx1"/>
                </a:solidFill>
              </a:rPr>
              <a:t> , </a:t>
            </a:r>
            <a:r>
              <a:rPr kumimoji="1" lang="zh-CN" altLang="en-US" dirty="0">
                <a:solidFill>
                  <a:schemeClr val="tx1"/>
                </a:solidFill>
              </a:rPr>
              <a:t>封装了相对应的事件处理方法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682264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逻辑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....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38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在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中以原生事件类型的名称为依据</a:t>
            </a:r>
            <a:r>
              <a:rPr kumimoji="1" lang="en-US" altLang="zh-CN" dirty="0">
                <a:solidFill>
                  <a:schemeClr val="tx1"/>
                </a:solidFill>
              </a:rPr>
              <a:t> , </a:t>
            </a:r>
            <a:r>
              <a:rPr kumimoji="1" lang="zh-CN" altLang="en-US" dirty="0">
                <a:solidFill>
                  <a:schemeClr val="tx1"/>
                </a:solidFill>
              </a:rPr>
              <a:t>封装了相对应的事件处理方法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682264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dblclick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逻辑</a:t>
            </a:r>
            <a:r>
              <a:rPr lang="en-US" altLang="zh-CN" sz="1400" i="1" dirty="0">
                <a:solidFill>
                  <a:srgbClr val="7F848E"/>
                </a:solidFill>
                <a:latin typeface="Consolas" panose="020B0609020204030204" pitchFamily="49" charset="0"/>
              </a:rPr>
              <a:t>....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B7145C2-300A-4F72-B745-345863626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事件名开头不需要写 </a:t>
            </a:r>
            <a:r>
              <a:rPr lang="en-US" altLang="zh-CN" dirty="0">
                <a:solidFill>
                  <a:srgbClr val="C00000"/>
                </a:solidFill>
              </a:rPr>
              <a:t>on</a:t>
            </a: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回调函数中的 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就是触发事件的 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85450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911126" cy="4511040"/>
          </a:xfrm>
        </p:spPr>
        <p:txBody>
          <a:bodyPr/>
          <a:lstStyle/>
          <a:p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为</a:t>
            </a:r>
            <a:r>
              <a:rPr lang="en-US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zh-CN" altLang="zh-CN" dirty="0">
                <a:solidFill>
                  <a:srgbClr val="C00000"/>
                </a:solidFill>
                <a:latin typeface="Arial" panose="020B0604020202020204" pitchFamily="34" charset="0"/>
                <a:ea typeface="-apple-system"/>
              </a:rPr>
              <a:t>jQuery对象</a:t>
            </a:r>
            <a:r>
              <a:rPr lang="en-US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绑定</a:t>
            </a:r>
            <a:r>
              <a:rPr lang="zh-CN" altLang="en-US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点击事件</a:t>
            </a: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，方法名</a:t>
            </a:r>
            <a:r>
              <a:rPr lang="zh-CN" altLang="en-US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是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-apple-system"/>
              </a:rPr>
              <a:t>onclick</a:t>
            </a:r>
            <a:r>
              <a:rPr lang="zh-CN" altLang="en-US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吗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click</a:t>
            </a:r>
          </a:p>
          <a:p>
            <a:r>
              <a:rPr lang="zh-CN" altLang="en-US" dirty="0"/>
              <a:t>如何获取触发事件的 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en-US" altLang="zh-CN" dirty="0"/>
              <a:t> </a:t>
            </a:r>
            <a:r>
              <a:rPr lang="zh-CN" altLang="en-US" dirty="0"/>
              <a:t>元素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事件绑定</a:t>
            </a:r>
          </a:p>
        </p:txBody>
      </p:sp>
    </p:spTree>
    <p:extLst>
      <p:ext uri="{BB962C8B-B14F-4D97-AF65-F5344CB8AC3E}">
        <p14:creationId xmlns:p14="http://schemas.microsoft.com/office/powerpoint/2010/main" val="368460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链式编程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84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链式编程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链式编程 </a:t>
            </a:r>
            <a:r>
              <a:rPr kumimoji="1" lang="zh-CN" altLang="en-US" dirty="0"/>
              <a:t>通过点</a:t>
            </a:r>
            <a:r>
              <a:rPr kumimoji="1" lang="en-US" altLang="zh-CN" dirty="0"/>
              <a:t>(.) </a:t>
            </a:r>
            <a:r>
              <a:rPr kumimoji="1" lang="zh-CN" altLang="en-US" dirty="0"/>
              <a:t>把多个操作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连续的写下去</a:t>
            </a:r>
            <a:r>
              <a:rPr kumimoji="1" lang="en-US" altLang="zh-CN" dirty="0"/>
              <a:t>,</a:t>
            </a:r>
            <a:r>
              <a:rPr kumimoji="1" lang="zh-CN" altLang="en-US" dirty="0"/>
              <a:t> 形成和 </a:t>
            </a:r>
            <a:r>
              <a:rPr kumimoji="1" lang="zh-CN" altLang="en-US" dirty="0">
                <a:solidFill>
                  <a:srgbClr val="C00000"/>
                </a:solidFill>
              </a:rPr>
              <a:t>链子 </a:t>
            </a:r>
            <a:r>
              <a:rPr kumimoji="1" lang="zh-CN" altLang="en-US" dirty="0"/>
              <a:t>一样的结构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3B43A-3E5D-4DD7-B0E8-7A56CC2202EB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1B764DCE-D3B8-4DC9-B310-A913B8240867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B9B8C1-864D-4356-9907-094ED36D0D45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027211-F7AF-435C-8116-38DE860B03AD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7475A-39D2-4C0D-B0D0-91CE7EA04998}"/>
              </a:ext>
            </a:extLst>
          </p:cNvPr>
          <p:cNvSpPr/>
          <p:nvPr/>
        </p:nvSpPr>
        <p:spPr>
          <a:xfrm>
            <a:off x="1003830" y="2359098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'.text'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focus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() 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获取焦点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})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'.text'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blur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() 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失去焦点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})</a:t>
            </a:r>
          </a:p>
        </p:txBody>
      </p:sp>
    </p:spTree>
    <p:extLst>
      <p:ext uri="{BB962C8B-B14F-4D97-AF65-F5344CB8AC3E}">
        <p14:creationId xmlns:p14="http://schemas.microsoft.com/office/powerpoint/2010/main" val="275189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链式编程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链式编程 </a:t>
            </a:r>
            <a:r>
              <a:rPr kumimoji="1" lang="zh-CN" altLang="en-US" dirty="0"/>
              <a:t>通过点</a:t>
            </a:r>
            <a:r>
              <a:rPr kumimoji="1" lang="en-US" altLang="zh-CN" dirty="0"/>
              <a:t>(.) </a:t>
            </a:r>
            <a:r>
              <a:rPr kumimoji="1" lang="zh-CN" altLang="en-US" dirty="0"/>
              <a:t>把多个操作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连续的写下去</a:t>
            </a:r>
            <a:r>
              <a:rPr kumimoji="1" lang="en-US" altLang="zh-CN" dirty="0"/>
              <a:t>,</a:t>
            </a:r>
            <a:r>
              <a:rPr kumimoji="1" lang="zh-CN" altLang="en-US" dirty="0"/>
              <a:t> 形成和 </a:t>
            </a:r>
            <a:r>
              <a:rPr kumimoji="1" lang="zh-CN" altLang="en-US" dirty="0">
                <a:solidFill>
                  <a:srgbClr val="C00000"/>
                </a:solidFill>
              </a:rPr>
              <a:t>链子 </a:t>
            </a:r>
            <a:r>
              <a:rPr kumimoji="1" lang="zh-CN" altLang="en-US" dirty="0"/>
              <a:t>一样的结构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3B43A-3E5D-4DD7-B0E8-7A56CC2202EB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1B764DCE-D3B8-4DC9-B310-A913B8240867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B9B8C1-864D-4356-9907-094ED36D0D45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027211-F7AF-435C-8116-38DE860B03AD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7475A-39D2-4C0D-B0D0-91CE7EA04998}"/>
              </a:ext>
            </a:extLst>
          </p:cNvPr>
          <p:cNvSpPr/>
          <p:nvPr/>
        </p:nvSpPr>
        <p:spPr>
          <a:xfrm>
            <a:off x="1003830" y="2251376"/>
            <a:ext cx="7045962" cy="160043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'.text'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focus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() 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获取焦点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})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blur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() 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失去焦点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})</a:t>
            </a:r>
          </a:p>
        </p:txBody>
      </p:sp>
    </p:spTree>
    <p:extLst>
      <p:ext uri="{BB962C8B-B14F-4D97-AF65-F5344CB8AC3E}">
        <p14:creationId xmlns:p14="http://schemas.microsoft.com/office/powerpoint/2010/main" val="379927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链式编程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链式编程 </a:t>
            </a:r>
            <a:r>
              <a:rPr kumimoji="1" lang="zh-CN" altLang="en-US" dirty="0"/>
              <a:t>通过点</a:t>
            </a:r>
            <a:r>
              <a:rPr kumimoji="1" lang="en-US" altLang="zh-CN" dirty="0"/>
              <a:t>(.) </a:t>
            </a:r>
            <a:r>
              <a:rPr kumimoji="1" lang="zh-CN" altLang="en-US" dirty="0"/>
              <a:t>把多个操作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连续的写下去</a:t>
            </a:r>
            <a:r>
              <a:rPr kumimoji="1" lang="en-US" altLang="zh-CN" dirty="0"/>
              <a:t>,</a:t>
            </a:r>
            <a:r>
              <a:rPr kumimoji="1" lang="zh-CN" altLang="en-US" dirty="0"/>
              <a:t> 形成和 </a:t>
            </a:r>
            <a:r>
              <a:rPr kumimoji="1" lang="zh-CN" altLang="en-US" dirty="0">
                <a:solidFill>
                  <a:srgbClr val="C00000"/>
                </a:solidFill>
              </a:rPr>
              <a:t>链子 </a:t>
            </a:r>
            <a:r>
              <a:rPr kumimoji="1" lang="zh-CN" altLang="en-US" dirty="0"/>
              <a:t>一样的结构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3B43A-3E5D-4DD7-B0E8-7A56CC2202EB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1B764DCE-D3B8-4DC9-B310-A913B8240867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B9B8C1-864D-4356-9907-094ED36D0D45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027211-F7AF-435C-8116-38DE860B03AD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7475A-39D2-4C0D-B0D0-91CE7EA04998}"/>
              </a:ext>
            </a:extLst>
          </p:cNvPr>
          <p:cNvSpPr/>
          <p:nvPr/>
        </p:nvSpPr>
        <p:spPr>
          <a:xfrm>
            <a:off x="1003830" y="2897705"/>
            <a:ext cx="9213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'.text'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focus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blur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第一天</a:t>
            </a:r>
            <a:r>
              <a:rPr lang="en-US" altLang="zh-CN" dirty="0"/>
              <a:t>: </a:t>
            </a:r>
            <a:r>
              <a:rPr lang="zh-CN" altLang="en-US" dirty="0"/>
              <a:t>认识 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en-US" altLang="zh-CN" dirty="0"/>
              <a:t> , </a:t>
            </a:r>
            <a:r>
              <a:rPr lang="zh-CN" altLang="en-US" dirty="0"/>
              <a:t>基本使用</a:t>
            </a:r>
            <a:endParaRPr lang="en-US" altLang="zh-CN" dirty="0"/>
          </a:p>
          <a:p>
            <a:r>
              <a:rPr lang="zh-CN" altLang="en-US" dirty="0"/>
              <a:t>第二天</a:t>
            </a:r>
            <a:r>
              <a:rPr lang="en-US" altLang="zh-CN" dirty="0"/>
              <a:t>: </a:t>
            </a:r>
            <a:r>
              <a:rPr lang="zh-CN" altLang="en-US" dirty="0"/>
              <a:t>动画 </a:t>
            </a:r>
            <a:r>
              <a:rPr lang="en-US" altLang="zh-CN" dirty="0"/>
              <a:t>, 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第三天</a:t>
            </a:r>
            <a:r>
              <a:rPr lang="en-US" altLang="zh-CN" dirty="0"/>
              <a:t>: </a:t>
            </a:r>
            <a:r>
              <a:rPr lang="zh-CN" altLang="en-US" dirty="0"/>
              <a:t>表单</a:t>
            </a:r>
            <a:r>
              <a:rPr lang="en-US" altLang="zh-CN" dirty="0"/>
              <a:t> , </a:t>
            </a:r>
            <a:r>
              <a:rPr lang="zh-CN" altLang="en-US" dirty="0"/>
              <a:t>插件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79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链式编程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链式编程 </a:t>
            </a:r>
            <a:r>
              <a:rPr kumimoji="1" lang="zh-CN" altLang="en-US" dirty="0"/>
              <a:t>通过点</a:t>
            </a:r>
            <a:r>
              <a:rPr kumimoji="1" lang="en-US" altLang="zh-CN" dirty="0"/>
              <a:t>(.) </a:t>
            </a:r>
            <a:r>
              <a:rPr kumimoji="1" lang="zh-CN" altLang="en-US" dirty="0"/>
              <a:t>把多个操作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连续的写下去</a:t>
            </a:r>
            <a:r>
              <a:rPr kumimoji="1" lang="en-US" altLang="zh-CN" dirty="0"/>
              <a:t>,</a:t>
            </a:r>
            <a:r>
              <a:rPr kumimoji="1" lang="zh-CN" altLang="en-US"/>
              <a:t> 形成和 </a:t>
            </a:r>
            <a:r>
              <a:rPr kumimoji="1" lang="zh-CN" altLang="en-US">
                <a:solidFill>
                  <a:srgbClr val="C00000"/>
                </a:solidFill>
              </a:rPr>
              <a:t>链子 </a:t>
            </a:r>
            <a:r>
              <a:rPr kumimoji="1" lang="zh-CN" altLang="en-US"/>
              <a:t>一样的结构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3B43A-3E5D-4DD7-B0E8-7A56CC2202EB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1B764DCE-D3B8-4DC9-B310-A913B8240867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B9B8C1-864D-4356-9907-094ED36D0D45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027211-F7AF-435C-8116-38DE860B03AD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7475A-39D2-4C0D-B0D0-91CE7EA04998}"/>
              </a:ext>
            </a:extLst>
          </p:cNvPr>
          <p:cNvSpPr/>
          <p:nvPr/>
        </p:nvSpPr>
        <p:spPr>
          <a:xfrm>
            <a:off x="1003830" y="2897705"/>
            <a:ext cx="9213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'.text'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focus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blur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Consolas" panose="020B0609020204030204" pitchFamily="49" charset="0"/>
              </a:rPr>
              <a:t>change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A4A263D9-80DE-49CF-B8E3-C17AA88AAC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大部分 </a:t>
            </a:r>
            <a:r>
              <a:rPr lang="en-US" altLang="zh-CN" dirty="0" err="1">
                <a:solidFill>
                  <a:srgbClr val="C00000"/>
                </a:solidFill>
              </a:rPr>
              <a:t>jQ</a:t>
            </a:r>
            <a:r>
              <a:rPr lang="zh-CN" altLang="en-US" dirty="0">
                <a:solidFill>
                  <a:srgbClr val="C00000"/>
                </a:solidFill>
              </a:rPr>
              <a:t>对象 </a:t>
            </a:r>
            <a:r>
              <a:rPr lang="zh-CN" altLang="en-US" dirty="0">
                <a:solidFill>
                  <a:srgbClr val="262626"/>
                </a:solidFill>
              </a:rPr>
              <a:t>方法的返回值还是同一个 </a:t>
            </a:r>
            <a:r>
              <a:rPr lang="en-US" altLang="zh-CN" dirty="0" err="1">
                <a:solidFill>
                  <a:srgbClr val="C00000"/>
                </a:solidFill>
              </a:rPr>
              <a:t>jQ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93812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6376895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>
                <a:solidFill>
                  <a:srgbClr val="C00000"/>
                </a:solidFill>
              </a:rPr>
              <a:t>链式编程</a:t>
            </a:r>
            <a:r>
              <a:rPr lang="zh-CN" altLang="en-US" dirty="0"/>
              <a:t>的含义</a:t>
            </a:r>
            <a:r>
              <a:rPr lang="en-US" altLang="zh-CN" dirty="0"/>
              <a:t>?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把多个操作连续的写下去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形成和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链子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一样的结构</a:t>
            </a:r>
          </a:p>
          <a:p>
            <a:r>
              <a:rPr lang="zh-CN" altLang="en-US" dirty="0"/>
              <a:t>有没有特殊情况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9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内容操纵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83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内容操纵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中封装了设置和读取网页元素文本内容的方法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6E6D16-568E-4AE8-BCDF-88A17EFBA5EA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12C5F131-3654-472F-82CA-3B4944B77CB8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35075-D4AF-4106-8EA8-0D512894D05E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5B9DB3-3DB6-4DF0-B6FC-096C9975351B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A27D06-02A9-4C35-90DF-F66CF138CBFB}"/>
              </a:ext>
            </a:extLst>
          </p:cNvPr>
          <p:cNvSpPr/>
          <p:nvPr/>
        </p:nvSpPr>
        <p:spPr>
          <a:xfrm>
            <a:off x="1003830" y="2359098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DA5F059A-5CF6-4B63-AF4D-A629B02443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474029"/>
            <a:ext cx="10749598" cy="2601127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设置时</a:t>
            </a:r>
            <a:r>
              <a:rPr lang="en-US" altLang="zh-CN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1"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方法解析标签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不解析标签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取值时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1"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方法获取标签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只获取文本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有一种使用方式支持链式编程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81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哪个方法设置的标签会被正常解析？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只获取元素的文本使用哪个方法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AutoNum type="arabicPeriod" startAt="2"/>
            </a:pPr>
            <a:r>
              <a:rPr lang="zh-CN" altLang="en-US" dirty="0"/>
              <a:t>设置还是取值支持链式编程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内容操纵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2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计数器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07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计数器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1" y="1467096"/>
            <a:ext cx="8847619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累加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/>
              <a:t>递减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计数器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9994" r="10105"/>
          <a:stretch/>
        </p:blipFill>
        <p:spPr>
          <a:xfrm>
            <a:off x="4147447" y="1457271"/>
            <a:ext cx="7313032" cy="40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累加 </a:t>
            </a:r>
            <a:r>
              <a:rPr lang="en-US" altLang="zh-CN" dirty="0"/>
              <a:t>&amp; </a:t>
            </a:r>
            <a:r>
              <a:rPr lang="zh-CN" altLang="en-US" dirty="0"/>
              <a:t>递减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加号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累加数字一直到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减号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递减数字一直到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0 ,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到达临界值继续操作则提示用户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①：绑定点击事件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first-child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last-child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修改文本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text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③：判断并提示用户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9B694-E9CA-4180-9002-479F7AEB2FF4}"/>
              </a:ext>
            </a:extLst>
          </p:cNvPr>
          <p:cNvSpPr/>
          <p:nvPr/>
        </p:nvSpPr>
        <p:spPr>
          <a:xfrm>
            <a:off x="6802565" y="2842053"/>
            <a:ext cx="4648913" cy="195258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"input-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减号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 -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内容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&gt;0&lt;/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加号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 +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button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55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C00000"/>
                </a:solidFill>
              </a:rPr>
              <a:t>last-child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first-child</a:t>
            </a:r>
            <a:r>
              <a:rPr lang="zh-CN" altLang="en-US" dirty="0"/>
              <a:t>叫做什么选择器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伪类选择器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C00000"/>
                </a:solidFill>
              </a:rPr>
              <a:t>span</a:t>
            </a:r>
            <a:r>
              <a:rPr lang="zh-CN" altLang="en-US" dirty="0"/>
              <a:t>里面的文本设置和取值用的是什么方法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2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927649-1956-4941-8FE9-F03241D5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48" y="1807431"/>
            <a:ext cx="5428571" cy="29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1DF51A-0AB5-49A1-905C-988B933D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949" y="1102669"/>
            <a:ext cx="6428571" cy="4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A026FC-2A85-480E-BE03-449237EC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481" y="1416485"/>
            <a:ext cx="3795870" cy="37723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6F66F8-E891-4791-8C02-C2DC3B1A6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56" y="2225195"/>
            <a:ext cx="6991153" cy="20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8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过滤方法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05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过滤方法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中封装了过滤方法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对 </a:t>
            </a:r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对象中的 </a:t>
            </a:r>
            <a:r>
              <a:rPr kumimoji="1" lang="en-US" altLang="zh-CN" dirty="0" err="1">
                <a:solidFill>
                  <a:srgbClr val="C00000"/>
                </a:solidFill>
              </a:rPr>
              <a:t>dom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元素再次筛选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299486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匹配的第一个元素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first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匹配的最后一个元素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last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根据索引匹配元素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eq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索引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 txBox="1">
            <a:spLocks/>
          </p:cNvSpPr>
          <p:nvPr/>
        </p:nvSpPr>
        <p:spPr>
          <a:xfrm>
            <a:off x="944880" y="4474029"/>
            <a:ext cx="10749598" cy="260112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marR="0" lvl="0" indent="-27622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libaba PuHuiTi R" pitchFamily="18" charset="-122"/>
              </a:rPr>
              <a:t>q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方法的索引从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开始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Alibaba PuHuiTi R" pitchFamily="18" charset="-122"/>
            </a:endParaRPr>
          </a:p>
          <a:p>
            <a:pPr marL="276225" marR="0" lvl="0" indent="-27622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返回的是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libaba PuHuiTi R" pitchFamily="18" charset="-122"/>
              </a:rPr>
              <a:t>jQuery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libaba PuHuiTi R" pitchFamily="18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00388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5760538" cy="4511040"/>
          </a:xfrm>
          <a:noFill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C00000"/>
                </a:solidFill>
              </a:rPr>
              <a:t>first</a:t>
            </a:r>
            <a:r>
              <a:rPr lang="zh-CN" altLang="en-US" dirty="0"/>
              <a:t>方法和</a:t>
            </a:r>
            <a:r>
              <a:rPr lang="en-US" altLang="zh-CN" dirty="0">
                <a:solidFill>
                  <a:srgbClr val="C00000"/>
                </a:solidFill>
              </a:rPr>
              <a:t>last</a:t>
            </a:r>
            <a:r>
              <a:rPr lang="zh-CN" altLang="en-US" dirty="0"/>
              <a:t>方法筛选出来的分别是第几个元素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第一个和最后一个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 err="1">
                <a:solidFill>
                  <a:srgbClr val="C00000"/>
                </a:solidFill>
              </a:rPr>
              <a:t>eq</a:t>
            </a:r>
            <a:r>
              <a:rPr lang="zh-CN" altLang="en-US" dirty="0"/>
              <a:t>方法的索引从几开始</a:t>
            </a:r>
            <a:r>
              <a:rPr lang="en-US" altLang="zh-CN" dirty="0"/>
              <a:t>?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Consolas" panose="020B0609020204030204" pitchFamily="49" charset="0"/>
              </a:rPr>
              <a:t>	0</a:t>
            </a:r>
          </a:p>
          <a:p>
            <a:pPr lvl="0">
              <a:buFont typeface="+mj-lt"/>
              <a:buAutoNum type="arabicPeriod" startAt="3"/>
            </a:pPr>
            <a:r>
              <a:rPr lang="zh-CN" altLang="en-US" sz="1600" dirty="0"/>
              <a:t>这三个方法的返回值是什么对象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	jQuery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对象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altLang="zh-CN" sz="16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过滤方法</a:t>
            </a:r>
          </a:p>
        </p:txBody>
      </p:sp>
    </p:spTree>
    <p:extLst>
      <p:ext uri="{BB962C8B-B14F-4D97-AF65-F5344CB8AC3E}">
        <p14:creationId xmlns:p14="http://schemas.microsoft.com/office/powerpoint/2010/main" val="181303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样式操纵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51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样式操纵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中对样式的操作进行封装</a:t>
            </a:r>
            <a:r>
              <a:rPr kumimoji="1" lang="en-US" altLang="zh-CN" dirty="0"/>
              <a:t> , </a:t>
            </a:r>
            <a:r>
              <a:rPr kumimoji="1" lang="zh-CN" altLang="en-US" dirty="0"/>
              <a:t>可以设置或者获取样式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299486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键值对设置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样式名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值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backgroundColor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'pink'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color'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'red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'width'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'200px'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'height'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200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 txBox="1">
            <a:spLocks/>
          </p:cNvSpPr>
          <p:nvPr/>
        </p:nvSpPr>
        <p:spPr>
          <a:xfrm>
            <a:off x="944880" y="4474029"/>
            <a:ext cx="10749598" cy="260112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marR="0" lvl="0" indent="-27622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zh-CN" altLang="en-US" noProof="0" dirty="0">
                <a:solidFill>
                  <a:srgbClr val="262626"/>
                </a:solidFill>
              </a:rPr>
              <a:t>数值类的样式省略单位</a:t>
            </a:r>
            <a:r>
              <a:rPr lang="en-US" altLang="zh-CN" noProof="0" dirty="0">
                <a:solidFill>
                  <a:srgbClr val="262626"/>
                </a:solidFill>
              </a:rPr>
              <a:t>,</a:t>
            </a:r>
            <a:r>
              <a:rPr lang="zh-CN" altLang="en-US" noProof="0" dirty="0">
                <a:solidFill>
                  <a:srgbClr val="262626"/>
                </a:solidFill>
              </a:rPr>
              <a:t>默认会使用 </a:t>
            </a:r>
            <a:r>
              <a:rPr lang="en-US" altLang="zh-CN" noProof="0" dirty="0" err="1">
                <a:solidFill>
                  <a:srgbClr val="C00000"/>
                </a:solidFill>
              </a:rPr>
              <a:t>px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77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样式操纵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中对样式的操作进行封装</a:t>
            </a:r>
            <a:r>
              <a:rPr kumimoji="1" lang="en-US" altLang="zh-CN" dirty="0"/>
              <a:t> , </a:t>
            </a:r>
            <a:r>
              <a:rPr kumimoji="1" lang="zh-CN" altLang="en-US" dirty="0"/>
              <a:t>可以设置或者获取样式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3"/>
            <a:ext cx="9213421" cy="182264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6684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286054"/>
            <a:ext cx="7045962" cy="1815882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对象方式设置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对象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backgroundColor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'pink'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color</a:t>
            </a:r>
            <a:r>
              <a:rPr lang="en-US" altLang="zh-CN" sz="14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'red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width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'200px'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height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200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})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 txBox="1">
            <a:spLocks/>
          </p:cNvSpPr>
          <p:nvPr/>
        </p:nvSpPr>
        <p:spPr>
          <a:xfrm>
            <a:off x="944880" y="4474029"/>
            <a:ext cx="10749598" cy="260112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marR="0" lvl="0" indent="-27622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zh-CN" altLang="en-US" noProof="0" dirty="0">
                <a:solidFill>
                  <a:srgbClr val="262626"/>
                </a:solidFill>
              </a:rPr>
              <a:t>数值类的样式省略单位</a:t>
            </a:r>
            <a:r>
              <a:rPr lang="en-US" altLang="zh-CN" noProof="0" dirty="0">
                <a:solidFill>
                  <a:srgbClr val="262626"/>
                </a:solidFill>
              </a:rPr>
              <a:t>,</a:t>
            </a:r>
            <a:r>
              <a:rPr lang="zh-CN" altLang="en-US" noProof="0" dirty="0">
                <a:solidFill>
                  <a:srgbClr val="262626"/>
                </a:solidFill>
              </a:rPr>
              <a:t>默认会使用 </a:t>
            </a:r>
            <a:r>
              <a:rPr lang="en-US" altLang="zh-CN" noProof="0" dirty="0" err="1">
                <a:solidFill>
                  <a:srgbClr val="C00000"/>
                </a:solidFill>
              </a:rPr>
              <a:t>px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0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样式操纵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中对样式的操作进行封装</a:t>
            </a:r>
            <a:r>
              <a:rPr kumimoji="1" lang="en-US" altLang="zh-CN" dirty="0"/>
              <a:t> , </a:t>
            </a:r>
            <a:r>
              <a:rPr kumimoji="1" lang="zh-CN" altLang="en-US" dirty="0"/>
              <a:t>可以设置或者获取样式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48475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26544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596318"/>
            <a:ext cx="7045962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3.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样式获取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样式名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'width'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F4C7A080-D9E2-42DD-8DFD-4CE55E58A102}"/>
              </a:ext>
            </a:extLst>
          </p:cNvPr>
          <p:cNvSpPr txBox="1">
            <a:spLocks/>
          </p:cNvSpPr>
          <p:nvPr/>
        </p:nvSpPr>
        <p:spPr>
          <a:xfrm>
            <a:off x="944880" y="4474029"/>
            <a:ext cx="10749598" cy="260112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marR="0" lvl="0" indent="-27622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zh-CN" altLang="en-US" noProof="0" dirty="0">
                <a:solidFill>
                  <a:srgbClr val="262626"/>
                </a:solidFill>
              </a:rPr>
              <a:t>数值类的样式省略单位</a:t>
            </a:r>
            <a:r>
              <a:rPr lang="en-US" altLang="zh-CN" noProof="0" dirty="0">
                <a:solidFill>
                  <a:srgbClr val="262626"/>
                </a:solidFill>
              </a:rPr>
              <a:t>,</a:t>
            </a:r>
            <a:r>
              <a:rPr lang="zh-CN" altLang="en-US" noProof="0" dirty="0">
                <a:solidFill>
                  <a:srgbClr val="262626"/>
                </a:solidFill>
              </a:rPr>
              <a:t>默认会使用 </a:t>
            </a:r>
            <a:r>
              <a:rPr lang="en-US" altLang="zh-CN" noProof="0" dirty="0" err="1">
                <a:solidFill>
                  <a:srgbClr val="C00000"/>
                </a:solidFill>
              </a:rPr>
              <a:t>px</a:t>
            </a:r>
            <a:endParaRPr lang="en-US" altLang="zh-CN" noProof="0" dirty="0">
              <a:solidFill>
                <a:srgbClr val="C00000"/>
              </a:solidFill>
            </a:endParaRPr>
          </a:p>
          <a:p>
            <a:pPr marL="276225" marR="0" lvl="0" indent="-27622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zh-CN" altLang="en-US" dirty="0">
                <a:solidFill>
                  <a:srgbClr val="262626"/>
                </a:solidFill>
              </a:rPr>
              <a:t>获取样式需要传递样式名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85000"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53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设置数值类的样式时省略单位</a:t>
            </a:r>
            <a:r>
              <a:rPr lang="en-US" altLang="zh-CN" dirty="0"/>
              <a:t>,</a:t>
            </a:r>
            <a:r>
              <a:rPr lang="zh-CN" altLang="en-US" dirty="0"/>
              <a:t>默认值是什么？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px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 err="1"/>
              <a:t>css</a:t>
            </a:r>
            <a:r>
              <a:rPr lang="zh-CN" altLang="en-US" dirty="0"/>
              <a:t>方法设置的样式在元素什么位置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行内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 err="1"/>
              <a:t>css</a:t>
            </a:r>
            <a:r>
              <a:rPr lang="zh-CN" altLang="en-US" dirty="0"/>
              <a:t>方法取值时是否需要传递参数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样式操纵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4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属性操纵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5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属性操纵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中对属性的操作进行封装</a:t>
            </a:r>
            <a:r>
              <a:rPr kumimoji="1" lang="en-US" altLang="zh-CN" dirty="0"/>
              <a:t> , </a:t>
            </a:r>
            <a:r>
              <a:rPr kumimoji="1" lang="zh-CN" altLang="en-US" dirty="0"/>
              <a:t>可以设置、获取和删除属性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测试代码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730373"/>
            <a:ext cx="704596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"https://www.baidu.com"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黑马程序员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"logo.png"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info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黑马程序员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/&gt;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62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这个阶段的学习目标是什么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jQuery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开发常见的网页应用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3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属性操纵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中对属性的操作进行封装</a:t>
            </a:r>
            <a:r>
              <a:rPr kumimoji="1" lang="en-US" altLang="zh-CN" dirty="0"/>
              <a:t> , </a:t>
            </a:r>
            <a:r>
              <a:rPr kumimoji="1" lang="zh-CN" altLang="en-US" dirty="0"/>
              <a:t>可以设置、获取和删除属性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56694-DFBB-4E24-8F1C-374F8997BD14}"/>
              </a:ext>
            </a:extLst>
          </p:cNvPr>
          <p:cNvGrpSpPr/>
          <p:nvPr/>
        </p:nvGrpSpPr>
        <p:grpSpPr>
          <a:xfrm>
            <a:off x="844952" y="1805627"/>
            <a:ext cx="10402168" cy="2336800"/>
            <a:chOff x="844952" y="1805627"/>
            <a:chExt cx="10402168" cy="2336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41752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23368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语法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265087" y="2299486"/>
            <a:ext cx="7045962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赋值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attr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属性名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值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取值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attr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属性名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3.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删除属性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removeAttr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属性名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31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 err="1"/>
              <a:t>attr</a:t>
            </a:r>
            <a:r>
              <a:rPr lang="zh-CN" altLang="en-US" dirty="0"/>
              <a:t>方法赋值操作时需要传递几个参数？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个参数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 err="1"/>
              <a:t>attr</a:t>
            </a:r>
            <a:r>
              <a:rPr lang="zh-CN" altLang="en-US" dirty="0"/>
              <a:t>方法传递一个参数的作用是什么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属性取值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删除属性用什么方法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removeAttr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属性操纵</a:t>
            </a:r>
          </a:p>
        </p:txBody>
      </p:sp>
    </p:spTree>
    <p:extLst>
      <p:ext uri="{BB962C8B-B14F-4D97-AF65-F5344CB8AC3E}">
        <p14:creationId xmlns:p14="http://schemas.microsoft.com/office/powerpoint/2010/main" val="112446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jQuery</a:t>
            </a:r>
            <a:r>
              <a:rPr lang="zh-CN" altLang="en-US" dirty="0"/>
              <a:t>中改变页面结构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如何知道动画播放完毕</a:t>
            </a:r>
            <a:r>
              <a:rPr lang="en-US" altLang="zh-CN" dirty="0"/>
              <a:t>?(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如何让动画延迟播放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如何获取元素高度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爱旅行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35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图片切换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8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图片切换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14" y="1133762"/>
            <a:ext cx="6828571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58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箭头缩放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图片切换</a:t>
            </a: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08" y="1117859"/>
            <a:ext cx="6828571" cy="4590476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图片切换</a:t>
            </a:r>
          </a:p>
        </p:txBody>
      </p:sp>
    </p:spTree>
    <p:extLst>
      <p:ext uri="{BB962C8B-B14F-4D97-AF65-F5344CB8AC3E}">
        <p14:creationId xmlns:p14="http://schemas.microsoft.com/office/powerpoint/2010/main" val="402866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箭头缩放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需求：两侧箭头鼠标移入之后变大，鼠标移出之后还原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①：鼠标移入和移出事件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mouseenter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mouseleave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②：更改箭头缩放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transform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scale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62274" y="2721352"/>
            <a:ext cx="4844084" cy="236748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图片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"cover"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"./images/1.png"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左箭头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javascript:void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(0)"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"left"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"./images/prev.png"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右箭头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javascript:void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(0)"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"right"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"./images/next.png"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01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kumimoji="1" lang="zh-CN" altLang="en-US" dirty="0"/>
              <a:t>箭头缩放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图片切换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08" y="1117859"/>
            <a:ext cx="6828571" cy="4590476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图片切换</a:t>
            </a:r>
          </a:p>
        </p:txBody>
      </p:sp>
    </p:spTree>
    <p:extLst>
      <p:ext uri="{BB962C8B-B14F-4D97-AF65-F5344CB8AC3E}">
        <p14:creationId xmlns:p14="http://schemas.microsoft.com/office/powerpoint/2010/main" val="237752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图片切换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需求：点击左右箭头分别切换上一张和下一张图片，第一张时隐藏左箭头，最后一张时隐藏右箭头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：默认隐藏左箭头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：绑定点击事件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：更改图片显示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src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索引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lvl="0"/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④：更改箭头显示状态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display</a:t>
            </a: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62274" y="2721352"/>
            <a:ext cx="4844084" cy="236748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图片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"cover"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"./images/1.png"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左箭头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javascript:void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(0)"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"left"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"./images/prev.png"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右箭头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javascript:void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(0)"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"right"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  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img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src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"./images/next.png"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alt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/&gt;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74" y="2721352"/>
            <a:ext cx="1526360" cy="12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为</a:t>
            </a:r>
            <a:r>
              <a:rPr lang="en-US" altLang="zh-CN" dirty="0"/>
              <a:t>transform</a:t>
            </a:r>
            <a:r>
              <a:rPr lang="zh-CN" altLang="en-US" dirty="0"/>
              <a:t>设置什么属性可以调整元素缩放？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scale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使用什么方法修改元素属性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attr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使用什么方法修改元素样式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6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jQuery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27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操纵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7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操纵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中封装了操纵表单元素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属性的方法，可以取值和赋值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1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赋值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val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取值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val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20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 err="1"/>
              <a:t>val</a:t>
            </a:r>
            <a:r>
              <a:rPr lang="zh-CN" altLang="en-US" dirty="0"/>
              <a:t>方法操纵的是元素的什么属性？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获取</a:t>
            </a:r>
            <a:r>
              <a:rPr lang="en-US" altLang="zh-CN" dirty="0"/>
              <a:t>value</a:t>
            </a:r>
            <a:r>
              <a:rPr lang="zh-CN" altLang="en-US" dirty="0"/>
              <a:t>是否需要传递参数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操纵</a:t>
            </a:r>
            <a:r>
              <a:rPr kumimoji="1" lang="en-US" altLang="zh-CN" dirty="0"/>
              <a:t>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56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75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中封装了查找元素的方法，可以基于元素的结构关系查找新的元素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66765"/>
            <a:ext cx="7045962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父元素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parent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子元素 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children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3.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兄弟元素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siblings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4.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后代元素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find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92" y="2816945"/>
            <a:ext cx="4403787" cy="3968529"/>
          </a:xfrm>
          <a:prstGeom prst="rect">
            <a:avLst/>
          </a:prstGeom>
        </p:spPr>
      </p:pic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find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方法需要传入选择器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0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4" grpId="0" animBg="1"/>
      <p:bldP spid="15" grpId="0" animBg="1"/>
      <p:bldP spid="1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中封装了查找元素的方法，可以基于元素的结构关系查找新的元素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66765"/>
            <a:ext cx="7045962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父元素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parent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子元素 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children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3.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兄弟元素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siblings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4.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后代元素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find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find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方法需要传入选择器</a:t>
            </a:r>
            <a:endParaRPr lang="en-US" altLang="zh-CN" dirty="0">
              <a:solidFill>
                <a:srgbClr val="C00000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children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sibings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方法支持传入选择器</a:t>
            </a:r>
          </a:p>
        </p:txBody>
      </p:sp>
    </p:spTree>
    <p:extLst>
      <p:ext uri="{BB962C8B-B14F-4D97-AF65-F5344CB8AC3E}">
        <p14:creationId xmlns:p14="http://schemas.microsoft.com/office/powerpoint/2010/main" val="327507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/>
              <a:t>parent</a:t>
            </a:r>
            <a:r>
              <a:rPr lang="zh-CN" altLang="en-US" dirty="0"/>
              <a:t>方法是否需要传递参数？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获取子元素的方法是什么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children</a:t>
            </a:r>
          </a:p>
          <a:p>
            <a:pPr>
              <a:buFont typeface="+mj-lt"/>
              <a:buAutoNum type="arabicPeriod" startAt="3"/>
            </a:pPr>
            <a:r>
              <a:rPr lang="en-US" altLang="zh-CN" dirty="0"/>
              <a:t>siblings</a:t>
            </a:r>
            <a:r>
              <a:rPr lang="zh-CN" altLang="en-US" dirty="0"/>
              <a:t>方法一定要传入选择器吗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不一定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en-US" altLang="zh-CN" dirty="0"/>
              <a:t>find</a:t>
            </a:r>
            <a:r>
              <a:rPr lang="zh-CN" altLang="en-US" dirty="0"/>
              <a:t>方法是否可以获取到子元素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查找方法</a:t>
            </a:r>
          </a:p>
        </p:txBody>
      </p:sp>
    </p:spTree>
    <p:extLst>
      <p:ext uri="{BB962C8B-B14F-4D97-AF65-F5344CB8AC3E}">
        <p14:creationId xmlns:p14="http://schemas.microsoft.com/office/powerpoint/2010/main" val="176501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操纵类名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0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操纵类名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noProof="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636096"/>
            <a:ext cx="7045962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6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6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6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6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6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({</a:t>
            </a:r>
          </a:p>
          <a:p>
            <a:pPr lvl="1"/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6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backgroundColor</a:t>
            </a:r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</a:t>
            </a:r>
            <a:r>
              <a:rPr lang="en-US" altLang="zh-CN" sz="16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'orange'</a:t>
            </a:r>
            <a:endParaRPr lang="en-US" altLang="zh-CN" sz="16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6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})</a:t>
            </a:r>
            <a:endParaRPr lang="en-US" altLang="zh-CN" sz="16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103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操纵类名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noProof="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51375"/>
            <a:ext cx="7045962" cy="160043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({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backgroundColor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'orange'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color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'white'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width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'100px'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height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'100px'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border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 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'1px solid black'</a:t>
            </a:r>
            <a:endParaRPr lang="en-US" altLang="zh-CN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})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1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jQuery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en-US" altLang="zh-CN" dirty="0">
                <a:solidFill>
                  <a:srgbClr val="262626"/>
                </a:solidFill>
              </a:rPr>
              <a:t> </a:t>
            </a:r>
            <a:r>
              <a:rPr lang="zh-CN" altLang="en-US" dirty="0">
                <a:solidFill>
                  <a:srgbClr val="262626"/>
                </a:solidFill>
              </a:rPr>
              <a:t>类库</a:t>
            </a:r>
            <a:r>
              <a:rPr lang="en-US" altLang="zh-CN" dirty="0">
                <a:solidFill>
                  <a:srgbClr val="262626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262626"/>
                </a:solidFill>
              </a:rPr>
              <a:t>文件</a:t>
            </a:r>
            <a:r>
              <a:rPr lang="en-US" altLang="zh-CN" dirty="0">
                <a:solidFill>
                  <a:srgbClr val="262626"/>
                </a:solidFill>
              </a:rPr>
              <a:t>)</a:t>
            </a:r>
            <a:endParaRPr lang="en-US" altLang="zh-CN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封装了很多简单易用的方法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浏览器兼容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绝大多数用来简化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DOM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操作</a:t>
            </a:r>
            <a:endParaRPr lang="en-US" altLang="zh-CN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提升开发效率</a:t>
            </a:r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31CEEF-49B2-4C28-8AD0-025D93F71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"/>
          <a:stretch/>
        </p:blipFill>
        <p:spPr>
          <a:xfrm>
            <a:off x="365389" y="1051567"/>
            <a:ext cx="11439038" cy="4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操纵类名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AD2B26"/>
                </a:solidFill>
              </a:rPr>
              <a:t>jQuery </a:t>
            </a:r>
            <a:r>
              <a:rPr kumimoji="1" lang="zh-CN" altLang="en-US" dirty="0"/>
              <a:t>中封装了为网页元素添加、移除、检测、切换类名的方法。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66765"/>
            <a:ext cx="7045962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添加类名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addClass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类名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移除类名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removeClass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类名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3.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判断类名 返回布尔值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hasClass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类名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4.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切换类名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toggleClass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类名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chemeClr val="tx1"/>
                </a:solidFill>
              </a:rPr>
              <a:t>参数都是需要操纵的类名</a:t>
            </a:r>
          </a:p>
        </p:txBody>
      </p:sp>
    </p:spTree>
    <p:extLst>
      <p:ext uri="{BB962C8B-B14F-4D97-AF65-F5344CB8AC3E}">
        <p14:creationId xmlns:p14="http://schemas.microsoft.com/office/powerpoint/2010/main" val="424593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89382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这一节学习的方法是否需要传递参数？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CN" dirty="0" err="1"/>
              <a:t>hasClass</a:t>
            </a:r>
            <a:r>
              <a:rPr lang="zh-CN" altLang="en-US" dirty="0"/>
              <a:t>方法的返回值是什么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布尔值：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true(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false(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不存在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buFont typeface="+mj-lt"/>
              <a:buAutoNum type="arabicPeriod" startAt="3"/>
            </a:pPr>
            <a:r>
              <a:rPr lang="en-US" altLang="zh-CN" dirty="0" err="1"/>
              <a:t>addClass</a:t>
            </a:r>
            <a:r>
              <a:rPr lang="zh-CN" altLang="en-US" dirty="0"/>
              <a:t>是添加，</a:t>
            </a:r>
            <a:r>
              <a:rPr lang="en-US" altLang="zh-CN" dirty="0" err="1"/>
              <a:t>removeClass</a:t>
            </a:r>
            <a:r>
              <a:rPr lang="zh-CN" altLang="en-US" dirty="0"/>
              <a:t>是移除，切换类名的方法叫做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toggleClass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操纵类名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23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事件进阶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163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事件进阶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 jQuery </a:t>
            </a:r>
            <a:r>
              <a:rPr kumimoji="1" lang="zh-CN" altLang="en-US" dirty="0">
                <a:solidFill>
                  <a:srgbClr val="49504F"/>
                </a:solidFill>
              </a:rPr>
              <a:t>中封装了更为灵活的 </a:t>
            </a:r>
            <a:r>
              <a:rPr kumimoji="1" lang="en-US" altLang="zh-CN" dirty="0">
                <a:solidFill>
                  <a:srgbClr val="49504F"/>
                </a:solidFill>
              </a:rPr>
              <a:t>on/off</a:t>
            </a:r>
            <a:r>
              <a:rPr kumimoji="1" lang="zh-CN" altLang="en-US" dirty="0">
                <a:solidFill>
                  <a:srgbClr val="49504F"/>
                </a:solidFill>
              </a:rPr>
              <a:t>、</a:t>
            </a:r>
            <a:r>
              <a:rPr kumimoji="1" lang="en-US" altLang="zh-CN" dirty="0">
                <a:solidFill>
                  <a:srgbClr val="49504F"/>
                </a:solidFill>
              </a:rPr>
              <a:t>one </a:t>
            </a:r>
            <a:r>
              <a:rPr kumimoji="1" lang="zh-CN" altLang="en-US" dirty="0">
                <a:solidFill>
                  <a:srgbClr val="49504F"/>
                </a:solidFill>
              </a:rPr>
              <a:t>方法处理 </a:t>
            </a:r>
            <a:r>
              <a:rPr kumimoji="1" lang="en-US" altLang="zh-CN" dirty="0">
                <a:solidFill>
                  <a:srgbClr val="49504F"/>
                </a:solidFill>
              </a:rPr>
              <a:t>DOM </a:t>
            </a:r>
            <a:r>
              <a:rPr kumimoji="1" lang="zh-CN" altLang="en-US" dirty="0">
                <a:solidFill>
                  <a:srgbClr val="49504F"/>
                </a:solidFill>
              </a:rPr>
              <a:t>事件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noProof="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1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绑定点击事件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click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绑定获得焦点事件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focus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32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事件进阶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 jQuery </a:t>
            </a:r>
            <a:r>
              <a:rPr kumimoji="1" lang="zh-CN" altLang="en-US" dirty="0">
                <a:solidFill>
                  <a:srgbClr val="49504F"/>
                </a:solidFill>
              </a:rPr>
              <a:t>中封装了更为灵活的 </a:t>
            </a:r>
            <a:r>
              <a:rPr kumimoji="1" lang="en-US" altLang="zh-CN" dirty="0">
                <a:solidFill>
                  <a:srgbClr val="49504F"/>
                </a:solidFill>
              </a:rPr>
              <a:t>on/off</a:t>
            </a:r>
            <a:r>
              <a:rPr kumimoji="1" lang="zh-CN" altLang="en-US" dirty="0">
                <a:solidFill>
                  <a:srgbClr val="49504F"/>
                </a:solidFill>
              </a:rPr>
              <a:t>、</a:t>
            </a:r>
            <a:r>
              <a:rPr kumimoji="1" lang="en-US" altLang="zh-CN" dirty="0">
                <a:solidFill>
                  <a:srgbClr val="49504F"/>
                </a:solidFill>
              </a:rPr>
              <a:t>one </a:t>
            </a:r>
            <a:r>
              <a:rPr kumimoji="1" lang="zh-CN" altLang="en-US" dirty="0">
                <a:solidFill>
                  <a:srgbClr val="49504F"/>
                </a:solidFill>
              </a:rPr>
              <a:t>方法处理 </a:t>
            </a:r>
            <a:r>
              <a:rPr kumimoji="1" lang="en-US" altLang="zh-CN" dirty="0">
                <a:solidFill>
                  <a:srgbClr val="49504F"/>
                </a:solidFill>
              </a:rPr>
              <a:t>DOM </a:t>
            </a:r>
            <a:r>
              <a:rPr kumimoji="1" lang="zh-CN" altLang="en-US" dirty="0">
                <a:solidFill>
                  <a:srgbClr val="49504F"/>
                </a:solidFill>
              </a:rPr>
              <a:t>事件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noProof="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测试代码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574541"/>
            <a:ext cx="7045962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可以绑定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input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事件吗？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$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选择器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).</a:t>
            </a:r>
            <a:r>
              <a:rPr lang="en-US" altLang="zh-CN" sz="14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input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() {})</a:t>
            </a:r>
          </a:p>
          <a:p>
            <a:pPr lvl="1"/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解绑事件？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一次性事件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?</a:t>
            </a:r>
            <a:endParaRPr lang="zh-CN" altLang="en-US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26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事件进阶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 jQuery </a:t>
            </a:r>
            <a:r>
              <a:rPr kumimoji="1" lang="zh-CN" altLang="en-US" dirty="0">
                <a:solidFill>
                  <a:srgbClr val="49504F"/>
                </a:solidFill>
              </a:rPr>
              <a:t>中封装了更为灵活的 </a:t>
            </a:r>
            <a:r>
              <a:rPr kumimoji="1" lang="en-US" altLang="zh-CN" dirty="0">
                <a:solidFill>
                  <a:srgbClr val="49504F"/>
                </a:solidFill>
              </a:rPr>
              <a:t>on/off</a:t>
            </a:r>
            <a:r>
              <a:rPr kumimoji="1" lang="zh-CN" altLang="en-US" dirty="0">
                <a:solidFill>
                  <a:srgbClr val="49504F"/>
                </a:solidFill>
              </a:rPr>
              <a:t>、</a:t>
            </a:r>
            <a:r>
              <a:rPr kumimoji="1" lang="en-US" altLang="zh-CN" dirty="0">
                <a:solidFill>
                  <a:srgbClr val="49504F"/>
                </a:solidFill>
              </a:rPr>
              <a:t>one </a:t>
            </a:r>
            <a:r>
              <a:rPr kumimoji="1" lang="zh-CN" altLang="en-US" dirty="0">
                <a:solidFill>
                  <a:srgbClr val="49504F"/>
                </a:solidFill>
              </a:rPr>
              <a:t>方法处理 </a:t>
            </a:r>
            <a:r>
              <a:rPr kumimoji="1" lang="en-US" altLang="zh-CN" dirty="0">
                <a:solidFill>
                  <a:srgbClr val="49504F"/>
                </a:solidFill>
              </a:rPr>
              <a:t>DOM </a:t>
            </a:r>
            <a:r>
              <a:rPr kumimoji="1" lang="zh-CN" altLang="en-US" dirty="0">
                <a:solidFill>
                  <a:srgbClr val="49504F"/>
                </a:solidFill>
              </a:rPr>
              <a:t>事件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0C69C-924B-41EB-979D-DC4A6497F9E5}"/>
              </a:ext>
            </a:extLst>
          </p:cNvPr>
          <p:cNvSpPr/>
          <p:nvPr/>
        </p:nvSpPr>
        <p:spPr>
          <a:xfrm>
            <a:off x="1521151" y="2283224"/>
            <a:ext cx="9213421" cy="153674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E4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三角形 5">
            <a:extLst>
              <a:ext uri="{FF2B5EF4-FFF2-40B4-BE49-F238E27FC236}">
                <a16:creationId xmlns:a16="http://schemas.microsoft.com/office/drawing/2014/main" id="{A5EE0424-4F95-41C6-9EF4-88B66166FAA6}"/>
              </a:ext>
            </a:extLst>
          </p:cNvPr>
          <p:cNvSpPr/>
          <p:nvPr/>
        </p:nvSpPr>
        <p:spPr>
          <a:xfrm rot="2651319">
            <a:off x="851567" y="216149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74D95-827B-4DEE-BABD-4DAADC0E332A}"/>
              </a:ext>
            </a:extLst>
          </p:cNvPr>
          <p:cNvSpPr/>
          <p:nvPr/>
        </p:nvSpPr>
        <p:spPr>
          <a:xfrm>
            <a:off x="944880" y="1805627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CCB0C-0E2B-4451-883D-53CB2F455C4A}"/>
              </a:ext>
            </a:extLst>
          </p:cNvPr>
          <p:cNvSpPr/>
          <p:nvPr/>
        </p:nvSpPr>
        <p:spPr>
          <a:xfrm>
            <a:off x="844952" y="1878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noProof="0" dirty="0">
                <a:solidFill>
                  <a:prstClr val="whit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语法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16CF4-91DE-4262-B1E6-343A1342928E}"/>
              </a:ext>
            </a:extLst>
          </p:cNvPr>
          <p:cNvSpPr/>
          <p:nvPr/>
        </p:nvSpPr>
        <p:spPr>
          <a:xfrm>
            <a:off x="1003830" y="2266765"/>
            <a:ext cx="7045962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1.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注册事件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 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(){})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2.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移除指定事件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off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3.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移除所有事件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off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</a:t>
            </a:r>
          </a:p>
          <a:p>
            <a:pPr lvl="1"/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// 4. 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注册一次性事件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lvl="1"/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one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事件名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, 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function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(){})</a:t>
            </a:r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DE5E6B0-07A0-4217-A213-06FFAEEBB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4386118"/>
            <a:ext cx="10749598" cy="2159962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C00000"/>
                </a:solidFill>
              </a:rPr>
              <a:t>on , one </a:t>
            </a:r>
            <a:r>
              <a:rPr lang="zh-CN" altLang="en-US" dirty="0">
                <a:solidFill>
                  <a:srgbClr val="49504F"/>
                </a:solidFill>
              </a:rPr>
              <a:t>方法回调函数中的 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zh-CN" altLang="en-US" dirty="0">
                <a:solidFill>
                  <a:srgbClr val="49504F"/>
                </a:solidFill>
              </a:rPr>
              <a:t> 是触发事件的 </a:t>
            </a: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en-US" altLang="zh-CN" dirty="0">
                <a:solidFill>
                  <a:srgbClr val="49504F"/>
                </a:solidFill>
              </a:rPr>
              <a:t> </a:t>
            </a:r>
            <a:r>
              <a:rPr lang="zh-CN" altLang="en-US" dirty="0">
                <a:solidFill>
                  <a:srgbClr val="49504F"/>
                </a:solidFill>
              </a:rPr>
              <a:t>元素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23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使用</a:t>
            </a:r>
            <a:r>
              <a:rPr lang="en-US" altLang="zh-CN" dirty="0"/>
              <a:t> on </a:t>
            </a:r>
            <a:r>
              <a:rPr lang="zh-CN" altLang="en-US" dirty="0"/>
              <a:t>方法进行事件绑定时第一个参数是什么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事件名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使用 </a:t>
            </a:r>
            <a:r>
              <a:rPr lang="en-US" altLang="zh-CN" dirty="0"/>
              <a:t>off </a:t>
            </a:r>
            <a:r>
              <a:rPr lang="zh-CN" altLang="en-US" dirty="0"/>
              <a:t>方法是否可以省略参数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zh-CN" altLang="en-US" dirty="0"/>
              <a:t>一次性事件通过什么方法绑定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one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事件进阶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49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输入统计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输入统计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FA31A9-64E6-4B89-80AA-B088C108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01" y="2330393"/>
            <a:ext cx="7721997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8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初始状态</a:t>
            </a:r>
            <a:endParaRPr lang="en-US" altLang="zh-CN" dirty="0"/>
          </a:p>
          <a:p>
            <a:r>
              <a:rPr lang="zh-CN" altLang="en-US" dirty="0"/>
              <a:t>高亮效果</a:t>
            </a:r>
            <a:endParaRPr lang="en-US" altLang="zh-CN" dirty="0"/>
          </a:p>
          <a:p>
            <a:r>
              <a:rPr lang="zh-CN" altLang="en-US" dirty="0"/>
              <a:t>字数统计</a:t>
            </a:r>
            <a:endParaRPr lang="en-US" altLang="zh-CN" dirty="0"/>
          </a:p>
          <a:p>
            <a:r>
              <a:rPr lang="zh-CN" altLang="en-US" dirty="0"/>
              <a:t>启用禁用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输入统计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FA31A9-64E6-4B89-80AA-B088C108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02" y="1646133"/>
            <a:ext cx="7721997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70805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C00000"/>
                </a:solidFill>
              </a:rPr>
              <a:t>jQuery 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zh-CN" altLang="en-US" dirty="0"/>
              <a:t>类库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</a:pPr>
            <a:r>
              <a:rPr lang="zh-CN" altLang="en-US" dirty="0"/>
              <a:t>使用它封装的方法可以极大的</a:t>
            </a:r>
            <a:r>
              <a:rPr lang="zh-CN" altLang="en-US" dirty="0">
                <a:solidFill>
                  <a:srgbClr val="C00000"/>
                </a:solidFill>
              </a:rPr>
              <a:t>提升</a:t>
            </a:r>
            <a:r>
              <a:rPr lang="zh-CN" altLang="en-US" dirty="0"/>
              <a:t>开发效率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jQuery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07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输入统计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初始状态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需求：默认把统计字数设置为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，发布按钮设置为禁用状态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①：设置字数为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text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②：添加禁用类名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disabled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addClass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62274" y="2721352"/>
            <a:ext cx="4844084" cy="236748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字数统计区域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"words"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已输入</a:t>
            </a: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&gt;5&lt;/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  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</a:t>
            </a: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发布按钮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:;"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publish_btn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发布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4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初始状态</a:t>
            </a:r>
            <a:endParaRPr lang="en-US" altLang="zh-CN" dirty="0"/>
          </a:p>
          <a:p>
            <a:r>
              <a:rPr lang="zh-CN" altLang="en-US" dirty="0"/>
              <a:t>高亮效果</a:t>
            </a:r>
            <a:endParaRPr lang="en-US" altLang="zh-CN" dirty="0"/>
          </a:p>
          <a:p>
            <a:r>
              <a:rPr lang="zh-CN" altLang="en-US" dirty="0"/>
              <a:t>字数统计</a:t>
            </a:r>
            <a:endParaRPr lang="en-US" altLang="zh-CN" dirty="0"/>
          </a:p>
          <a:p>
            <a:r>
              <a:rPr lang="zh-CN" altLang="en-US" dirty="0"/>
              <a:t>启用禁用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输入统计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FA31A9-64E6-4B89-80AA-B088C108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02" y="1646133"/>
            <a:ext cx="7721997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3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输入统计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高亮效果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需求：文本域获取焦点时父元素高亮，失去焦点时移除高亮效果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①：绑定获取焦点和失去焦点事件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on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②：获取到文本域的父元素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parent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③：添加和移除类名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actived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addClass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removeClass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70225" y="2351458"/>
            <a:ext cx="4844084" cy="2828658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字数统计区域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"words"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已输入</a:t>
            </a: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&gt;5&lt;/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输入区域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"input-box 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actived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textarea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textarea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发布按钮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:;"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publish_btn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发布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49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初始状态</a:t>
            </a:r>
            <a:endParaRPr lang="en-US" altLang="zh-CN" dirty="0"/>
          </a:p>
          <a:p>
            <a:r>
              <a:rPr lang="zh-CN" altLang="en-US" dirty="0"/>
              <a:t>高亮效果</a:t>
            </a:r>
            <a:endParaRPr lang="en-US" altLang="zh-CN" dirty="0"/>
          </a:p>
          <a:p>
            <a:r>
              <a:rPr lang="zh-CN" altLang="en-US" dirty="0"/>
              <a:t>字数统计</a:t>
            </a:r>
            <a:endParaRPr lang="en-US" altLang="zh-CN" dirty="0"/>
          </a:p>
          <a:p>
            <a:r>
              <a:rPr lang="zh-CN" altLang="en-US" dirty="0"/>
              <a:t>启用禁用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输入统计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FA31A9-64E6-4B89-80AA-B088C108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02" y="1646133"/>
            <a:ext cx="7721997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1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输入统计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字数统计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需求：文本域输入文字时，同步获取输入的文字个数并显示出来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①：绑定输入事件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on , input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②：获取文字个数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val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length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③：渲染页面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text</a:t>
            </a: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970225" y="2351458"/>
            <a:ext cx="4844084" cy="2828658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字数统计区域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"words"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已输入</a:t>
            </a: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&gt;5&lt;/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输入区域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"input-box 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actived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textarea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textarea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发布按钮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:;"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publish_btn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发布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55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初始状态</a:t>
            </a:r>
            <a:endParaRPr lang="en-US" altLang="zh-CN" dirty="0"/>
          </a:p>
          <a:p>
            <a:r>
              <a:rPr lang="zh-CN" altLang="en-US" dirty="0"/>
              <a:t>高亮效果</a:t>
            </a:r>
            <a:endParaRPr lang="en-US" altLang="zh-CN" dirty="0"/>
          </a:p>
          <a:p>
            <a:r>
              <a:rPr lang="zh-CN" altLang="en-US" dirty="0"/>
              <a:t>字数统计</a:t>
            </a:r>
            <a:endParaRPr lang="en-US" altLang="zh-CN" dirty="0"/>
          </a:p>
          <a:p>
            <a:r>
              <a:rPr lang="zh-CN" altLang="en-US" dirty="0"/>
              <a:t>启用禁用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输入统计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FA31A9-64E6-4B89-80AA-B088C108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02" y="1646133"/>
            <a:ext cx="7721997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5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输入统计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启用禁用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需求：输入内容为空时禁用发布按钮，不为空时启用发布按钮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①：绑定输入事件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on , input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②：判断内容是否为空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长度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val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, length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③：添加或者移除类名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(disabled)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addClass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removeClass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931DB-900C-4DDC-A265-D341B3BE9FEF}"/>
              </a:ext>
            </a:extLst>
          </p:cNvPr>
          <p:cNvSpPr/>
          <p:nvPr/>
        </p:nvSpPr>
        <p:spPr>
          <a:xfrm>
            <a:off x="6440557" y="2351458"/>
            <a:ext cx="5373752" cy="2828658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字数统计区域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"words"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已输入</a:t>
            </a:r>
          </a:p>
          <a:p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&gt;5&lt;/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span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字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输入区域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"input-box 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actived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 &lt;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textarea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&gt;&lt;/</a:t>
            </a:r>
            <a:r>
              <a:rPr lang="en-US" altLang="zh-CN" sz="14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textarea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div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</a:p>
          <a:p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&lt;!-- </a:t>
            </a:r>
            <a:r>
              <a:rPr lang="zh-CN" altLang="en-US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发布按钮  </a:t>
            </a:r>
            <a:r>
              <a:rPr lang="en-US" altLang="zh-CN" sz="14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--&gt;</a:t>
            </a:r>
            <a:endParaRPr lang="zh-CN" altLang="en-US" sz="14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:;"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 </a:t>
            </a:r>
            <a:r>
              <a:rPr lang="en-US" altLang="zh-CN" sz="14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publish_btn</a:t>
            </a:r>
            <a:r>
              <a:rPr lang="en-US" altLang="zh-CN" sz="14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disabled"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发布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&gt;</a:t>
            </a:r>
            <a:endParaRPr lang="en-US" altLang="zh-CN" sz="14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20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73480"/>
            <a:ext cx="7171810" cy="45110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/>
              <a:t>focus </a:t>
            </a:r>
            <a:r>
              <a:rPr lang="zh-CN" altLang="en-US" dirty="0"/>
              <a:t>和 </a:t>
            </a:r>
            <a:r>
              <a:rPr lang="en-US" altLang="zh-CN" dirty="0"/>
              <a:t>blur </a:t>
            </a:r>
            <a:r>
              <a:rPr lang="zh-CN" altLang="en-US" dirty="0"/>
              <a:t>事件必须通过</a:t>
            </a:r>
            <a:r>
              <a:rPr lang="en-US" altLang="zh-CN" dirty="0"/>
              <a:t>on</a:t>
            </a:r>
            <a:r>
              <a:rPr lang="zh-CN" altLang="en-US" dirty="0"/>
              <a:t>方法进行绑定吗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dirty="0"/>
              <a:t>哪个方法可以用来获取父元素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parent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lt"/>
              <a:buAutoNum type="arabicPeriod" startAt="3"/>
            </a:pPr>
            <a:r>
              <a:rPr lang="en-US" altLang="zh-CN" dirty="0"/>
              <a:t>input</a:t>
            </a:r>
            <a:r>
              <a:rPr lang="zh-CN" altLang="en-US" dirty="0"/>
              <a:t>事件的触发是否需要失去焦点</a:t>
            </a:r>
            <a:r>
              <a:rPr lang="en-US" altLang="zh-CN" dirty="0"/>
              <a:t>?</a:t>
            </a:r>
          </a:p>
          <a:p>
            <a:pPr lvl="1">
              <a:buClr>
                <a:schemeClr val="tx1"/>
              </a:buClr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82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8"/>
            <a:ext cx="6654800" cy="1325563"/>
          </a:xfrm>
        </p:spPr>
        <p:txBody>
          <a:bodyPr/>
          <a:lstStyle/>
          <a:p>
            <a:r>
              <a:rPr kumimoji="1" lang="zh-CN" altLang="en-US" dirty="0"/>
              <a:t>触发事件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62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触发事件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 jQuery </a:t>
            </a:r>
            <a:r>
              <a:rPr kumimoji="1" lang="zh-CN" altLang="en-US" dirty="0">
                <a:solidFill>
                  <a:srgbClr val="49504F"/>
                </a:solidFill>
              </a:rPr>
              <a:t>中如何通过代码的方式触发绑定的事件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4952" y="1805627"/>
            <a:ext cx="10402168" cy="1788363"/>
            <a:chOff x="844952" y="1805627"/>
            <a:chExt cx="10402168" cy="17883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2283224"/>
              <a:ext cx="9213421" cy="1162699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216149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1805627"/>
              <a:ext cx="10302240" cy="1788363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1878097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测试代码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E16CF4-91DE-4262-B1E6-343A1342928E}"/>
                </a:ext>
              </a:extLst>
            </p:cNvPr>
            <p:cNvSpPr/>
            <p:nvPr/>
          </p:nvSpPr>
          <p:spPr>
            <a:xfrm>
              <a:off x="1003830" y="2493286"/>
              <a:ext cx="7045962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pPr lvl="1"/>
              <a:r>
                <a:rPr lang="zh-CN" altLang="en-US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</a:t>
              </a:r>
              <a:r>
                <a:rPr lang="en-US" altLang="zh-CN" sz="1400" i="1" dirty="0">
                  <a:solidFill>
                    <a:srgbClr val="7F848E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// 1. </a:t>
              </a:r>
              <a:r>
                <a:rPr lang="zh-CN" altLang="en-US" sz="1400" i="1" dirty="0">
                  <a:solidFill>
                    <a:srgbClr val="7F848E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初始状态</a:t>
              </a:r>
              <a:endParaRPr lang="zh-CN" altLang="en-US" sz="14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endParaRPr>
            </a:p>
            <a:p>
              <a:pPr lvl="1"/>
              <a:r>
                <a:rPr lang="zh-CN" altLang="en-US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</a:t>
              </a:r>
              <a:r>
                <a:rPr lang="en-US" altLang="zh-CN" sz="14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4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'.words span'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4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text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400" dirty="0">
                  <a:solidFill>
                    <a:srgbClr val="D19A66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0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</a:t>
              </a:r>
            </a:p>
            <a:p>
              <a:pPr lvl="1"/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</a:t>
              </a:r>
              <a:r>
                <a:rPr lang="en-US" altLang="zh-CN" sz="14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4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'.</a:t>
              </a:r>
              <a:r>
                <a:rPr lang="en-US" altLang="zh-CN" sz="1400" dirty="0" err="1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publish_btn</a:t>
              </a:r>
              <a:r>
                <a:rPr lang="en-US" altLang="zh-CN" sz="14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400" dirty="0" err="1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addClass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4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'disabled'</a:t>
              </a:r>
              <a:r>
                <a:rPr lang="en-US" altLang="zh-CN" sz="14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</a:t>
              </a:r>
              <a:endParaRPr lang="en-US" altLang="zh-CN" sz="14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952" y="3837679"/>
            <a:ext cx="10402168" cy="2777805"/>
            <a:chOff x="844952" y="3837679"/>
            <a:chExt cx="10402168" cy="277780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EE0C69C-924B-41EB-979D-DC4A6497F9E5}"/>
                </a:ext>
              </a:extLst>
            </p:cNvPr>
            <p:cNvSpPr/>
            <p:nvPr/>
          </p:nvSpPr>
          <p:spPr>
            <a:xfrm>
              <a:off x="1521151" y="4315276"/>
              <a:ext cx="9213421" cy="2073889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E4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2" name="三角形 5">
              <a:extLst>
                <a:ext uri="{FF2B5EF4-FFF2-40B4-BE49-F238E27FC236}">
                  <a16:creationId xmlns:a16="http://schemas.microsoft.com/office/drawing/2014/main" id="{A5EE0424-4F95-41C6-9EF4-88B66166FAA6}"/>
                </a:ext>
              </a:extLst>
            </p:cNvPr>
            <p:cNvSpPr/>
            <p:nvPr/>
          </p:nvSpPr>
          <p:spPr>
            <a:xfrm rot="2651319">
              <a:off x="851567" y="4193551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674D95-827B-4DEE-BABD-4DAADC0E332A}"/>
                </a:ext>
              </a:extLst>
            </p:cNvPr>
            <p:cNvSpPr/>
            <p:nvPr/>
          </p:nvSpPr>
          <p:spPr>
            <a:xfrm>
              <a:off x="944880" y="3837679"/>
              <a:ext cx="10302240" cy="2777805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EDCCB0C-0E2B-4451-883D-53CB2F455C4A}"/>
                </a:ext>
              </a:extLst>
            </p:cNvPr>
            <p:cNvSpPr/>
            <p:nvPr/>
          </p:nvSpPr>
          <p:spPr>
            <a:xfrm>
              <a:off x="844952" y="3910150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测试代码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E16CF4-91DE-4262-B1E6-343A1342928E}"/>
                </a:ext>
              </a:extLst>
            </p:cNvPr>
            <p:cNvSpPr/>
            <p:nvPr/>
          </p:nvSpPr>
          <p:spPr>
            <a:xfrm>
              <a:off x="1003830" y="4283563"/>
              <a:ext cx="7045962" cy="212365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pPr lvl="1"/>
              <a:r>
                <a:rPr lang="zh-CN" altLang="en-US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</a:t>
              </a:r>
              <a:r>
                <a:rPr lang="en-US" altLang="zh-CN" sz="1200" i="1" dirty="0">
                  <a:solidFill>
                    <a:srgbClr val="7F848E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// 3. </a:t>
              </a:r>
              <a:r>
                <a:rPr lang="zh-CN" altLang="en-US" sz="1200" i="1" dirty="0">
                  <a:solidFill>
                    <a:srgbClr val="7F848E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字数统计</a:t>
              </a:r>
              <a:endPara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endParaRPr>
            </a:p>
            <a:p>
              <a:pPr lvl="1"/>
              <a:r>
                <a:rPr lang="zh-CN" altLang="en-US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</a:t>
              </a:r>
              <a:r>
                <a:rPr lang="en-US" altLang="zh-CN" sz="12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'.input-box </a:t>
              </a:r>
              <a:r>
                <a:rPr lang="en-US" altLang="zh-CN" sz="1200" dirty="0" err="1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textarea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2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on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'input'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, </a:t>
              </a:r>
              <a:r>
                <a:rPr lang="en-US" altLang="zh-CN" sz="1200" dirty="0">
                  <a:solidFill>
                    <a:srgbClr val="C678D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function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() {</a:t>
              </a:r>
            </a:p>
            <a:p>
              <a:pPr lvl="1"/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</a:t>
              </a:r>
              <a:r>
                <a:rPr lang="en-US" altLang="zh-CN" sz="1200" dirty="0">
                  <a:solidFill>
                    <a:srgbClr val="C678D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let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</a:t>
              </a:r>
              <a:r>
                <a:rPr lang="en-US" altLang="zh-CN" sz="12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length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</a:t>
              </a:r>
              <a:r>
                <a:rPr lang="en-US" altLang="zh-CN" sz="1200" dirty="0">
                  <a:solidFill>
                    <a:srgbClr val="56B6C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=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</a:t>
              </a:r>
              <a:r>
                <a:rPr lang="en-US" altLang="zh-CN" sz="12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E5C07B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this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200" dirty="0" err="1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val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().</a:t>
              </a:r>
              <a:r>
                <a:rPr lang="en-US" altLang="zh-CN" sz="12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length</a:t>
              </a:r>
              <a:endPara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endParaRPr>
            </a:p>
            <a:p>
              <a:pPr lvl="1"/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</a:t>
              </a:r>
              <a:r>
                <a:rPr lang="en-US" altLang="zh-CN" sz="1200" i="1" dirty="0">
                  <a:solidFill>
                    <a:srgbClr val="7F848E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// </a:t>
              </a:r>
              <a:r>
                <a:rPr lang="zh-CN" altLang="en-US" sz="1200" i="1" dirty="0">
                  <a:solidFill>
                    <a:srgbClr val="7F848E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优化</a:t>
              </a:r>
              <a:endParaRPr lang="zh-CN" altLang="en-US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endParaRPr>
            </a:p>
            <a:p>
              <a:pPr lvl="1"/>
              <a:r>
                <a:rPr lang="zh-CN" altLang="en-US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</a:t>
              </a:r>
              <a:r>
                <a:rPr lang="en-US" altLang="zh-CN" sz="12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'.words span'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2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text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length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</a:t>
              </a:r>
            </a:p>
            <a:p>
              <a:pPr lvl="1"/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</a:t>
              </a:r>
              <a:r>
                <a:rPr lang="en-US" altLang="zh-CN" sz="1200" dirty="0">
                  <a:solidFill>
                    <a:srgbClr val="C678D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if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(</a:t>
              </a:r>
              <a:r>
                <a:rPr lang="en-US" altLang="zh-CN" sz="1200" dirty="0">
                  <a:solidFill>
                    <a:srgbClr val="E06C75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length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</a:t>
              </a:r>
              <a:r>
                <a:rPr lang="en-US" altLang="zh-CN" sz="1200" dirty="0">
                  <a:solidFill>
                    <a:srgbClr val="56B6C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===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</a:t>
              </a:r>
              <a:r>
                <a:rPr lang="en-US" altLang="zh-CN" sz="1200" dirty="0">
                  <a:solidFill>
                    <a:srgbClr val="D19A66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0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 {</a:t>
              </a:r>
            </a:p>
            <a:p>
              <a:pPr lvl="1"/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</a:t>
              </a:r>
              <a:r>
                <a:rPr lang="en-US" altLang="zh-CN" sz="12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'.</a:t>
              </a:r>
              <a:r>
                <a:rPr lang="en-US" altLang="zh-CN" sz="1200" dirty="0" err="1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publish_btn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200" dirty="0" err="1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addClass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'disabled'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</a:t>
              </a:r>
            </a:p>
            <a:p>
              <a:pPr lvl="1"/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} </a:t>
              </a:r>
              <a:r>
                <a:rPr lang="en-US" altLang="zh-CN" sz="1200" dirty="0">
                  <a:solidFill>
                    <a:srgbClr val="C678D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else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{</a:t>
              </a:r>
            </a:p>
            <a:p>
              <a:pPr lvl="1"/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  </a:t>
              </a:r>
              <a:r>
                <a:rPr lang="en-US" altLang="zh-CN" sz="1200" dirty="0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$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'.</a:t>
              </a:r>
              <a:r>
                <a:rPr lang="en-US" altLang="zh-CN" sz="1200" dirty="0" err="1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publish_btn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).</a:t>
              </a:r>
              <a:r>
                <a:rPr lang="en-US" altLang="zh-CN" sz="1200" dirty="0" err="1">
                  <a:solidFill>
                    <a:srgbClr val="61AFE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removeClass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(</a:t>
              </a:r>
              <a:r>
                <a:rPr lang="en-US" altLang="zh-CN" sz="1200" dirty="0">
                  <a:solidFill>
                    <a:srgbClr val="98C379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'disabled'</a:t>
              </a:r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)</a:t>
              </a:r>
            </a:p>
            <a:p>
              <a:pPr lvl="1"/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  }</a:t>
              </a:r>
            </a:p>
            <a:p>
              <a:pPr lvl="1"/>
              <a:r>
                <a:rPr lang="en-US" altLang="zh-CN" sz="1200" dirty="0">
                  <a:solidFill>
                    <a:srgbClr val="ABB2B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</a:rPr>
                <a:t>  })</a:t>
              </a:r>
              <a:endParaRPr lang="en-US" altLang="zh-CN" sz="1200" b="0" dirty="0">
                <a:solidFill>
                  <a:srgbClr val="ABB2B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7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31264</TotalTime>
  <Words>7204</Words>
  <Application>Microsoft Office PowerPoint</Application>
  <PresentationFormat>宽屏</PresentationFormat>
  <Paragraphs>976</Paragraphs>
  <Slides>136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136</vt:i4>
      </vt:variant>
    </vt:vector>
  </HeadingPairs>
  <TitlesOfParts>
    <vt:vector size="158" baseType="lpstr">
      <vt:lpstr>.PingFang SC</vt:lpstr>
      <vt:lpstr>Alibaba PuHuiTi B</vt:lpstr>
      <vt:lpstr>Alibaba PuHuiTi M</vt:lpstr>
      <vt:lpstr>Alibaba PuHuiTi R</vt:lpstr>
      <vt:lpstr>Helvetica Neue</vt:lpstr>
      <vt:lpstr>阿里巴巴普惠体</vt:lpstr>
      <vt:lpstr>等线</vt:lpstr>
      <vt:lpstr>黑体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jQuery</vt:lpstr>
      <vt:lpstr>课程介绍</vt:lpstr>
      <vt:lpstr>PowerPoint 演示文稿</vt:lpstr>
      <vt:lpstr>PowerPoint 演示文稿</vt:lpstr>
      <vt:lpstr>课程介绍</vt:lpstr>
      <vt:lpstr>课程介绍</vt:lpstr>
      <vt:lpstr>认识jQuery</vt:lpstr>
      <vt:lpstr>认识jQuery</vt:lpstr>
      <vt:lpstr>认识jQuery</vt:lpstr>
      <vt:lpstr>使用准备</vt:lpstr>
      <vt:lpstr>使用准备</vt:lpstr>
      <vt:lpstr>使用准备</vt:lpstr>
      <vt:lpstr>使用准备</vt:lpstr>
      <vt:lpstr>版本区别</vt:lpstr>
      <vt:lpstr>版本区别</vt:lpstr>
      <vt:lpstr>版本区别</vt:lpstr>
      <vt:lpstr>版本区别</vt:lpstr>
      <vt:lpstr>版本区别</vt:lpstr>
      <vt:lpstr>选择器</vt:lpstr>
      <vt:lpstr>选择器</vt:lpstr>
      <vt:lpstr>选择器</vt:lpstr>
      <vt:lpstr>jQuery对象</vt:lpstr>
      <vt:lpstr>jQuery对象</vt:lpstr>
      <vt:lpstr>jQuery对象</vt:lpstr>
      <vt:lpstr>jQuery对象</vt:lpstr>
      <vt:lpstr>jQuery对象</vt:lpstr>
      <vt:lpstr>jQuery对象</vt:lpstr>
      <vt:lpstr>jQuery对象</vt:lpstr>
      <vt:lpstr>事件绑定</vt:lpstr>
      <vt:lpstr>事件绑定</vt:lpstr>
      <vt:lpstr>事件绑定</vt:lpstr>
      <vt:lpstr>事件绑定</vt:lpstr>
      <vt:lpstr>事件绑定</vt:lpstr>
      <vt:lpstr>事件绑定</vt:lpstr>
      <vt:lpstr>事件绑定</vt:lpstr>
      <vt:lpstr>链式编程</vt:lpstr>
      <vt:lpstr>链式编程</vt:lpstr>
      <vt:lpstr>链式编程</vt:lpstr>
      <vt:lpstr>链式编程</vt:lpstr>
      <vt:lpstr>链式编程</vt:lpstr>
      <vt:lpstr>链式编程</vt:lpstr>
      <vt:lpstr>内容操纵</vt:lpstr>
      <vt:lpstr>内容操纵</vt:lpstr>
      <vt:lpstr>内容操纵</vt:lpstr>
      <vt:lpstr>计数器</vt:lpstr>
      <vt:lpstr>计数器</vt:lpstr>
      <vt:lpstr>计数器</vt:lpstr>
      <vt:lpstr>计数器</vt:lpstr>
      <vt:lpstr>计数器</vt:lpstr>
      <vt:lpstr>过滤方法</vt:lpstr>
      <vt:lpstr>过滤方法</vt:lpstr>
      <vt:lpstr>过滤方法</vt:lpstr>
      <vt:lpstr>样式操纵</vt:lpstr>
      <vt:lpstr>样式操纵</vt:lpstr>
      <vt:lpstr>样式操纵</vt:lpstr>
      <vt:lpstr>样式操纵</vt:lpstr>
      <vt:lpstr>样式操纵</vt:lpstr>
      <vt:lpstr>属性操纵</vt:lpstr>
      <vt:lpstr>属性操纵</vt:lpstr>
      <vt:lpstr>属性操纵</vt:lpstr>
      <vt:lpstr>属性操纵</vt:lpstr>
      <vt:lpstr>爱旅行</vt:lpstr>
      <vt:lpstr>图片切换</vt:lpstr>
      <vt:lpstr>图片切换</vt:lpstr>
      <vt:lpstr>图片切换</vt:lpstr>
      <vt:lpstr>图片切换</vt:lpstr>
      <vt:lpstr>图片切换</vt:lpstr>
      <vt:lpstr>图片切换</vt:lpstr>
      <vt:lpstr>图片切换</vt:lpstr>
      <vt:lpstr>操纵value</vt:lpstr>
      <vt:lpstr>操纵value</vt:lpstr>
      <vt:lpstr>操纵value</vt:lpstr>
      <vt:lpstr>查找方法</vt:lpstr>
      <vt:lpstr>查找方法</vt:lpstr>
      <vt:lpstr>查找方法</vt:lpstr>
      <vt:lpstr>查找方法</vt:lpstr>
      <vt:lpstr>操纵类名</vt:lpstr>
      <vt:lpstr>操纵类名</vt:lpstr>
      <vt:lpstr>操纵类名</vt:lpstr>
      <vt:lpstr>操纵类名</vt:lpstr>
      <vt:lpstr>操纵类名</vt:lpstr>
      <vt:lpstr>事件进阶</vt:lpstr>
      <vt:lpstr>事件进阶</vt:lpstr>
      <vt:lpstr>事件进阶</vt:lpstr>
      <vt:lpstr>事件进阶</vt:lpstr>
      <vt:lpstr>事件进阶</vt:lpstr>
      <vt:lpstr>输入统计</vt:lpstr>
      <vt:lpstr>输入统计</vt:lpstr>
      <vt:lpstr>输入统计</vt:lpstr>
      <vt:lpstr>输入统计</vt:lpstr>
      <vt:lpstr>输入统计</vt:lpstr>
      <vt:lpstr>输入统计</vt:lpstr>
      <vt:lpstr>输入统计</vt:lpstr>
      <vt:lpstr>输入统计</vt:lpstr>
      <vt:lpstr>输入统计</vt:lpstr>
      <vt:lpstr>输入统计</vt:lpstr>
      <vt:lpstr>输入统计</vt:lpstr>
      <vt:lpstr>触发事件</vt:lpstr>
      <vt:lpstr>触发事件</vt:lpstr>
      <vt:lpstr>触发事件</vt:lpstr>
      <vt:lpstr>触发事件</vt:lpstr>
      <vt:lpstr>登录切换</vt:lpstr>
      <vt:lpstr>登录切换</vt:lpstr>
      <vt:lpstr>登录切换</vt:lpstr>
      <vt:lpstr>登录切换</vt:lpstr>
      <vt:lpstr>登录切换</vt:lpstr>
      <vt:lpstr>登录切换</vt:lpstr>
      <vt:lpstr>登录切换</vt:lpstr>
      <vt:lpstr>window事件绑定</vt:lpstr>
      <vt:lpstr>window事件绑定</vt:lpstr>
      <vt:lpstr>window事件绑定</vt:lpstr>
      <vt:lpstr>window事件绑定</vt:lpstr>
      <vt:lpstr>window事件绑定</vt:lpstr>
      <vt:lpstr>输入标题</vt:lpstr>
      <vt:lpstr>PowerPoint 演示文稿</vt:lpstr>
      <vt:lpstr>PowerPoint 演示文稿</vt:lpstr>
      <vt:lpstr>一级标题</vt:lpstr>
      <vt:lpstr>仅有一级标题</vt:lpstr>
      <vt:lpstr>标题</vt:lpstr>
      <vt:lpstr>一级标题</vt:lpstr>
      <vt:lpstr>表格样式（非母版，使用请复制）</vt:lpstr>
      <vt:lpstr>章节标题</vt:lpstr>
      <vt:lpstr>章节名称</vt:lpstr>
      <vt:lpstr>章节名称</vt:lpstr>
      <vt:lpstr>输入章节名称</vt:lpstr>
      <vt:lpstr>输入章节名称</vt:lpstr>
      <vt:lpstr>输入章节名称</vt:lpstr>
      <vt:lpstr>输入章节名称</vt:lpstr>
      <vt:lpstr>代码的样式</vt:lpstr>
      <vt:lpstr>流程图使用规范（非母版，请复制使用，规范需删除）</vt:lpstr>
      <vt:lpstr>其他样式（非母版，需要请复制）</vt:lpstr>
      <vt:lpstr>其他样式（非母版，需要请复制）</vt:lpstr>
      <vt:lpstr>其他样式（非母版，需要请复制）</vt:lpstr>
      <vt:lpstr>其他样式（非母版，需要请复制）</vt:lpstr>
      <vt:lpstr>规范使用说明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autumn fish</cp:lastModifiedBy>
  <cp:revision>1012</cp:revision>
  <dcterms:created xsi:type="dcterms:W3CDTF">2020-03-31T02:23:27Z</dcterms:created>
  <dcterms:modified xsi:type="dcterms:W3CDTF">2021-04-14T14:22:25Z</dcterms:modified>
</cp:coreProperties>
</file>