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76"/>
  </p:notesMasterIdLst>
  <p:handoutMasterIdLst>
    <p:handoutMasterId r:id="rId177"/>
  </p:handoutMasterIdLst>
  <p:sldIdLst>
    <p:sldId id="462" r:id="rId8"/>
    <p:sldId id="475" r:id="rId9"/>
    <p:sldId id="476" r:id="rId10"/>
    <p:sldId id="477" r:id="rId11"/>
    <p:sldId id="478" r:id="rId12"/>
    <p:sldId id="479" r:id="rId13"/>
    <p:sldId id="481" r:id="rId14"/>
    <p:sldId id="482" r:id="rId15"/>
    <p:sldId id="480" r:id="rId16"/>
    <p:sldId id="483" r:id="rId17"/>
    <p:sldId id="484" r:id="rId18"/>
    <p:sldId id="487" r:id="rId19"/>
    <p:sldId id="488" r:id="rId20"/>
    <p:sldId id="492" r:id="rId21"/>
    <p:sldId id="494" r:id="rId22"/>
    <p:sldId id="497" r:id="rId23"/>
    <p:sldId id="496" r:id="rId24"/>
    <p:sldId id="498" r:id="rId25"/>
    <p:sldId id="509" r:id="rId26"/>
    <p:sldId id="490" r:id="rId27"/>
    <p:sldId id="499" r:id="rId28"/>
    <p:sldId id="507" r:id="rId29"/>
    <p:sldId id="500" r:id="rId30"/>
    <p:sldId id="504" r:id="rId31"/>
    <p:sldId id="508" r:id="rId32"/>
    <p:sldId id="505" r:id="rId33"/>
    <p:sldId id="510" r:id="rId34"/>
    <p:sldId id="503" r:id="rId35"/>
    <p:sldId id="511" r:id="rId36"/>
    <p:sldId id="512" r:id="rId37"/>
    <p:sldId id="513" r:id="rId38"/>
    <p:sldId id="519" r:id="rId39"/>
    <p:sldId id="520" r:id="rId40"/>
    <p:sldId id="515" r:id="rId41"/>
    <p:sldId id="516" r:id="rId42"/>
    <p:sldId id="517" r:id="rId43"/>
    <p:sldId id="518" r:id="rId44"/>
    <p:sldId id="521" r:id="rId45"/>
    <p:sldId id="522" r:id="rId46"/>
    <p:sldId id="523" r:id="rId47"/>
    <p:sldId id="530" r:id="rId48"/>
    <p:sldId id="533" r:id="rId49"/>
    <p:sldId id="531" r:id="rId50"/>
    <p:sldId id="532" r:id="rId51"/>
    <p:sldId id="526" r:id="rId52"/>
    <p:sldId id="527" r:id="rId53"/>
    <p:sldId id="528" r:id="rId54"/>
    <p:sldId id="529" r:id="rId55"/>
    <p:sldId id="534" r:id="rId56"/>
    <p:sldId id="535" r:id="rId57"/>
    <p:sldId id="537" r:id="rId58"/>
    <p:sldId id="543" r:id="rId59"/>
    <p:sldId id="544" r:id="rId60"/>
    <p:sldId id="538" r:id="rId61"/>
    <p:sldId id="539" r:id="rId62"/>
    <p:sldId id="540" r:id="rId63"/>
    <p:sldId id="546" r:id="rId64"/>
    <p:sldId id="541" r:id="rId65"/>
    <p:sldId id="545" r:id="rId66"/>
    <p:sldId id="536" r:id="rId67"/>
    <p:sldId id="547" r:id="rId68"/>
    <p:sldId id="557" r:id="rId69"/>
    <p:sldId id="548" r:id="rId70"/>
    <p:sldId id="552" r:id="rId71"/>
    <p:sldId id="553" r:id="rId72"/>
    <p:sldId id="556" r:id="rId73"/>
    <p:sldId id="554" r:id="rId74"/>
    <p:sldId id="551" r:id="rId75"/>
    <p:sldId id="558" r:id="rId76"/>
    <p:sldId id="559" r:id="rId77"/>
    <p:sldId id="560" r:id="rId78"/>
    <p:sldId id="561" r:id="rId79"/>
    <p:sldId id="566" r:id="rId80"/>
    <p:sldId id="567" r:id="rId81"/>
    <p:sldId id="568" r:id="rId82"/>
    <p:sldId id="570" r:id="rId83"/>
    <p:sldId id="571" r:id="rId84"/>
    <p:sldId id="573" r:id="rId85"/>
    <p:sldId id="574" r:id="rId86"/>
    <p:sldId id="575" r:id="rId87"/>
    <p:sldId id="576" r:id="rId88"/>
    <p:sldId id="577" r:id="rId89"/>
    <p:sldId id="578" r:id="rId90"/>
    <p:sldId id="579" r:id="rId91"/>
    <p:sldId id="580" r:id="rId92"/>
    <p:sldId id="581" r:id="rId93"/>
    <p:sldId id="569" r:id="rId94"/>
    <p:sldId id="565" r:id="rId95"/>
    <p:sldId id="582" r:id="rId96"/>
    <p:sldId id="583" r:id="rId97"/>
    <p:sldId id="585" r:id="rId98"/>
    <p:sldId id="587" r:id="rId99"/>
    <p:sldId id="588" r:id="rId100"/>
    <p:sldId id="589" r:id="rId101"/>
    <p:sldId id="590" r:id="rId102"/>
    <p:sldId id="591" r:id="rId103"/>
    <p:sldId id="592" r:id="rId104"/>
    <p:sldId id="594" r:id="rId105"/>
    <p:sldId id="595" r:id="rId106"/>
    <p:sldId id="596" r:id="rId107"/>
    <p:sldId id="597" r:id="rId108"/>
    <p:sldId id="598" r:id="rId109"/>
    <p:sldId id="599" r:id="rId110"/>
    <p:sldId id="600" r:id="rId111"/>
    <p:sldId id="606" r:id="rId112"/>
    <p:sldId id="602" r:id="rId113"/>
    <p:sldId id="603" r:id="rId114"/>
    <p:sldId id="607" r:id="rId115"/>
    <p:sldId id="608" r:id="rId116"/>
    <p:sldId id="609" r:id="rId117"/>
    <p:sldId id="610" r:id="rId118"/>
    <p:sldId id="611" r:id="rId119"/>
    <p:sldId id="605" r:id="rId120"/>
    <p:sldId id="613" r:id="rId121"/>
    <p:sldId id="614" r:id="rId122"/>
    <p:sldId id="625" r:id="rId123"/>
    <p:sldId id="616" r:id="rId124"/>
    <p:sldId id="617" r:id="rId125"/>
    <p:sldId id="618" r:id="rId126"/>
    <p:sldId id="619" r:id="rId127"/>
    <p:sldId id="620" r:id="rId128"/>
    <p:sldId id="626" r:id="rId129"/>
    <p:sldId id="627" r:id="rId130"/>
    <p:sldId id="628" r:id="rId131"/>
    <p:sldId id="629" r:id="rId132"/>
    <p:sldId id="634" r:id="rId133"/>
    <p:sldId id="631" r:id="rId134"/>
    <p:sldId id="630" r:id="rId135"/>
    <p:sldId id="635" r:id="rId136"/>
    <p:sldId id="636" r:id="rId137"/>
    <p:sldId id="639" r:id="rId138"/>
    <p:sldId id="640" r:id="rId139"/>
    <p:sldId id="641" r:id="rId140"/>
    <p:sldId id="643" r:id="rId141"/>
    <p:sldId id="644" r:id="rId142"/>
    <p:sldId id="645" r:id="rId143"/>
    <p:sldId id="646" r:id="rId144"/>
    <p:sldId id="647" r:id="rId145"/>
    <p:sldId id="648" r:id="rId146"/>
    <p:sldId id="651" r:id="rId147"/>
    <p:sldId id="649" r:id="rId148"/>
    <p:sldId id="652" r:id="rId149"/>
    <p:sldId id="650" r:id="rId150"/>
    <p:sldId id="653" r:id="rId151"/>
    <p:sldId id="474" r:id="rId152"/>
    <p:sldId id="473" r:id="rId153"/>
    <p:sldId id="463" r:id="rId154"/>
    <p:sldId id="464" r:id="rId155"/>
    <p:sldId id="465" r:id="rId156"/>
    <p:sldId id="466" r:id="rId157"/>
    <p:sldId id="467" r:id="rId158"/>
    <p:sldId id="468" r:id="rId159"/>
    <p:sldId id="469" r:id="rId160"/>
    <p:sldId id="460" r:id="rId161"/>
    <p:sldId id="461" r:id="rId162"/>
    <p:sldId id="472" r:id="rId163"/>
    <p:sldId id="423" r:id="rId164"/>
    <p:sldId id="471" r:id="rId165"/>
    <p:sldId id="451" r:id="rId166"/>
    <p:sldId id="452" r:id="rId167"/>
    <p:sldId id="438" r:id="rId168"/>
    <p:sldId id="455" r:id="rId169"/>
    <p:sldId id="456" r:id="rId170"/>
    <p:sldId id="457" r:id="rId171"/>
    <p:sldId id="458" r:id="rId172"/>
    <p:sldId id="459" r:id="rId173"/>
    <p:sldId id="470" r:id="rId174"/>
    <p:sldId id="264" r:id="rId1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课程介绍" id="{98E9B96F-8AEB-410A-BD5C-EB917E57308D}">
          <p14:sldIdLst>
            <p14:sldId id="462"/>
            <p14:sldId id="475"/>
            <p14:sldId id="476"/>
            <p14:sldId id="477"/>
          </p14:sldIdLst>
        </p14:section>
        <p14:section name="02-元素位置" id="{6485D67A-2936-45E0-9D63-CF3A33F6DABD}">
          <p14:sldIdLst>
            <p14:sldId id="478"/>
            <p14:sldId id="479"/>
            <p14:sldId id="481"/>
            <p14:sldId id="482"/>
            <p14:sldId id="480"/>
          </p14:sldIdLst>
        </p14:section>
        <p14:section name="03-滚动距离" id="{0E8A1572-E253-4527-AED4-E9111D5D3502}">
          <p14:sldIdLst>
            <p14:sldId id="483"/>
            <p14:sldId id="484"/>
            <p14:sldId id="487"/>
          </p14:sldIdLst>
        </p14:section>
        <p14:section name="04-demo腾讯全端" id="{0DC27B64-AF7C-4C76-8FF2-5C390E07E7D6}">
          <p14:sldIdLst>
            <p14:sldId id="488"/>
            <p14:sldId id="492"/>
            <p14:sldId id="494"/>
            <p14:sldId id="497"/>
            <p14:sldId id="496"/>
            <p14:sldId id="498"/>
            <p14:sldId id="509"/>
            <p14:sldId id="490"/>
          </p14:sldIdLst>
        </p14:section>
        <p14:section name="05-显示&amp;隐藏动画" id="{C273EEE0-1782-4700-A8A2-422C51031B54}">
          <p14:sldIdLst>
            <p14:sldId id="499"/>
            <p14:sldId id="507"/>
            <p14:sldId id="500"/>
            <p14:sldId id="504"/>
            <p14:sldId id="508"/>
            <p14:sldId id="505"/>
            <p14:sldId id="510"/>
            <p14:sldId id="503"/>
          </p14:sldIdLst>
        </p14:section>
        <p14:section name="06-淡入&amp;淡出动画" id="{7FEBD0F8-8677-4559-B75A-08634452B709}">
          <p14:sldIdLst>
            <p14:sldId id="511"/>
            <p14:sldId id="512"/>
            <p14:sldId id="513"/>
            <p14:sldId id="519"/>
            <p14:sldId id="520"/>
            <p14:sldId id="515"/>
            <p14:sldId id="516"/>
            <p14:sldId id="517"/>
            <p14:sldId id="518"/>
          </p14:sldIdLst>
        </p14:section>
        <p14:section name="07-展开&amp;收起动画" id="{54A86FD6-601F-487B-8644-E9D3B90F05AC}">
          <p14:sldIdLst>
            <p14:sldId id="521"/>
            <p14:sldId id="522"/>
            <p14:sldId id="523"/>
            <p14:sldId id="530"/>
            <p14:sldId id="533"/>
            <p14:sldId id="531"/>
            <p14:sldId id="532"/>
            <p14:sldId id="526"/>
            <p14:sldId id="527"/>
            <p14:sldId id="528"/>
            <p14:sldId id="529"/>
          </p14:sldIdLst>
        </p14:section>
        <p14:section name="08-动画队列及stop方法" id="{667B5D3B-8FC0-4616-A294-CC46284756AB}">
          <p14:sldIdLst>
            <p14:sldId id="534"/>
            <p14:sldId id="535"/>
            <p14:sldId id="537"/>
            <p14:sldId id="543"/>
            <p14:sldId id="544"/>
            <p14:sldId id="538"/>
            <p14:sldId id="539"/>
            <p14:sldId id="540"/>
            <p14:sldId id="546"/>
            <p14:sldId id="541"/>
            <p14:sldId id="545"/>
            <p14:sldId id="536"/>
          </p14:sldIdLst>
        </p14:section>
        <p14:section name="09-自定义动画" id="{3E52F554-1F0D-4FCB-9738-9B1A2243E622}">
          <p14:sldIdLst>
            <p14:sldId id="547"/>
            <p14:sldId id="557"/>
            <p14:sldId id="548"/>
            <p14:sldId id="552"/>
            <p14:sldId id="553"/>
            <p14:sldId id="556"/>
            <p14:sldId id="554"/>
            <p14:sldId id="551"/>
          </p14:sldIdLst>
        </p14:section>
        <p14:section name="10-demo爱旅行" id="{459FFC98-37D0-42EA-A049-B559506C2303}">
          <p14:sldIdLst>
            <p14:sldId id="558"/>
            <p14:sldId id="559"/>
            <p14:sldId id="560"/>
            <p14:sldId id="561"/>
            <p14:sldId id="566"/>
            <p14:sldId id="567"/>
            <p14:sldId id="568"/>
            <p14:sldId id="570"/>
            <p14:sldId id="571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69"/>
            <p14:sldId id="565"/>
          </p14:sldIdLst>
        </p14:section>
        <p14:section name="11-插入节点" id="{B15347B0-5E56-4D7C-94CD-B494479EB118}">
          <p14:sldIdLst>
            <p14:sldId id="582"/>
            <p14:sldId id="583"/>
            <p14:sldId id="585"/>
            <p14:sldId id="587"/>
            <p14:sldId id="588"/>
            <p14:sldId id="589"/>
          </p14:sldIdLst>
        </p14:section>
        <p14:section name="12-动画的回调函数" id="{6083EF8F-EEB6-4624-B21C-88A8E3F34130}">
          <p14:sldIdLst>
            <p14:sldId id="590"/>
            <p14:sldId id="591"/>
            <p14:sldId id="592"/>
            <p14:sldId id="594"/>
            <p14:sldId id="595"/>
          </p14:sldIdLst>
        </p14:section>
        <p14:section name="13-动画的延迟方法" id="{4B0DDC8D-BBA2-4AC5-954A-8273E1640395}">
          <p14:sldIdLst>
            <p14:sldId id="596"/>
            <p14:sldId id="597"/>
            <p14:sldId id="598"/>
            <p14:sldId id="599"/>
            <p14:sldId id="600"/>
          </p14:sldIdLst>
        </p14:section>
        <p14:section name="14-获取尺寸" id="{D76B5256-8822-43DD-B078-5EE9AADDBB85}">
          <p14:sldIdLst>
            <p14:sldId id="606"/>
            <p14:sldId id="602"/>
            <p14:sldId id="603"/>
            <p14:sldId id="607"/>
            <p14:sldId id="608"/>
            <p14:sldId id="609"/>
            <p14:sldId id="610"/>
            <p14:sldId id="611"/>
            <p14:sldId id="605"/>
          </p14:sldIdLst>
        </p14:section>
        <p14:section name="15-爱旅行(自动轮播)" id="{0BDAFD66-5B34-4288-B5BF-6BA89AC09FC0}">
          <p14:sldIdLst>
            <p14:sldId id="613"/>
            <p14:sldId id="614"/>
            <p14:sldId id="625"/>
            <p14:sldId id="616"/>
            <p14:sldId id="617"/>
            <p14:sldId id="618"/>
            <p14:sldId id="619"/>
            <p14:sldId id="620"/>
            <p14:sldId id="626"/>
            <p14:sldId id="627"/>
          </p14:sldIdLst>
        </p14:section>
        <p14:section name="16-事件参数" id="{F9335728-D557-4CFF-A065-2A3244918B1A}">
          <p14:sldIdLst>
            <p14:sldId id="628"/>
            <p14:sldId id="629"/>
            <p14:sldId id="634"/>
            <p14:sldId id="631"/>
            <p14:sldId id="630"/>
          </p14:sldIdLst>
        </p14:section>
        <p14:section name="17-删除节点" id="{11CD9523-C437-4E8B-BB6A-EE5A42B9ADFF}">
          <p14:sldIdLst>
            <p14:sldId id="635"/>
            <p14:sldId id="636"/>
            <p14:sldId id="639"/>
          </p14:sldIdLst>
        </p14:section>
        <p14:section name="18-事件委托" id="{74C74489-9870-4F5C-93BA-C3E32AC7244E}">
          <p14:sldIdLst>
            <p14:sldId id="640"/>
            <p14:sldId id="641"/>
            <p14:sldId id="643"/>
            <p14:sldId id="644"/>
          </p14:sldIdLst>
        </p14:section>
        <p14:section name="19-记事本" id="{66761353-A698-4B3F-B21D-B630DCFA7E9C}">
          <p14:sldIdLst>
            <p14:sldId id="645"/>
            <p14:sldId id="646"/>
            <p14:sldId id="647"/>
            <p14:sldId id="648"/>
            <p14:sldId id="651"/>
            <p14:sldId id="649"/>
            <p14:sldId id="652"/>
            <p14:sldId id="650"/>
            <p14:sldId id="653"/>
          </p14:sldIdLst>
        </p14:section>
        <p14:section name="20-小结" id="{4DC6215F-FA7D-4617-A989-36303804C86D}">
          <p14:sldIdLst>
            <p14:sldId id="474"/>
            <p14:sldId id="473"/>
            <p14:sldId id="463"/>
            <p14:sldId id="464"/>
            <p14:sldId id="465"/>
            <p14:sldId id="466"/>
            <p14:sldId id="467"/>
            <p14:sldId id="468"/>
            <p14:sldId id="469"/>
            <p14:sldId id="460"/>
            <p14:sldId id="461"/>
            <p14:sldId id="472"/>
            <p14:sldId id="423"/>
            <p14:sldId id="471"/>
            <p14:sldId id="451"/>
            <p14:sldId id="452"/>
            <p14:sldId id="438"/>
            <p14:sldId id="455"/>
            <p14:sldId id="456"/>
            <p14:sldId id="457"/>
            <p14:sldId id="458"/>
            <p14:sldId id="459"/>
            <p14:sldId id="4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umn fish" initials="af" lastIdx="2" clrIdx="0">
    <p:extLst>
      <p:ext uri="{19B8F6BF-5375-455C-9EA6-DF929625EA0E}">
        <p15:presenceInfo xmlns:p15="http://schemas.microsoft.com/office/powerpoint/2012/main" userId="a466f9f330ff35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60206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06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38" Type="http://schemas.openxmlformats.org/officeDocument/2006/relationships/slide" Target="slides/slide131.xml"/><Relationship Id="rId154" Type="http://schemas.openxmlformats.org/officeDocument/2006/relationships/slide" Target="slides/slide147.xml"/><Relationship Id="rId159" Type="http://schemas.openxmlformats.org/officeDocument/2006/relationships/slide" Target="slides/slide152.xml"/><Relationship Id="rId175" Type="http://schemas.openxmlformats.org/officeDocument/2006/relationships/slide" Target="slides/slide168.xml"/><Relationship Id="rId170" Type="http://schemas.openxmlformats.org/officeDocument/2006/relationships/slide" Target="slides/slide163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slide" Target="slides/slide121.xml"/><Relationship Id="rId144" Type="http://schemas.openxmlformats.org/officeDocument/2006/relationships/slide" Target="slides/slide137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60" Type="http://schemas.openxmlformats.org/officeDocument/2006/relationships/slide" Target="slides/slide153.xml"/><Relationship Id="rId165" Type="http://schemas.openxmlformats.org/officeDocument/2006/relationships/slide" Target="slides/slide158.xml"/><Relationship Id="rId181" Type="http://schemas.openxmlformats.org/officeDocument/2006/relationships/theme" Target="theme/theme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slide" Target="slides/slide127.xml"/><Relationship Id="rId139" Type="http://schemas.openxmlformats.org/officeDocument/2006/relationships/slide" Target="slides/slide13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55" Type="http://schemas.openxmlformats.org/officeDocument/2006/relationships/slide" Target="slides/slide148.xml"/><Relationship Id="rId171" Type="http://schemas.openxmlformats.org/officeDocument/2006/relationships/slide" Target="slides/slide164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slide" Target="slides/slide138.xml"/><Relationship Id="rId161" Type="http://schemas.openxmlformats.org/officeDocument/2006/relationships/slide" Target="slides/slide154.xml"/><Relationship Id="rId166" Type="http://schemas.openxmlformats.org/officeDocument/2006/relationships/slide" Target="slides/slide159.xml"/><Relationship Id="rId18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51" Type="http://schemas.openxmlformats.org/officeDocument/2006/relationships/slide" Target="slides/slide144.xml"/><Relationship Id="rId156" Type="http://schemas.openxmlformats.org/officeDocument/2006/relationships/slide" Target="slides/slide149.xml"/><Relationship Id="rId177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72" Type="http://schemas.openxmlformats.org/officeDocument/2006/relationships/slide" Target="slides/slide165.xml"/><Relationship Id="rId180" Type="http://schemas.openxmlformats.org/officeDocument/2006/relationships/viewProps" Target="viewProps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slide" Target="slides/slide139.xml"/><Relationship Id="rId167" Type="http://schemas.openxmlformats.org/officeDocument/2006/relationships/slide" Target="slides/slide16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slide" Target="slides/slide15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178" Type="http://schemas.openxmlformats.org/officeDocument/2006/relationships/commentAuthors" Target="commentAuthor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73" Type="http://schemas.openxmlformats.org/officeDocument/2006/relationships/slide" Target="slides/slide166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168" Type="http://schemas.openxmlformats.org/officeDocument/2006/relationships/slide" Target="slides/slide16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slide" Target="slides/slide15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Relationship Id="rId174" Type="http://schemas.openxmlformats.org/officeDocument/2006/relationships/slide" Target="slides/slide167.xml"/><Relationship Id="rId179" Type="http://schemas.openxmlformats.org/officeDocument/2006/relationships/presProps" Target="presProps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64" Type="http://schemas.openxmlformats.org/officeDocument/2006/relationships/slide" Target="slides/slide157.xml"/><Relationship Id="rId169" Type="http://schemas.openxmlformats.org/officeDocument/2006/relationships/slide" Target="slides/slide1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59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2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5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1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7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9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86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0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85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5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88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71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99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28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1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5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6591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403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2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1" r:id="rId2"/>
    <p:sldLayoutId id="2147483712" r:id="rId3"/>
    <p:sldLayoutId id="214748371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day02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滚动距离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7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1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动画的延迟方法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8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动画的延迟方法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不仅可以设置动画执行的速度，还能在动画执行前设置一定的延时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730373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    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delay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延迟时间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动画方法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    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delay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延迟时间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动画方法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delay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延迟时间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动画方法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延迟时间单位是</a:t>
            </a:r>
            <a:r>
              <a:rPr lang="zh-CN" altLang="en-US" dirty="0">
                <a:solidFill>
                  <a:srgbClr val="C00000"/>
                </a:solidFill>
              </a:rPr>
              <a:t>毫秒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5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延迟方法的时间单位是什么？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毫秒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动画的延迟方法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3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92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02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获取尺寸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7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获取尺寸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对获取元素尺寸进行了封装，使得在不同场景中获取元素尺寸十分方便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样式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730372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width: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height: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D5E874D-7DEB-4A51-A6BE-3F8B9C3F6E16}"/>
              </a:ext>
            </a:extLst>
          </p:cNvPr>
          <p:cNvGrpSpPr/>
          <p:nvPr/>
        </p:nvGrpSpPr>
        <p:grpSpPr>
          <a:xfrm>
            <a:off x="844952" y="4287171"/>
            <a:ext cx="10402168" cy="2336800"/>
            <a:chOff x="844952" y="1805627"/>
            <a:chExt cx="10402168" cy="2336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D14999-C8A7-48A6-BA6D-CA3911F08A37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三角形 5">
              <a:extLst>
                <a:ext uri="{FF2B5EF4-FFF2-40B4-BE49-F238E27FC236}">
                  <a16:creationId xmlns:a16="http://schemas.microsoft.com/office/drawing/2014/main" id="{23227866-5355-4B74-B02F-C33C77B2FEF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68E584-7790-4783-A028-734E2357E4D2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083F7E-BEC1-437C-BC00-6E1F28B88011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E022AFA-A772-416B-9F0D-5A09158ED3D1}"/>
              </a:ext>
            </a:extLst>
          </p:cNvPr>
          <p:cNvSpPr/>
          <p:nvPr/>
        </p:nvSpPr>
        <p:spPr>
          <a:xfrm>
            <a:off x="1131015" y="5193961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内容宽度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内容高度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6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获取尺寸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对获取元素尺寸进行了封装，使得在不同场景中获取元素尺寸十分方便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样式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622650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width: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height: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padding: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D5E874D-7DEB-4A51-A6BE-3F8B9C3F6E16}"/>
              </a:ext>
            </a:extLst>
          </p:cNvPr>
          <p:cNvGrpSpPr/>
          <p:nvPr/>
        </p:nvGrpSpPr>
        <p:grpSpPr>
          <a:xfrm>
            <a:off x="844952" y="4287171"/>
            <a:ext cx="10402168" cy="2336800"/>
            <a:chOff x="844952" y="1805627"/>
            <a:chExt cx="10402168" cy="2336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D14999-C8A7-48A6-BA6D-CA3911F08A37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三角形 5">
              <a:extLst>
                <a:ext uri="{FF2B5EF4-FFF2-40B4-BE49-F238E27FC236}">
                  <a16:creationId xmlns:a16="http://schemas.microsoft.com/office/drawing/2014/main" id="{23227866-5355-4B74-B02F-C33C77B2FEF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68E584-7790-4783-A028-734E2357E4D2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083F7E-BEC1-437C-BC00-6E1F28B88011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E022AFA-A772-416B-9F0D-5A09158ED3D1}"/>
              </a:ext>
            </a:extLst>
          </p:cNvPr>
          <p:cNvSpPr/>
          <p:nvPr/>
        </p:nvSpPr>
        <p:spPr>
          <a:xfrm>
            <a:off x="1131015" y="5193961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innerWidth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内容宽度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innerHeight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内容高度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4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获取尺寸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对获取元素尺寸进行了封装，使得在不同场景中获取元素尺寸十分方便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样式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514929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width: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height: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padding: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border: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dashed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yellowgreen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D5E874D-7DEB-4A51-A6BE-3F8B9C3F6E16}"/>
              </a:ext>
            </a:extLst>
          </p:cNvPr>
          <p:cNvGrpSpPr/>
          <p:nvPr/>
        </p:nvGrpSpPr>
        <p:grpSpPr>
          <a:xfrm>
            <a:off x="844952" y="4287171"/>
            <a:ext cx="10402168" cy="2336800"/>
            <a:chOff x="844952" y="1805627"/>
            <a:chExt cx="10402168" cy="2336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D14999-C8A7-48A6-BA6D-CA3911F08A37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三角形 5">
              <a:extLst>
                <a:ext uri="{FF2B5EF4-FFF2-40B4-BE49-F238E27FC236}">
                  <a16:creationId xmlns:a16="http://schemas.microsoft.com/office/drawing/2014/main" id="{23227866-5355-4B74-B02F-C33C77B2FEF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68E584-7790-4783-A028-734E2357E4D2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083F7E-BEC1-437C-BC00-6E1F28B88011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E022AFA-A772-416B-9F0D-5A09158ED3D1}"/>
              </a:ext>
            </a:extLst>
          </p:cNvPr>
          <p:cNvSpPr/>
          <p:nvPr/>
        </p:nvSpPr>
        <p:spPr>
          <a:xfrm>
            <a:off x="1131015" y="5193961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outerWidth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内容宽度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边框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outerHeight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内容高度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边框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2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滚动距离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获取元素的滚动距离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99488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取值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scrollLeft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赋值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scrollLeft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287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获取尺寸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对获取元素尺寸进行了封装，使得在不同场景中获取元素尺寸十分方便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样式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407207"/>
            <a:ext cx="7045962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width: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height: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padding: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border: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dashed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yellowgreen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margin: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25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D5E874D-7DEB-4A51-A6BE-3F8B9C3F6E16}"/>
              </a:ext>
            </a:extLst>
          </p:cNvPr>
          <p:cNvGrpSpPr/>
          <p:nvPr/>
        </p:nvGrpSpPr>
        <p:grpSpPr>
          <a:xfrm>
            <a:off x="844952" y="4287171"/>
            <a:ext cx="10402168" cy="2336800"/>
            <a:chOff x="844952" y="1805627"/>
            <a:chExt cx="10402168" cy="2336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D14999-C8A7-48A6-BA6D-CA3911F08A37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三角形 5">
              <a:extLst>
                <a:ext uri="{FF2B5EF4-FFF2-40B4-BE49-F238E27FC236}">
                  <a16:creationId xmlns:a16="http://schemas.microsoft.com/office/drawing/2014/main" id="{23227866-5355-4B74-B02F-C33C77B2FEF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68E584-7790-4783-A028-734E2357E4D2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083F7E-BEC1-437C-BC00-6E1F28B88011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E022AFA-A772-416B-9F0D-5A09158ED3D1}"/>
              </a:ext>
            </a:extLst>
          </p:cNvPr>
          <p:cNvSpPr/>
          <p:nvPr/>
        </p:nvSpPr>
        <p:spPr>
          <a:xfrm>
            <a:off x="1131015" y="5193961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outerWidth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内容宽度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边框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外边距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outerHeight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内容高度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边框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外边距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1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获取尺寸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对获取元素尺寸进行了封装，使得在不同场景中获取元素尺寸十分方便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3290248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160312" y="2521059"/>
            <a:ext cx="7045962" cy="1815882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内容宽度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内容高度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innerWidth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内容宽度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innerHeight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内容高度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outerWidth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内容宽度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边框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outerHeight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内容高度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边框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outerWidth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内容宽度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边框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外边距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outerHeight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内容高度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内边距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边框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+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外边距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41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C00000"/>
                </a:solidFill>
              </a:rPr>
              <a:t>width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height</a:t>
            </a:r>
            <a:r>
              <a:rPr lang="zh-CN" altLang="en-US" dirty="0"/>
              <a:t>方法获取的尺寸中是否包含</a:t>
            </a:r>
            <a:r>
              <a:rPr lang="en-US" altLang="zh-CN" dirty="0">
                <a:solidFill>
                  <a:srgbClr val="C00000"/>
                </a:solidFill>
              </a:rPr>
              <a:t>padding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不包含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获取内容和</a:t>
            </a:r>
            <a:r>
              <a:rPr lang="en-US" altLang="zh-CN" dirty="0">
                <a:solidFill>
                  <a:srgbClr val="C00000"/>
                </a:solidFill>
              </a:rPr>
              <a:t>padding</a:t>
            </a:r>
            <a:r>
              <a:rPr lang="zh-CN" altLang="en-US" dirty="0"/>
              <a:t>的尺寸使用哪个方法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innerWidth,innerHeight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en-US" altLang="zh-CN" dirty="0" err="1">
                <a:solidFill>
                  <a:srgbClr val="C00000"/>
                </a:solidFill>
              </a:rPr>
              <a:t>outerWidth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outerHeight</a:t>
            </a:r>
            <a:r>
              <a:rPr lang="zh-CN" altLang="en-US" dirty="0"/>
              <a:t>获取的尺寸中还包含了什么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传入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true: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border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不传入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true: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border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margin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获取尺寸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56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96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01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返回顶部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/>
              <a:t>意见反馈</a:t>
            </a:r>
            <a:endParaRPr lang="en-US" altLang="zh-CN" dirty="0"/>
          </a:p>
          <a:p>
            <a:pPr marL="276225" indent="-276225"/>
            <a:r>
              <a:rPr lang="zh-CN" altLang="en-US" dirty="0">
                <a:solidFill>
                  <a:srgbClr val="AD2B26"/>
                </a:solidFill>
              </a:rPr>
              <a:t>自动轮播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爱旅行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9C650-094C-4AB8-9E34-0D5B340D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7" y="992292"/>
            <a:ext cx="6908622" cy="4879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465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4544786" y="1894688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2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4544786" y="1894688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4601935" y="189468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4601935" y="2907059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4601935" y="391943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4601934" y="493180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41D499-A9E6-4302-8A55-F11EE8C48B17}"/>
              </a:ext>
            </a:extLst>
          </p:cNvPr>
          <p:cNvSpPr/>
          <p:nvPr/>
        </p:nvSpPr>
        <p:spPr>
          <a:xfrm>
            <a:off x="6601632" y="4303059"/>
            <a:ext cx="3427112" cy="164111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"outer"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wbdesc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&gt;1&lt;/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&gt;2&lt;/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&gt;3&lt;/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&gt;4&lt;/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193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4544786" y="1894688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4601935" y="189468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4601935" y="2907059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4601935" y="391943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4601934" y="882317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0D9CEA9A-4D96-4B62-B0A6-9D9F53957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1632" y="1894688"/>
            <a:ext cx="5760538" cy="4710244"/>
          </a:xfrm>
        </p:spPr>
        <p:txBody>
          <a:bodyPr anchor="t"/>
          <a:lstStyle/>
          <a:p>
            <a:r>
              <a:rPr lang="zh-CN" altLang="en-US" dirty="0"/>
              <a:t>末尾元素移到顶部</a:t>
            </a:r>
            <a:r>
              <a:rPr lang="en-US" altLang="zh-CN" dirty="0"/>
              <a:t>,</a:t>
            </a:r>
            <a:r>
              <a:rPr lang="zh-CN" altLang="en-US" dirty="0"/>
              <a:t>并设置定位为负值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6B73F2-C804-4C4C-B127-E3DA3C16E011}"/>
              </a:ext>
            </a:extLst>
          </p:cNvPr>
          <p:cNvSpPr/>
          <p:nvPr/>
        </p:nvSpPr>
        <p:spPr>
          <a:xfrm>
            <a:off x="6601632" y="4303059"/>
            <a:ext cx="3865842" cy="164111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"outer"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wbdesc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"top:-200px"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&gt;4&lt;/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&gt;1&lt;/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&gt;2&lt;/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&gt;3&lt;/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0791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4544786" y="1894688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4601935" y="2907059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4601935" y="391943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4601935" y="493180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4601934" y="189468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58CEC37-8F08-421D-B5AE-4AA5A1C9E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1632" y="1894688"/>
            <a:ext cx="5760538" cy="4710244"/>
          </a:xfrm>
        </p:spPr>
        <p:txBody>
          <a:bodyPr anchor="t"/>
          <a:lstStyle/>
          <a:p>
            <a:r>
              <a:rPr lang="zh-CN" altLang="en-US" dirty="0"/>
              <a:t>末尾元素移到顶部</a:t>
            </a:r>
            <a:r>
              <a:rPr lang="en-US" altLang="zh-CN" dirty="0"/>
              <a:t>,</a:t>
            </a:r>
            <a:r>
              <a:rPr lang="zh-CN" altLang="en-US" dirty="0"/>
              <a:t>并设置定位为负值</a:t>
            </a:r>
          </a:p>
          <a:p>
            <a:r>
              <a:rPr lang="zh-CN" altLang="en-US" dirty="0"/>
              <a:t>延迟一会</a:t>
            </a:r>
            <a:r>
              <a:rPr lang="en-US" altLang="zh-CN" dirty="0"/>
              <a:t>,</a:t>
            </a:r>
            <a:r>
              <a:rPr lang="zh-CN" altLang="en-US" dirty="0"/>
              <a:t>通过动画将定位变为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动画播放完毕之后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16F468-3683-4929-9037-9B726366441E}"/>
              </a:ext>
            </a:extLst>
          </p:cNvPr>
          <p:cNvSpPr/>
          <p:nvPr/>
        </p:nvSpPr>
        <p:spPr>
          <a:xfrm>
            <a:off x="6601632" y="4303059"/>
            <a:ext cx="3865842" cy="164111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"outer"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wbdesc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"top:0px"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&gt;4&lt;/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&gt;1&lt;/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&gt;2&lt;/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&gt;3&lt;/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551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 err="1">
                <a:solidFill>
                  <a:srgbClr val="B60206"/>
                </a:solidFill>
              </a:rPr>
              <a:t>scrollTop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B60206"/>
                </a:solidFill>
              </a:rPr>
              <a:t>scrollLeft</a:t>
            </a:r>
            <a:r>
              <a:rPr lang="zh-CN" altLang="en-US" dirty="0"/>
              <a:t>哪个负责水平方向？</a:t>
            </a:r>
            <a:endParaRPr lang="en-US" altLang="zh-CN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      </a:t>
            </a:r>
            <a:r>
              <a:rPr lang="en-US" altLang="zh-CN" sz="1600" dirty="0" err="1">
                <a:solidFill>
                  <a:srgbClr val="C00000"/>
                </a:solidFill>
              </a:rPr>
              <a:t>scrollLeft</a:t>
            </a:r>
            <a:endParaRPr lang="zh-CN" altLang="en-US" sz="160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获取页面的滚动距离使用哪个标签作为选择器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AutoNum type="arabicPeriod" startAt="2"/>
            </a:pPr>
            <a:r>
              <a:rPr lang="zh-CN" altLang="en-US" dirty="0"/>
              <a:t>设置滚动距离时是否有动画效果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滚动距离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5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4544786" y="1894688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4601935" y="2907059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4601935" y="391943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4601934" y="189468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4601934" y="882317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338B127-18E7-41F3-9F20-4D1385F33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1632" y="1894688"/>
            <a:ext cx="5760538" cy="4710244"/>
          </a:xfrm>
        </p:spPr>
        <p:txBody>
          <a:bodyPr anchor="t"/>
          <a:lstStyle/>
          <a:p>
            <a:r>
              <a:rPr lang="zh-CN" altLang="en-US" dirty="0"/>
              <a:t>末尾元素移到顶部</a:t>
            </a:r>
            <a:r>
              <a:rPr lang="en-US" altLang="zh-CN" dirty="0"/>
              <a:t>,</a:t>
            </a:r>
            <a:r>
              <a:rPr lang="zh-CN" altLang="en-US" dirty="0"/>
              <a:t>并设置定位为负值</a:t>
            </a:r>
          </a:p>
          <a:p>
            <a:r>
              <a:rPr lang="zh-CN" altLang="en-US" dirty="0"/>
              <a:t>延迟一会</a:t>
            </a:r>
            <a:r>
              <a:rPr lang="en-US" altLang="zh-CN" dirty="0"/>
              <a:t>,</a:t>
            </a:r>
            <a:r>
              <a:rPr lang="zh-CN" altLang="en-US" dirty="0"/>
              <a:t>通过动画将定位变为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动画播放完毕之后</a:t>
            </a:r>
            <a:r>
              <a:rPr lang="en-US" altLang="zh-CN" dirty="0"/>
              <a:t>,</a:t>
            </a:r>
            <a:r>
              <a:rPr lang="zh-CN" altLang="en-US" dirty="0"/>
              <a:t>重复</a:t>
            </a:r>
            <a:r>
              <a:rPr lang="en-US" altLang="zh-CN" dirty="0"/>
              <a:t>….</a:t>
            </a:r>
          </a:p>
          <a:p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6A6896-E340-492D-91C3-E504C8364926}"/>
              </a:ext>
            </a:extLst>
          </p:cNvPr>
          <p:cNvSpPr/>
          <p:nvPr/>
        </p:nvSpPr>
        <p:spPr>
          <a:xfrm>
            <a:off x="6601631" y="4303059"/>
            <a:ext cx="3841779" cy="164111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"outer"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wbdesc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"top:-200px"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&gt;3&lt;/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&gt;4&lt;/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&gt;1&lt;/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&gt;2&lt;/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100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4544786" y="1894688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4601935" y="391943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4601935" y="493180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4601934" y="2907059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4601934" y="189468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74178C1-4540-4831-BC8B-3DC5C5701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1632" y="1894688"/>
            <a:ext cx="5760538" cy="4710244"/>
          </a:xfrm>
        </p:spPr>
        <p:txBody>
          <a:bodyPr anchor="t"/>
          <a:lstStyle/>
          <a:p>
            <a:r>
              <a:rPr lang="zh-CN" altLang="en-US" dirty="0"/>
              <a:t>末尾元素移到顶部</a:t>
            </a:r>
            <a:r>
              <a:rPr lang="en-US" altLang="zh-CN" dirty="0"/>
              <a:t>,</a:t>
            </a:r>
            <a:r>
              <a:rPr lang="zh-CN" altLang="en-US" dirty="0"/>
              <a:t>并设置定位为负值</a:t>
            </a:r>
          </a:p>
          <a:p>
            <a:r>
              <a:rPr lang="zh-CN" altLang="en-US" dirty="0"/>
              <a:t>延迟一会</a:t>
            </a:r>
            <a:r>
              <a:rPr lang="en-US" altLang="zh-CN" dirty="0"/>
              <a:t>,</a:t>
            </a:r>
            <a:r>
              <a:rPr lang="zh-CN" altLang="en-US" dirty="0"/>
              <a:t>通过动画将定位变为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动画播放完毕之后</a:t>
            </a:r>
            <a:r>
              <a:rPr lang="en-US" altLang="zh-CN" dirty="0"/>
              <a:t>,</a:t>
            </a:r>
            <a:r>
              <a:rPr lang="zh-CN" altLang="en-US" dirty="0"/>
              <a:t>重复</a:t>
            </a:r>
            <a:r>
              <a:rPr lang="en-US" altLang="zh-CN" dirty="0"/>
              <a:t>….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17F6D2-BB0B-4BE5-BA9F-9E36CFDCC691}"/>
              </a:ext>
            </a:extLst>
          </p:cNvPr>
          <p:cNvSpPr/>
          <p:nvPr/>
        </p:nvSpPr>
        <p:spPr>
          <a:xfrm>
            <a:off x="6601632" y="4303059"/>
            <a:ext cx="3427112" cy="164111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"outer"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wbdesc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"top:0px"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&gt;3&lt;/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&gt;4&lt;/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&gt;1&lt;/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&gt;2&lt;/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21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自动轮播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需求：内容朝下自动轮播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每次动画结束之后稍作停留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然后继续重复这个过程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 dirty="0"/>
              <a:t>末尾元素移到顶部</a:t>
            </a:r>
            <a:r>
              <a:rPr lang="en-US" altLang="zh-CN" dirty="0"/>
              <a:t>,</a:t>
            </a:r>
            <a:r>
              <a:rPr lang="zh-CN" altLang="en-US" dirty="0"/>
              <a:t>并设置定位为负值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last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prepend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outerHeight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/>
              <a:t>延迟一会</a:t>
            </a:r>
            <a:r>
              <a:rPr lang="en-US" altLang="zh-CN" dirty="0"/>
              <a:t>,</a:t>
            </a:r>
            <a:r>
              <a:rPr lang="zh-CN" altLang="en-US" dirty="0"/>
              <a:t>通过动画将定位变为</a:t>
            </a:r>
            <a:r>
              <a:rPr lang="en-US" altLang="zh-CN" dirty="0"/>
              <a:t>0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delay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animate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/>
              <a:t>动画播放完毕之后</a:t>
            </a:r>
            <a:r>
              <a:rPr lang="en-US" altLang="zh-CN" dirty="0"/>
              <a:t>,</a:t>
            </a:r>
            <a:r>
              <a:rPr lang="zh-CN" altLang="en-US" dirty="0"/>
              <a:t>重复</a:t>
            </a:r>
            <a:r>
              <a:rPr lang="en-US" altLang="zh-CN" dirty="0"/>
              <a:t>….</a:t>
            </a:r>
          </a:p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C00000"/>
                </a:solidFill>
              </a:rPr>
              <a:t>动画回调函数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C00000"/>
                </a:solidFill>
              </a:rPr>
              <a:t>抽取为函数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A4C816-E3FD-4663-BE11-7EA033F8E1E2}"/>
              </a:ext>
            </a:extLst>
          </p:cNvPr>
          <p:cNvSpPr/>
          <p:nvPr/>
        </p:nvSpPr>
        <p:spPr>
          <a:xfrm>
            <a:off x="7768345" y="3075265"/>
            <a:ext cx="3427112" cy="164111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"outer"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wbdesc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&gt;1&lt;/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&gt;2&lt;/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&gt;3&lt;/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wblist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&gt;4&lt;/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8508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哪个方法可以将元素移动到</a:t>
            </a:r>
            <a:r>
              <a:rPr lang="zh-CN" altLang="en-US" dirty="0">
                <a:solidFill>
                  <a:srgbClr val="C00000"/>
                </a:solidFill>
              </a:rPr>
              <a:t>父元素的开头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prepend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>
                <a:solidFill>
                  <a:srgbClr val="C00000"/>
                </a:solidFill>
              </a:rPr>
              <a:t>delay</a:t>
            </a:r>
            <a:r>
              <a:rPr lang="zh-CN" altLang="en-US" dirty="0"/>
              <a:t>方法的作用是延迟什么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动画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动画播放完毕之后执行的回调函数写在</a:t>
            </a:r>
            <a:r>
              <a:rPr lang="zh-CN" altLang="en-US" dirty="0">
                <a:solidFill>
                  <a:srgbClr val="C00000"/>
                </a:solidFill>
              </a:rPr>
              <a:t>第几个</a:t>
            </a:r>
            <a:r>
              <a:rPr lang="zh-CN" altLang="en-US" dirty="0"/>
              <a:t>参数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最后一个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3"/>
            </a:pPr>
            <a:r>
              <a:rPr lang="en-US" altLang="zh-CN" dirty="0" err="1">
                <a:solidFill>
                  <a:srgbClr val="C00000"/>
                </a:solidFill>
              </a:rPr>
              <a:t>outerHeight</a:t>
            </a:r>
            <a:r>
              <a:rPr lang="zh-CN" altLang="en-US" dirty="0"/>
              <a:t>获取的高度中是否包含</a:t>
            </a:r>
            <a:r>
              <a:rPr lang="en-US" altLang="zh-CN" dirty="0">
                <a:solidFill>
                  <a:srgbClr val="C00000"/>
                </a:solidFill>
              </a:rPr>
              <a:t>margin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传入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才包含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爱旅行</a:t>
            </a:r>
          </a:p>
        </p:txBody>
      </p:sp>
    </p:spTree>
    <p:extLst>
      <p:ext uri="{BB962C8B-B14F-4D97-AF65-F5344CB8AC3E}">
        <p14:creationId xmlns:p14="http://schemas.microsoft.com/office/powerpoint/2010/main" val="224130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0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事件参数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AD2B26"/>
                </a:solidFill>
              </a:rPr>
              <a:t>jQuery </a:t>
            </a:r>
            <a:r>
              <a:rPr kumimoji="1" lang="zh-CN" altLang="en-US" dirty="0"/>
              <a:t>绑定的事件中可以获取事件参数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事件对象</a:t>
            </a:r>
            <a:r>
              <a:rPr kumimoji="1" lang="en-US" altLang="zh-CN" dirty="0"/>
              <a:t>),</a:t>
            </a:r>
            <a:r>
              <a:rPr kumimoji="1" lang="zh-CN" altLang="en-US" dirty="0"/>
              <a:t>用法和原生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完全一致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789985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没定义事件参数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事件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() {})</a:t>
            </a:r>
          </a:p>
        </p:txBody>
      </p:sp>
    </p:spTree>
    <p:extLst>
      <p:ext uri="{BB962C8B-B14F-4D97-AF65-F5344CB8AC3E}">
        <p14:creationId xmlns:p14="http://schemas.microsoft.com/office/powerpoint/2010/main" val="2102103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事件参数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AD2B26"/>
                </a:solidFill>
              </a:rPr>
              <a:t>jQuery </a:t>
            </a:r>
            <a:r>
              <a:rPr kumimoji="1" lang="zh-CN" altLang="en-US" dirty="0"/>
              <a:t>绑定的事件中可以获取事件参数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事件对象</a:t>
            </a:r>
            <a:r>
              <a:rPr kumimoji="1" lang="en-US" altLang="zh-CN" dirty="0"/>
              <a:t>),</a:t>
            </a:r>
            <a:r>
              <a:rPr kumimoji="1" lang="zh-CN" altLang="en-US" dirty="0"/>
              <a:t>用法和原生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完全一致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789985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定义了事件参数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事件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{})</a:t>
            </a:r>
          </a:p>
        </p:txBody>
      </p:sp>
    </p:spTree>
    <p:extLst>
      <p:ext uri="{BB962C8B-B14F-4D97-AF65-F5344CB8AC3E}">
        <p14:creationId xmlns:p14="http://schemas.microsoft.com/office/powerpoint/2010/main" val="301801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事件参数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AD2B26"/>
                </a:solidFill>
              </a:rPr>
              <a:t>jQuery </a:t>
            </a:r>
            <a:r>
              <a:rPr kumimoji="1" lang="zh-CN" altLang="en-US" dirty="0"/>
              <a:t>绑定的事件中可以获取事件参数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事件对象</a:t>
            </a:r>
            <a:r>
              <a:rPr kumimoji="1" lang="en-US" altLang="zh-CN" dirty="0"/>
              <a:t>),</a:t>
            </a:r>
            <a:r>
              <a:rPr kumimoji="1" lang="zh-CN" altLang="en-US" dirty="0"/>
              <a:t>用法和原生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完全一致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682263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事件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stopPropagation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})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0DFCDBD7-360F-4ED8-883E-10C0C16D6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>
                <a:solidFill>
                  <a:srgbClr val="262626"/>
                </a:solidFill>
              </a:rPr>
              <a:t>已经处理好了事件参数的兼容性</a:t>
            </a:r>
          </a:p>
        </p:txBody>
      </p:sp>
    </p:spTree>
    <p:extLst>
      <p:ext uri="{BB962C8B-B14F-4D97-AF65-F5344CB8AC3E}">
        <p14:creationId xmlns:p14="http://schemas.microsoft.com/office/powerpoint/2010/main" val="13954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事件参数必须起名为</a:t>
            </a:r>
            <a:r>
              <a:rPr lang="zh-CN" altLang="zh-CN" dirty="0">
                <a:solidFill>
                  <a:srgbClr val="AD2B26"/>
                </a:solidFill>
                <a:latin typeface="Arial" panose="020B0604020202020204" pitchFamily="34" charset="0"/>
                <a:ea typeface="-apple-system"/>
              </a:rPr>
              <a:t>event</a:t>
            </a: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吗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是形参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 err="1">
                <a:solidFill>
                  <a:srgbClr val="C00000"/>
                </a:solidFill>
              </a:rPr>
              <a:t>preventDefault</a:t>
            </a:r>
            <a:r>
              <a:rPr lang="zh-CN" altLang="en-US" dirty="0"/>
              <a:t>是阻止冒泡吗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阻止默认行为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stopPropagation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用来阻止冒泡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回车键的</a:t>
            </a:r>
            <a:r>
              <a:rPr lang="en-US" altLang="zh-CN" dirty="0" err="1">
                <a:solidFill>
                  <a:srgbClr val="C00000"/>
                </a:solidFill>
              </a:rPr>
              <a:t>keyCode</a:t>
            </a:r>
            <a:r>
              <a:rPr lang="zh-CN" altLang="en-US" dirty="0"/>
              <a:t>是多少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4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删除节点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163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腾讯全端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33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删除节点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中封装了动态删除元素节点的方法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897706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	jQuery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对象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remove</a:t>
            </a:r>
            <a:r>
              <a:rPr lang="zh-CN" altLang="en-US" dirty="0">
                <a:solidFill>
                  <a:schemeClr val="tx1"/>
                </a:solidFill>
              </a:rPr>
              <a:t>方法删除的是调用方法的元素节点</a:t>
            </a:r>
          </a:p>
        </p:txBody>
      </p:sp>
    </p:spTree>
    <p:extLst>
      <p:ext uri="{BB962C8B-B14F-4D97-AF65-F5344CB8AC3E}">
        <p14:creationId xmlns:p14="http://schemas.microsoft.com/office/powerpoint/2010/main" val="406729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jQuery</a:t>
            </a:r>
            <a:r>
              <a:rPr lang="zh-CN" altLang="en-US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删除节点的方法叫做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29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事件委托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事件委托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jQuery </a:t>
            </a:r>
            <a:r>
              <a:rPr kumimoji="1" lang="zh-CN" altLang="en-US" dirty="0"/>
              <a:t>中封装了事件委托的支持</a:t>
            </a:r>
            <a:r>
              <a:rPr kumimoji="1" lang="en-US" altLang="zh-CN" dirty="0"/>
              <a:t> , </a:t>
            </a:r>
            <a:r>
              <a:rPr kumimoji="1" lang="zh-CN" altLang="en-US" dirty="0"/>
              <a:t>直接通过 </a:t>
            </a:r>
            <a:r>
              <a:rPr kumimoji="1" lang="en-US" altLang="zh-CN" dirty="0"/>
              <a:t>on </a:t>
            </a:r>
            <a:r>
              <a:rPr kumimoji="1" lang="zh-CN" altLang="en-US" dirty="0"/>
              <a:t>方法即可使用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789985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直接绑定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事件名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(){})</a:t>
            </a:r>
          </a:p>
        </p:txBody>
      </p:sp>
    </p:spTree>
    <p:extLst>
      <p:ext uri="{BB962C8B-B14F-4D97-AF65-F5344CB8AC3E}">
        <p14:creationId xmlns:p14="http://schemas.microsoft.com/office/powerpoint/2010/main" val="164528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事件委托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jQuery </a:t>
            </a:r>
            <a:r>
              <a:rPr kumimoji="1" lang="zh-CN" altLang="en-US" dirty="0"/>
              <a:t>中封装了事件委托的支持</a:t>
            </a:r>
            <a:r>
              <a:rPr kumimoji="1" lang="en-US" altLang="zh-CN" dirty="0"/>
              <a:t> , </a:t>
            </a:r>
            <a:r>
              <a:rPr kumimoji="1" lang="zh-CN" altLang="en-US" dirty="0"/>
              <a:t>直接通过 </a:t>
            </a:r>
            <a:r>
              <a:rPr kumimoji="1" lang="en-US" altLang="zh-CN" dirty="0"/>
              <a:t>on </a:t>
            </a:r>
            <a:r>
              <a:rPr kumimoji="1" lang="zh-CN" altLang="en-US" dirty="0"/>
              <a:t>方法即可使用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1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直接绑定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事件名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(){})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事件委托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祖先选择器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事件名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后代选择器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() {})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C00000"/>
                </a:solidFill>
              </a:rPr>
              <a:t>减少</a:t>
            </a:r>
            <a:r>
              <a:rPr lang="zh-CN" altLang="en-US" dirty="0">
                <a:solidFill>
                  <a:schemeClr val="tx1"/>
                </a:solidFill>
              </a:rPr>
              <a:t>事件注册</a:t>
            </a:r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解决动态增加</a:t>
            </a:r>
            <a:r>
              <a:rPr lang="zh-CN" altLang="en-US" dirty="0">
                <a:solidFill>
                  <a:srgbClr val="C00000"/>
                </a:solidFill>
              </a:rPr>
              <a:t>后代元素</a:t>
            </a:r>
            <a:r>
              <a:rPr lang="zh-CN" altLang="en-US" dirty="0">
                <a:solidFill>
                  <a:schemeClr val="tx1"/>
                </a:solidFill>
              </a:rPr>
              <a:t>的事件绑定问题</a:t>
            </a:r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原理是</a:t>
            </a:r>
            <a:r>
              <a:rPr lang="zh-CN" altLang="en-US" dirty="0">
                <a:solidFill>
                  <a:srgbClr val="C00000"/>
                </a:solidFill>
              </a:rPr>
              <a:t>事件冒泡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回调函数中的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是触发事件的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事件委托中绑定事件的对象必须是父元素吗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祖先元素即可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事件委托只能用在动态添加的后代元素上吗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默认存在的后代元素也可以使用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原理是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事件冒泡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事件委托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82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8"/>
            <a:ext cx="6654800" cy="1325563"/>
          </a:xfrm>
        </p:spPr>
        <p:txBody>
          <a:bodyPr/>
          <a:lstStyle/>
          <a:p>
            <a:r>
              <a:rPr kumimoji="1" lang="en-US" altLang="zh-CN" dirty="0"/>
              <a:t>notebook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62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notebook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6E328-BB1D-4F0A-9F83-604130FD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55" y="934890"/>
            <a:ext cx="8383090" cy="49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3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新增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kumimoji="1" lang="zh-CN" altLang="en-US" dirty="0">
                <a:solidFill>
                  <a:srgbClr val="262626"/>
                </a:solidFill>
              </a:rPr>
              <a:t>删除</a:t>
            </a:r>
            <a:endParaRPr kumimoji="1"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kumimoji="1" lang="zh-CN" altLang="en-US" dirty="0">
                <a:solidFill>
                  <a:srgbClr val="262626"/>
                </a:solidFill>
              </a:rPr>
              <a:t>计数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notebook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4731B2-DE5D-4213-BB4F-5A7E8050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24" y="1198676"/>
            <a:ext cx="7297255" cy="43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6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notebook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需求：在输入内容的情况下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回车新增记事本项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并且以动画的方式添加到页面中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同时清空输入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①：新增时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判断按键为回车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及输入内容非空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keyup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keyCode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val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②：添加记事本项到页面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并设置输入内容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append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③：通过展开动画的方式展示元素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display:none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slideDown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④：清空输入内容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C00000"/>
                </a:solidFill>
              </a:rPr>
              <a:t>val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62274" y="2721352"/>
            <a:ext cx="4844084" cy="327687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输入框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addTodo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"new-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/&gt;</a:t>
            </a:r>
          </a:p>
          <a:p>
            <a:b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容器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-list"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todoList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记事本项目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"view"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文本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"destroy"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9939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腾讯全端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E35475-5BF8-490B-989F-43182459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10" y="1241352"/>
            <a:ext cx="8969179" cy="4375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12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新增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kumimoji="1" lang="zh-CN" altLang="en-US" dirty="0">
                <a:solidFill>
                  <a:srgbClr val="262626"/>
                </a:solidFill>
              </a:rPr>
              <a:t>删除</a:t>
            </a:r>
            <a:endParaRPr kumimoji="1"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kumimoji="1" lang="zh-CN" altLang="en-US" dirty="0">
                <a:solidFill>
                  <a:srgbClr val="262626"/>
                </a:solidFill>
              </a:rPr>
              <a:t>计数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notebook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E2CDF7-C20D-49D7-BDF5-9D76AA9E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24" y="1198676"/>
            <a:ext cx="7297255" cy="43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7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notebook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需求：新增和删除记事本项时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更新个数显示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①：为删除按钮绑定点击事件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on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②：找到祖先元素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标签并播放淡出动画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parent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fadeOut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③：动画播放完毕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删除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回调函数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remove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132928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-count"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合计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&gt;0&lt;/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6354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新增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kumimoji="1" lang="zh-CN" altLang="en-US" dirty="0">
                <a:solidFill>
                  <a:srgbClr val="262626"/>
                </a:solidFill>
              </a:rPr>
              <a:t>删除</a:t>
            </a:r>
            <a:endParaRPr kumimoji="1"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kumimoji="1" lang="zh-CN" altLang="en-US" dirty="0">
                <a:solidFill>
                  <a:srgbClr val="262626"/>
                </a:solidFill>
              </a:rPr>
              <a:t>计数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notebook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4C5-EA36-443C-8B2A-E37538FD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24" y="1198676"/>
            <a:ext cx="7297255" cy="43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0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notebook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需求：新增和删除时更新个数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①：新增和删除动画播放完毕时执行逻辑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动画的回调函数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②：获取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标签的个数并更新个数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text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③：代码复用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抽取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189748"/>
            <a:ext cx="4648913" cy="254267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容器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-list"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todoList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内容省略</a:t>
            </a: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计数区域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-count"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合计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&gt;0&lt;/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263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事件参数中如何获取用户的键盘按键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案例中动态创建的</a:t>
            </a:r>
            <a:r>
              <a:rPr lang="en-US" altLang="zh-CN" dirty="0"/>
              <a:t>li</a:t>
            </a:r>
            <a:r>
              <a:rPr lang="zh-CN" altLang="en-US" dirty="0"/>
              <a:t>标签通过哪种方式来绑定事件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事件委托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动画播放完毕之后执行的逻辑写在哪里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动画的回调函数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02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重点文字颜色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/>
              <a:t>此内容上下居中对齐</a:t>
            </a:r>
            <a:endParaRPr kumimoji="1" lang="en-US" altLang="zh-CN" dirty="0"/>
          </a:p>
          <a:p>
            <a:r>
              <a:rPr kumimoji="1" lang="zh-CN" altLang="en-US" dirty="0"/>
              <a:t>可根据实际情况微调位置和字体大小</a:t>
            </a:r>
            <a:endParaRPr kumimoji="1" lang="en-US" altLang="zh-CN" dirty="0"/>
          </a:p>
          <a:p>
            <a:r>
              <a:rPr kumimoji="1" lang="zh-CN" altLang="en-US" dirty="0"/>
              <a:t>想调整位置也可以用回车试试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227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输入二级标题，可根据实际情况删除</a:t>
            </a:r>
          </a:p>
        </p:txBody>
      </p:sp>
    </p:spTree>
    <p:extLst>
      <p:ext uri="{BB962C8B-B14F-4D97-AF65-F5344CB8AC3E}">
        <p14:creationId xmlns:p14="http://schemas.microsoft.com/office/powerpoint/2010/main" val="81503350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强调的目录内容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根据实际情况调整目录的位置</a:t>
            </a:r>
            <a:endParaRPr lang="en-US" altLang="zh-CN" dirty="0"/>
          </a:p>
          <a:p>
            <a:r>
              <a:rPr lang="zh-CN" altLang="en-US" dirty="0"/>
              <a:t>规范使用母版，不可随意调整哦</a:t>
            </a:r>
            <a:endParaRPr lang="en-US" altLang="zh-CN" dirty="0"/>
          </a:p>
          <a:p>
            <a:r>
              <a:rPr lang="zh-CN" altLang="en-US" dirty="0"/>
              <a:t>如果内容较少要调整位置</a:t>
            </a:r>
            <a:endParaRPr lang="en-US" altLang="zh-CN" dirty="0"/>
          </a:p>
          <a:p>
            <a:r>
              <a:rPr lang="zh-CN" altLang="en-US" dirty="0"/>
              <a:t>不能偏差太大，灵活但要遵守规范</a:t>
            </a:r>
            <a:endParaRPr lang="en-US" altLang="zh-CN" dirty="0"/>
          </a:p>
          <a:p>
            <a:r>
              <a:rPr lang="zh-CN" altLang="en-US" dirty="0"/>
              <a:t>尽量不要有回行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重点文字颜色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/>
              <a:t>此内容上下居中对齐</a:t>
            </a:r>
            <a:endParaRPr kumimoji="1" lang="en-US" altLang="zh-CN" dirty="0"/>
          </a:p>
          <a:p>
            <a:r>
              <a:rPr kumimoji="1" lang="zh-CN" altLang="en-US" dirty="0"/>
              <a:t>可根据实际情况微调位置和字体大小</a:t>
            </a:r>
            <a:endParaRPr kumimoji="1" lang="en-US" altLang="zh-CN" dirty="0"/>
          </a:p>
          <a:p>
            <a:r>
              <a:rPr kumimoji="1" lang="zh-CN" altLang="en-US" dirty="0"/>
              <a:t>想调整位置也可以用回车试试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一级标题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设置二级名称</a:t>
            </a:r>
            <a:endParaRPr lang="en-US" altLang="zh-CN" dirty="0"/>
          </a:p>
          <a:p>
            <a:r>
              <a:rPr lang="zh-CN" altLang="en-US" dirty="0"/>
              <a:t>设置二级标题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顶部高亮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返回顶部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腾讯全端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4C0E1A-87E2-4009-BCD4-D344DF043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52" y="1317806"/>
            <a:ext cx="7982667" cy="3894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628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仅有一级标题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不同运算符连接的表达式体现的是不同类型的表达式。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二级标题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2950464" y="3637357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8EF1E-1F83-1944-964B-3BFCA8353C29}"/>
              </a:ext>
            </a:extLst>
          </p:cNvPr>
          <p:cNvSpPr/>
          <p:nvPr/>
        </p:nvSpPr>
        <p:spPr>
          <a:xfrm>
            <a:off x="944880" y="3159760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BDBDFC-FF73-3C46-A036-6C3DA2363B85}"/>
              </a:ext>
            </a:extLst>
          </p:cNvPr>
          <p:cNvSpPr/>
          <p:nvPr/>
        </p:nvSpPr>
        <p:spPr>
          <a:xfrm>
            <a:off x="844952" y="323223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88A0C1A6-69C3-E94F-B61C-4585A79E868E}"/>
              </a:ext>
            </a:extLst>
          </p:cNvPr>
          <p:cNvSpPr txBox="1">
            <a:spLocks/>
          </p:cNvSpPr>
          <p:nvPr/>
        </p:nvSpPr>
        <p:spPr>
          <a:xfrm>
            <a:off x="1141908" y="3605642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59BB35-B5A3-CF4C-B45F-451AFE402157}"/>
              </a:ext>
            </a:extLst>
          </p:cNvPr>
          <p:cNvSpPr/>
          <p:nvPr/>
        </p:nvSpPr>
        <p:spPr>
          <a:xfrm>
            <a:off x="3209542" y="3960477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ElasticSearch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是一个搜索服务器</a:t>
            </a:r>
          </a:p>
          <a:p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搜索就是查询</a:t>
            </a:r>
          </a:p>
          <a:p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一级标题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F5A1C003-0F68-7646-9603-181337DD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5" y="3194623"/>
            <a:ext cx="4820716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2">
            <a:extLst>
              <a:ext uri="{FF2B5EF4-FFF2-40B4-BE49-F238E27FC236}">
                <a16:creationId xmlns:a16="http://schemas.microsoft.com/office/drawing/2014/main" id="{6D6ACDC1-E57B-374E-AD5F-6F4A362E0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01" y="3429000"/>
            <a:ext cx="3243072" cy="118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0">
            <a:extLst>
              <a:ext uri="{FF2B5EF4-FFF2-40B4-BE49-F238E27FC236}">
                <a16:creationId xmlns:a16="http://schemas.microsoft.com/office/drawing/2014/main" id="{46E18C9D-1426-104F-AF61-699CA3C37AA7}"/>
              </a:ext>
            </a:extLst>
          </p:cNvPr>
          <p:cNvSpPr txBox="1"/>
          <p:nvPr/>
        </p:nvSpPr>
        <p:spPr>
          <a:xfrm>
            <a:off x="1164792" y="2061498"/>
            <a:ext cx="269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select * from xxx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7" name="直接箭头连接符 2">
            <a:extLst>
              <a:ext uri="{FF2B5EF4-FFF2-40B4-BE49-F238E27FC236}">
                <a16:creationId xmlns:a16="http://schemas.microsoft.com/office/drawing/2014/main" id="{E47E3DF3-E379-E34C-9AE3-CF7272EF47D9}"/>
              </a:ext>
            </a:extLst>
          </p:cNvPr>
          <p:cNvCxnSpPr>
            <a:cxnSpLocks/>
          </p:cNvCxnSpPr>
          <p:nvPr/>
        </p:nvCxnSpPr>
        <p:spPr>
          <a:xfrm>
            <a:off x="3795621" y="2249665"/>
            <a:ext cx="840907" cy="0"/>
          </a:xfrm>
          <a:prstGeom prst="straightConnector1">
            <a:avLst/>
          </a:prstGeom>
          <a:ln>
            <a:solidFill>
              <a:srgbClr val="AD2B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50">
            <a:extLst>
              <a:ext uri="{FF2B5EF4-FFF2-40B4-BE49-F238E27FC236}">
                <a16:creationId xmlns:a16="http://schemas.microsoft.com/office/drawing/2014/main" id="{916FD441-1E4E-5141-85BD-0A711B74ABBF}"/>
              </a:ext>
            </a:extLst>
          </p:cNvPr>
          <p:cNvSpPr txBox="1"/>
          <p:nvPr/>
        </p:nvSpPr>
        <p:spPr>
          <a:xfrm>
            <a:off x="4986020" y="2121282"/>
            <a:ext cx="2219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关系型数据库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DF0A75-B63C-434E-8D20-8100A4CF1FE7}"/>
              </a:ext>
            </a:extLst>
          </p:cNvPr>
          <p:cNvSpPr/>
          <p:nvPr/>
        </p:nvSpPr>
        <p:spPr>
          <a:xfrm>
            <a:off x="710880" y="1877568"/>
            <a:ext cx="6933504" cy="76809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表格样式（非母版，使用请复制）</a:t>
            </a: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06955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20353"/>
              </p:ext>
            </p:extLst>
          </p:nvPr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+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*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乘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×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除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÷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%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取余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获取的是两个数据做除法的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余数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2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210614"/>
            <a:ext cx="6767513" cy="7083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的区别：两个数据做除法，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商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余数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整数操作只能得到整数，要想得到小数，必须有浮点数参与运算。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71297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7854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801428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0134A-CD36-F741-B3CD-D46BF5C4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章节标题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输入练习的标题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步骤标题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8748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541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792C73-A60A-594A-905C-D2501334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02381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腾讯全端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顶部高亮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需求：页面只要滚动为顶部添加高亮效果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在顶部时移除高亮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window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③：切换高亮效果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切换类名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scrolled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9B694-E9CA-4180-9002-479F7AEB2FF4}"/>
              </a:ext>
            </a:extLst>
          </p:cNvPr>
          <p:cNvSpPr/>
          <p:nvPr/>
        </p:nvSpPr>
        <p:spPr>
          <a:xfrm>
            <a:off x="6802565" y="2842054"/>
            <a:ext cx="4648913" cy="117389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"header scrolled"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290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代码的样式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代码样式（非母版，需要请复制，如有红色请用色值</a:t>
            </a:r>
            <a:r>
              <a:rPr lang="en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#AD2B26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903" y="1646133"/>
            <a:ext cx="5770944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||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&amp;&amp;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zh-CN" altLang="zh-CN" sz="2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2937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流程图使用规范（非母版，请复制使用，规范需删除）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流程图样式</a:t>
            </a:r>
          </a:p>
        </p:txBody>
      </p:sp>
      <p:sp>
        <p:nvSpPr>
          <p:cNvPr id="5" name="矩形 30">
            <a:extLst>
              <a:ext uri="{FF2B5EF4-FFF2-40B4-BE49-F238E27FC236}">
                <a16:creationId xmlns:a16="http://schemas.microsoft.com/office/drawing/2014/main" id="{4753D23F-4A60-B64D-9E61-C92E2D712A7B}"/>
              </a:ext>
            </a:extLst>
          </p:cNvPr>
          <p:cNvSpPr/>
          <p:nvPr/>
        </p:nvSpPr>
        <p:spPr>
          <a:xfrm rot="5400000">
            <a:off x="5022370" y="2800461"/>
            <a:ext cx="903288" cy="611314"/>
          </a:xfrm>
          <a:custGeom>
            <a:avLst/>
            <a:gdLst>
              <a:gd name="connsiteX0" fmla="*/ 0 w 997139"/>
              <a:gd name="connsiteY0" fmla="*/ 0 h 791890"/>
              <a:gd name="connsiteX1" fmla="*/ 997139 w 997139"/>
              <a:gd name="connsiteY1" fmla="*/ 0 h 791890"/>
              <a:gd name="connsiteX2" fmla="*/ 997139 w 997139"/>
              <a:gd name="connsiteY2" fmla="*/ 791890 h 791890"/>
              <a:gd name="connsiteX3" fmla="*/ 0 w 997139"/>
              <a:gd name="connsiteY3" fmla="*/ 791890 h 791890"/>
              <a:gd name="connsiteX4" fmla="*/ 0 w 997139"/>
              <a:gd name="connsiteY4" fmla="*/ 0 h 791890"/>
              <a:gd name="connsiteX0" fmla="*/ 997139 w 1088579"/>
              <a:gd name="connsiteY0" fmla="*/ 0 h 791890"/>
              <a:gd name="connsiteX1" fmla="*/ 997139 w 1088579"/>
              <a:gd name="connsiteY1" fmla="*/ 791890 h 791890"/>
              <a:gd name="connsiteX2" fmla="*/ 0 w 1088579"/>
              <a:gd name="connsiteY2" fmla="*/ 791890 h 791890"/>
              <a:gd name="connsiteX3" fmla="*/ 0 w 1088579"/>
              <a:gd name="connsiteY3" fmla="*/ 0 h 791890"/>
              <a:gd name="connsiteX4" fmla="*/ 1088579 w 1088579"/>
              <a:gd name="connsiteY4" fmla="*/ 91440 h 791890"/>
              <a:gd name="connsiteX0" fmla="*/ 997139 w 997139"/>
              <a:gd name="connsiteY0" fmla="*/ 0 h 791890"/>
              <a:gd name="connsiteX1" fmla="*/ 997139 w 997139"/>
              <a:gd name="connsiteY1" fmla="*/ 791890 h 791890"/>
              <a:gd name="connsiteX2" fmla="*/ 0 w 997139"/>
              <a:gd name="connsiteY2" fmla="*/ 791890 h 791890"/>
              <a:gd name="connsiteX3" fmla="*/ 0 w 997139"/>
              <a:gd name="connsiteY3" fmla="*/ 0 h 79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139" h="791890">
                <a:moveTo>
                  <a:pt x="997139" y="0"/>
                </a:moveTo>
                <a:lnTo>
                  <a:pt x="997139" y="791890"/>
                </a:lnTo>
                <a:lnTo>
                  <a:pt x="0" y="79189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B6DA91-86C5-2340-AF0F-B558F5FDDC6D}"/>
              </a:ext>
            </a:extLst>
          </p:cNvPr>
          <p:cNvSpPr/>
          <p:nvPr/>
        </p:nvSpPr>
        <p:spPr>
          <a:xfrm>
            <a:off x="5779671" y="488588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17" name="流程图: 决策 12">
            <a:extLst>
              <a:ext uri="{FF2B5EF4-FFF2-40B4-BE49-F238E27FC236}">
                <a16:creationId xmlns:a16="http://schemas.microsoft.com/office/drawing/2014/main" id="{4B492D1B-37BF-4942-982B-28A7E335BAAE}"/>
              </a:ext>
            </a:extLst>
          </p:cNvPr>
          <p:cNvSpPr/>
          <p:nvPr/>
        </p:nvSpPr>
        <p:spPr>
          <a:xfrm>
            <a:off x="2784060" y="4664855"/>
            <a:ext cx="1728779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3109401-97EA-FB43-8224-4982F0F7CCF7}"/>
              </a:ext>
            </a:extLst>
          </p:cNvPr>
          <p:cNvSpPr/>
          <p:nvPr/>
        </p:nvSpPr>
        <p:spPr>
          <a:xfrm>
            <a:off x="3134775" y="1457271"/>
            <a:ext cx="1008063" cy="100806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3796FF-7CF1-834A-B48A-BA6304CAF07A}"/>
              </a:ext>
            </a:extLst>
          </p:cNvPr>
          <p:cNvSpPr/>
          <p:nvPr/>
        </p:nvSpPr>
        <p:spPr bwMode="auto">
          <a:xfrm>
            <a:off x="2784063" y="3739131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这里最多写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个字这里最多写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DD52B2-D343-F24E-8365-AEF402A82DB5}"/>
              </a:ext>
            </a:extLst>
          </p:cNvPr>
          <p:cNvSpPr/>
          <p:nvPr/>
        </p:nvSpPr>
        <p:spPr bwMode="auto">
          <a:xfrm>
            <a:off x="2784063" y="2801679"/>
            <a:ext cx="1728778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这里最多写</a:t>
            </a:r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个字这里最多写</a:t>
            </a:r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36" name="直接箭头连接符 59">
            <a:extLst>
              <a:ext uri="{FF2B5EF4-FFF2-40B4-BE49-F238E27FC236}">
                <a16:creationId xmlns:a16="http://schemas.microsoft.com/office/drawing/2014/main" id="{6E123348-7A3A-CB46-9528-DCF6C3201C8D}"/>
              </a:ext>
            </a:extLst>
          </p:cNvPr>
          <p:cNvCxnSpPr>
            <a:cxnSpLocks/>
          </p:cNvCxnSpPr>
          <p:nvPr/>
        </p:nvCxnSpPr>
        <p:spPr>
          <a:xfrm flipH="1">
            <a:off x="3648449" y="2454663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59">
            <a:extLst>
              <a:ext uri="{FF2B5EF4-FFF2-40B4-BE49-F238E27FC236}">
                <a16:creationId xmlns:a16="http://schemas.microsoft.com/office/drawing/2014/main" id="{EBD90338-2B53-9447-B2AB-0602075B76B5}"/>
              </a:ext>
            </a:extLst>
          </p:cNvPr>
          <p:cNvCxnSpPr>
            <a:cxnSpLocks/>
          </p:cNvCxnSpPr>
          <p:nvPr/>
        </p:nvCxnSpPr>
        <p:spPr>
          <a:xfrm flipH="1">
            <a:off x="3648449" y="3408819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12">
            <a:extLst>
              <a:ext uri="{FF2B5EF4-FFF2-40B4-BE49-F238E27FC236}">
                <a16:creationId xmlns:a16="http://schemas.microsoft.com/office/drawing/2014/main" id="{75DD6A72-2383-BA41-A549-B49338AE1446}"/>
              </a:ext>
            </a:extLst>
          </p:cNvPr>
          <p:cNvSpPr/>
          <p:nvPr/>
        </p:nvSpPr>
        <p:spPr>
          <a:xfrm>
            <a:off x="8408874" y="2220879"/>
            <a:ext cx="1728779" cy="853435"/>
          </a:xfrm>
          <a:prstGeom prst="flowChartDecision">
            <a:avLst/>
          </a:prstGeom>
          <a:solidFill>
            <a:srgbClr val="AD2B2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endParaRPr lang="en-US" altLang="zh-CN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48" name="直接箭头连接符 59">
            <a:extLst>
              <a:ext uri="{FF2B5EF4-FFF2-40B4-BE49-F238E27FC236}">
                <a16:creationId xmlns:a16="http://schemas.microsoft.com/office/drawing/2014/main" id="{FCCC33F4-688B-5246-8570-EDA301CBF103}"/>
              </a:ext>
            </a:extLst>
          </p:cNvPr>
          <p:cNvCxnSpPr>
            <a:cxnSpLocks/>
          </p:cNvCxnSpPr>
          <p:nvPr/>
        </p:nvCxnSpPr>
        <p:spPr>
          <a:xfrm flipH="1">
            <a:off x="3648449" y="4323219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9">
            <a:extLst>
              <a:ext uri="{FF2B5EF4-FFF2-40B4-BE49-F238E27FC236}">
                <a16:creationId xmlns:a16="http://schemas.microsoft.com/office/drawing/2014/main" id="{2BCADD87-FBEB-8148-B465-E989000B87F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12839" y="5091572"/>
            <a:ext cx="1266832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9">
            <a:extLst>
              <a:ext uri="{FF2B5EF4-FFF2-40B4-BE49-F238E27FC236}">
                <a16:creationId xmlns:a16="http://schemas.microsoft.com/office/drawing/2014/main" id="{1CC32427-9A1A-3848-8723-1D9AE018EAE2}"/>
              </a:ext>
            </a:extLst>
          </p:cNvPr>
          <p:cNvCxnSpPr>
            <a:cxnSpLocks/>
          </p:cNvCxnSpPr>
          <p:nvPr/>
        </p:nvCxnSpPr>
        <p:spPr>
          <a:xfrm>
            <a:off x="7524286" y="5091572"/>
            <a:ext cx="1243676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CB2BDF0-BA5E-C447-8372-61D5BB1A7416}"/>
              </a:ext>
            </a:extLst>
          </p:cNvPr>
          <p:cNvSpPr/>
          <p:nvPr/>
        </p:nvSpPr>
        <p:spPr>
          <a:xfrm>
            <a:off x="8783171" y="4598037"/>
            <a:ext cx="1008063" cy="1008062"/>
          </a:xfrm>
          <a:prstGeom prst="ellipse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0B58156-30BF-B74E-BEB2-E053B54D9242}"/>
              </a:ext>
            </a:extLst>
          </p:cNvPr>
          <p:cNvSpPr/>
          <p:nvPr/>
        </p:nvSpPr>
        <p:spPr>
          <a:xfrm>
            <a:off x="2770472" y="5840987"/>
            <a:ext cx="1736668" cy="411380"/>
          </a:xfrm>
          <a:prstGeom prst="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55" name="直接箭头连接符 59">
            <a:extLst>
              <a:ext uri="{FF2B5EF4-FFF2-40B4-BE49-F238E27FC236}">
                <a16:creationId xmlns:a16="http://schemas.microsoft.com/office/drawing/2014/main" id="{908374C9-321A-E344-8F48-A6859FF5C13A}"/>
              </a:ext>
            </a:extLst>
          </p:cNvPr>
          <p:cNvCxnSpPr>
            <a:cxnSpLocks/>
          </p:cNvCxnSpPr>
          <p:nvPr/>
        </p:nvCxnSpPr>
        <p:spPr>
          <a:xfrm flipH="1">
            <a:off x="3648449" y="5502663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9">
            <a:extLst>
              <a:ext uri="{FF2B5EF4-FFF2-40B4-BE49-F238E27FC236}">
                <a16:creationId xmlns:a16="http://schemas.microsoft.com/office/drawing/2014/main" id="{9BD03D33-7A90-9A4F-B5E2-657680614BFD}"/>
              </a:ext>
            </a:extLst>
          </p:cNvPr>
          <p:cNvCxnSpPr>
            <a:cxnSpLocks/>
          </p:cNvCxnSpPr>
          <p:nvPr/>
        </p:nvCxnSpPr>
        <p:spPr>
          <a:xfrm>
            <a:off x="4512839" y="3090494"/>
            <a:ext cx="655518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5779671" y="244748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FBF6FC3-2E91-3947-8088-065FBAD9B892}"/>
              </a:ext>
            </a:extLst>
          </p:cNvPr>
          <p:cNvSpPr/>
          <p:nvPr/>
        </p:nvSpPr>
        <p:spPr>
          <a:xfrm>
            <a:off x="5779671" y="3335378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65" name="直接箭头连接符 59">
            <a:extLst>
              <a:ext uri="{FF2B5EF4-FFF2-40B4-BE49-F238E27FC236}">
                <a16:creationId xmlns:a16="http://schemas.microsoft.com/office/drawing/2014/main" id="{56A40357-AC58-0443-9D2F-D5EAF90681FC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 flipV="1">
            <a:off x="7516339" y="2647597"/>
            <a:ext cx="892535" cy="5575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59">
            <a:extLst>
              <a:ext uri="{FF2B5EF4-FFF2-40B4-BE49-F238E27FC236}">
                <a16:creationId xmlns:a16="http://schemas.microsoft.com/office/drawing/2014/main" id="{E562C4AF-EB7C-D040-A1F5-72E90CE77616}"/>
              </a:ext>
            </a:extLst>
          </p:cNvPr>
          <p:cNvCxnSpPr>
            <a:cxnSpLocks/>
            <a:stCxn id="8" idx="0"/>
            <a:endCxn id="60" idx="2"/>
          </p:cNvCxnSpPr>
          <p:nvPr/>
        </p:nvCxnSpPr>
        <p:spPr>
          <a:xfrm flipV="1">
            <a:off x="6648005" y="3746758"/>
            <a:ext cx="0" cy="1139124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898B492D-287C-3B41-93B1-3EA64F7F4B72}"/>
              </a:ext>
            </a:extLst>
          </p:cNvPr>
          <p:cNvCxnSpPr>
            <a:cxnSpLocks/>
            <a:stCxn id="60" idx="3"/>
            <a:endCxn id="53" idx="0"/>
          </p:cNvCxnSpPr>
          <p:nvPr/>
        </p:nvCxnSpPr>
        <p:spPr>
          <a:xfrm>
            <a:off x="7516339" y="3541068"/>
            <a:ext cx="1770864" cy="1056969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7A50FECA-5359-1947-9D1A-1F5485F6D745}"/>
              </a:ext>
            </a:extLst>
          </p:cNvPr>
          <p:cNvSpPr/>
          <p:nvPr/>
        </p:nvSpPr>
        <p:spPr>
          <a:xfrm>
            <a:off x="4942253" y="474868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ED1EF83-9BD1-D044-A91D-474A4088434B}"/>
              </a:ext>
            </a:extLst>
          </p:cNvPr>
          <p:cNvSpPr/>
          <p:nvPr/>
        </p:nvSpPr>
        <p:spPr>
          <a:xfrm>
            <a:off x="3716799" y="550266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</a:t>
            </a:r>
          </a:p>
        </p:txBody>
      </p: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49A89669-B750-BE45-B3F8-B339B07E6633}"/>
              </a:ext>
            </a:extLst>
          </p:cNvPr>
          <p:cNvCxnSpPr>
            <a:cxnSpLocks/>
            <a:stCxn id="46" idx="3"/>
            <a:endCxn id="53" idx="6"/>
          </p:cNvCxnSpPr>
          <p:nvPr/>
        </p:nvCxnSpPr>
        <p:spPr>
          <a:xfrm flipH="1">
            <a:off x="9791234" y="2647597"/>
            <a:ext cx="346419" cy="2454471"/>
          </a:xfrm>
          <a:prstGeom prst="bentConnector3">
            <a:avLst>
              <a:gd name="adj1" fmla="val -180753"/>
            </a:avLst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814D4DD-D737-034B-A9BF-0C9C31FF95F3}"/>
              </a:ext>
            </a:extLst>
          </p:cNvPr>
          <p:cNvSpPr txBox="1"/>
          <p:nvPr/>
        </p:nvSpPr>
        <p:spPr>
          <a:xfrm>
            <a:off x="732074" y="1643944"/>
            <a:ext cx="16962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使用规范：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、只有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90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度横向和竖向，没有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45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度的走向。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、起点和结束为固定样式。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、流程中重点用实色块，非重点用线框。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、字数多和字数少的矩形高度不同，做了区分。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57477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其他的版式样式（此版式有动画）</a:t>
            </a: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1270032-1060-FA47-A9F5-64EB45423470}"/>
              </a:ext>
            </a:extLst>
          </p:cNvPr>
          <p:cNvSpPr>
            <a:spLocks/>
          </p:cNvSpPr>
          <p:nvPr/>
        </p:nvSpPr>
        <p:spPr bwMode="auto">
          <a:xfrm>
            <a:off x="5470870" y="1561306"/>
            <a:ext cx="968375" cy="4479925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6B0B338A-C282-9349-B458-C8C9A7B6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745" y="2167291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9DA88056-B7B5-6E4A-B6DB-3A3940B5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66" y="3225007"/>
            <a:ext cx="165100" cy="165100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27D38179-4ACD-594B-ACEB-874BCB1F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220" y="4201727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06DEC186-6E02-124F-8406-9394AEAE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165" y="5176296"/>
            <a:ext cx="163513" cy="163512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02CEA69C-B228-2D4F-968E-81955FF11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2045" y="2249841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20542B8D-2E99-6543-B440-907A7B316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066" y="3305969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EC7F3DDC-9999-0642-BE0B-F2DFFC739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5482" y="4284277"/>
            <a:ext cx="145732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268353D5-1C48-F14B-9302-7A02D8D2E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6090" y="5258846"/>
            <a:ext cx="1027113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40" name="TextBox 45">
            <a:extLst>
              <a:ext uri="{FF2B5EF4-FFF2-40B4-BE49-F238E27FC236}">
                <a16:creationId xmlns:a16="http://schemas.microsoft.com/office/drawing/2014/main" id="{D4E900A5-A6C9-044E-A279-75BA62DB750F}"/>
              </a:ext>
            </a:extLst>
          </p:cNvPr>
          <p:cNvSpPr txBox="1"/>
          <p:nvPr/>
        </p:nvSpPr>
        <p:spPr>
          <a:xfrm>
            <a:off x="834887" y="2318104"/>
            <a:ext cx="3707295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72E30CCD-879E-A94A-A9DF-23D2212A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486" y="1860078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E098A4C5-11D7-B84B-9F68-13BE2E7EE5E0}"/>
              </a:ext>
            </a:extLst>
          </p:cNvPr>
          <p:cNvSpPr txBox="1"/>
          <p:nvPr/>
        </p:nvSpPr>
        <p:spPr>
          <a:xfrm>
            <a:off x="7421370" y="3386147"/>
            <a:ext cx="3890032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3" name="TextBox 48">
            <a:extLst>
              <a:ext uri="{FF2B5EF4-FFF2-40B4-BE49-F238E27FC236}">
                <a16:creationId xmlns:a16="http://schemas.microsoft.com/office/drawing/2014/main" id="{05D28F95-8A74-0948-991E-AD36EE6DAAA9}"/>
              </a:ext>
            </a:extLst>
          </p:cNvPr>
          <p:cNvSpPr txBox="1"/>
          <p:nvPr/>
        </p:nvSpPr>
        <p:spPr>
          <a:xfrm>
            <a:off x="7397091" y="2929708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id="{6396A13F-A573-E04A-8997-84DC80C26EA7}"/>
              </a:ext>
            </a:extLst>
          </p:cNvPr>
          <p:cNvSpPr txBox="1"/>
          <p:nvPr/>
        </p:nvSpPr>
        <p:spPr>
          <a:xfrm>
            <a:off x="722260" y="4345776"/>
            <a:ext cx="3384378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F22E4E3D-A357-B54D-B46E-4D77464C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942" y="3889337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50" name="TextBox 51">
            <a:extLst>
              <a:ext uri="{FF2B5EF4-FFF2-40B4-BE49-F238E27FC236}">
                <a16:creationId xmlns:a16="http://schemas.microsoft.com/office/drawing/2014/main" id="{B0700DE3-28A3-A342-9631-EA1F8995EA30}"/>
              </a:ext>
            </a:extLst>
          </p:cNvPr>
          <p:cNvSpPr txBox="1"/>
          <p:nvPr/>
        </p:nvSpPr>
        <p:spPr>
          <a:xfrm>
            <a:off x="7421370" y="5309220"/>
            <a:ext cx="3887530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1" name="TextBox 52">
            <a:extLst>
              <a:ext uri="{FF2B5EF4-FFF2-40B4-BE49-F238E27FC236}">
                <a16:creationId xmlns:a16="http://schemas.microsoft.com/office/drawing/2014/main" id="{5F4B56EC-51FC-D444-B899-27B78AFDE5AD}"/>
              </a:ext>
            </a:extLst>
          </p:cNvPr>
          <p:cNvSpPr txBox="1"/>
          <p:nvPr/>
        </p:nvSpPr>
        <p:spPr>
          <a:xfrm>
            <a:off x="7396177" y="4852781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2859677-C202-E24F-BE65-0669D91D1D76}"/>
              </a:ext>
            </a:extLst>
          </p:cNvPr>
          <p:cNvSpPr/>
          <p:nvPr/>
        </p:nvSpPr>
        <p:spPr>
          <a:xfrm>
            <a:off x="6122504" y="1774384"/>
            <a:ext cx="947738" cy="949325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1E25AC2-796C-E24E-8A71-7D6AC24ACD5B}"/>
              </a:ext>
            </a:extLst>
          </p:cNvPr>
          <p:cNvSpPr/>
          <p:nvPr/>
        </p:nvSpPr>
        <p:spPr>
          <a:xfrm>
            <a:off x="4903458" y="2835876"/>
            <a:ext cx="947737" cy="947737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41FB78D-A639-D842-A2A1-4CA6E0E2ECAC}"/>
              </a:ext>
            </a:extLst>
          </p:cNvPr>
          <p:cNvSpPr/>
          <p:nvPr/>
        </p:nvSpPr>
        <p:spPr>
          <a:xfrm>
            <a:off x="6122504" y="3810408"/>
            <a:ext cx="947738" cy="947737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3A19995-8A4F-4244-87C1-E59641201B8E}"/>
              </a:ext>
            </a:extLst>
          </p:cNvPr>
          <p:cNvSpPr/>
          <p:nvPr/>
        </p:nvSpPr>
        <p:spPr>
          <a:xfrm>
            <a:off x="4901856" y="4758145"/>
            <a:ext cx="947737" cy="947738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498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/>
      <p:bldP spid="44" grpId="0"/>
      <p:bldP spid="47" grpId="0"/>
      <p:bldP spid="50" grpId="0"/>
      <p:bldP spid="51" grpId="0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填写标题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填写标题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56" y="2917738"/>
            <a:ext cx="2155575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2886943"/>
            <a:ext cx="2155575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229945328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1" name="Freeform 131">
            <a:extLst>
              <a:ext uri="{FF2B5EF4-FFF2-40B4-BE49-F238E27FC236}">
                <a16:creationId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2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3" name="Freeform 231">
            <a:extLst>
              <a:ext uri="{FF2B5EF4-FFF2-40B4-BE49-F238E27FC236}">
                <a16:creationId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5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7" name="Freeform 116">
            <a:extLst>
              <a:ext uri="{FF2B5EF4-FFF2-40B4-BE49-F238E27FC236}">
                <a16:creationId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5" y="1957053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694695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2458865" y="4018169"/>
            <a:ext cx="1694696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983583" y="4490508"/>
            <a:ext cx="3169978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724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2679167" y="1905898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A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5419465" y="1905898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B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2A09BCA-B604-DB4E-A7BC-2D1D46CBD44C}"/>
              </a:ext>
            </a:extLst>
          </p:cNvPr>
          <p:cNvSpPr/>
          <p:nvPr/>
        </p:nvSpPr>
        <p:spPr>
          <a:xfrm>
            <a:off x="8159762" y="1905898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C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2432674" y="3820953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5172972" y="3820953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FA452C-DDD2-AD40-8706-FD1214F5244D}"/>
              </a:ext>
            </a:extLst>
          </p:cNvPr>
          <p:cNvSpPr/>
          <p:nvPr/>
        </p:nvSpPr>
        <p:spPr>
          <a:xfrm>
            <a:off x="7913269" y="3820953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2355022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5102126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DC4E889-5BC9-2142-860D-10295F36134C}"/>
              </a:ext>
            </a:extLst>
          </p:cNvPr>
          <p:cNvSpPr txBox="1"/>
          <p:nvPr/>
        </p:nvSpPr>
        <p:spPr>
          <a:xfrm>
            <a:off x="7846865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706631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规范使用说明</a:t>
            </a:r>
            <a:endParaRPr kumimoji="1" lang="zh-CN" altLang="en-US" dirty="0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E1FBA79F-8FB0-1F48-8835-EF245A61CD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9845675" cy="4871439"/>
          </a:xfrm>
        </p:spPr>
        <p:txBody>
          <a:bodyPr anchor="t"/>
          <a:lstStyle/>
          <a:p>
            <a:pPr>
              <a:buFont typeface="+mj-lt"/>
              <a:buAutoNum type="arabicPeriod"/>
            </a:pPr>
            <a:r>
              <a:rPr kumimoji="1" lang="zh-CN" altLang="en-US" dirty="0"/>
              <a:t>字体为 阿里巴巴普惠体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字号 正文一级标题  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号；正文二级标题  </a:t>
            </a:r>
            <a:r>
              <a:rPr kumimoji="1" lang="en-US" altLang="zh-CN" dirty="0"/>
              <a:t>18</a:t>
            </a:r>
            <a:r>
              <a:rPr kumimoji="1" lang="zh-CN" altLang="en-US" dirty="0"/>
              <a:t>号；正文文字 </a:t>
            </a:r>
            <a:r>
              <a:rPr kumimoji="1" lang="en-US" altLang="zh-CN" dirty="0"/>
              <a:t>16</a:t>
            </a:r>
            <a:r>
              <a:rPr kumimoji="1" lang="zh-CN" altLang="en-US" dirty="0"/>
              <a:t>号；代码字号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号；流程图字号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号；注释、注意事项字号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号。字号可根据实际内容的多少进行微调，原则上按规范使用。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标准色及色值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208DAD-3D0A-9545-9F5B-8F52CED1BF1D}"/>
              </a:ext>
            </a:extLst>
          </p:cNvPr>
          <p:cNvSpPr/>
          <p:nvPr/>
        </p:nvSpPr>
        <p:spPr>
          <a:xfrm>
            <a:off x="1152941" y="2716698"/>
            <a:ext cx="384313" cy="342828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5F7426-55F3-AA46-A7DC-758C73290DC3}"/>
              </a:ext>
            </a:extLst>
          </p:cNvPr>
          <p:cNvSpPr/>
          <p:nvPr/>
        </p:nvSpPr>
        <p:spPr>
          <a:xfrm>
            <a:off x="4261300" y="2716698"/>
            <a:ext cx="384313" cy="342828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0041C6-B50C-6E4A-8452-045F41348A50}"/>
              </a:ext>
            </a:extLst>
          </p:cNvPr>
          <p:cNvSpPr/>
          <p:nvPr/>
        </p:nvSpPr>
        <p:spPr>
          <a:xfrm>
            <a:off x="1635446" y="2716697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  <a:latin typeface=".PingFang SC"/>
              </a:rPr>
              <a:t>红色色值 </a:t>
            </a:r>
            <a:r>
              <a:rPr lang="en" altLang="zh-CN" dirty="0">
                <a:solidFill>
                  <a:srgbClr val="AD2B26"/>
                </a:solidFill>
                <a:latin typeface="Helvetica Neue" panose="02000503000000020004" pitchFamily="2" charset="0"/>
              </a:rPr>
              <a:t>AD2B26</a:t>
            </a:r>
            <a:endParaRPr lang="en" altLang="zh-CN" dirty="0">
              <a:solidFill>
                <a:srgbClr val="AD2B26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1451F-8C99-6B4F-9C57-5B7A350252F1}"/>
              </a:ext>
            </a:extLst>
          </p:cNvPr>
          <p:cNvSpPr/>
          <p:nvPr/>
        </p:nvSpPr>
        <p:spPr>
          <a:xfrm>
            <a:off x="4783562" y="2716697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9504F"/>
                </a:solidFill>
              </a:rPr>
              <a:t>黑色色值 </a:t>
            </a:r>
            <a:r>
              <a:rPr lang="en-US" altLang="zh-CN" dirty="0">
                <a:solidFill>
                  <a:srgbClr val="49504F"/>
                </a:solidFill>
              </a:rPr>
              <a:t>49504</a:t>
            </a:r>
            <a:r>
              <a:rPr lang="en" altLang="zh-CN" dirty="0">
                <a:solidFill>
                  <a:srgbClr val="49504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430023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顶部高亮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返回顶部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腾讯全端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4C0E1A-87E2-4009-BCD4-D344DF04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52" y="1317806"/>
            <a:ext cx="7982667" cy="3894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615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腾讯全端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需求：滚动距离超过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显示返回顶部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小于则隐藏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点击让页面滚回顶部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①：注册页面滚动事件并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②：切换显示隐藏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③：点击返回顶部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208886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gotop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javascript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:;"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返回顶部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6285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腾讯全端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需求：滚动距离超过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显示返回顶部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小于则隐藏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点击让页面滚回顶部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①：注册页面滚动事件并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②：切换显示隐藏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show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hide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③：点击返回顶部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208886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gotop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javascript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:;"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返回顶部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938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84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  <a:noFill/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如何注册页面滚动事件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61AFEF"/>
                </a:solidFill>
              </a:rPr>
              <a:t>$</a:t>
            </a:r>
            <a:r>
              <a:rPr lang="en-US" altLang="zh-CN" sz="1600" dirty="0">
                <a:solidFill>
                  <a:srgbClr val="ABB2BF"/>
                </a:solidFill>
              </a:rPr>
              <a:t>(</a:t>
            </a:r>
            <a:r>
              <a:rPr lang="en-US" altLang="zh-CN" sz="1600" dirty="0">
                <a:solidFill>
                  <a:srgbClr val="E5C07B"/>
                </a:solidFill>
              </a:rPr>
              <a:t>window</a:t>
            </a:r>
            <a:r>
              <a:rPr lang="en-US" altLang="zh-CN" sz="1600" dirty="0">
                <a:solidFill>
                  <a:srgbClr val="ABB2BF"/>
                </a:solidFill>
              </a:rPr>
              <a:t>).</a:t>
            </a:r>
            <a:r>
              <a:rPr lang="en-US" altLang="zh-CN" sz="1600" dirty="0">
                <a:solidFill>
                  <a:srgbClr val="61AFEF"/>
                </a:solidFill>
              </a:rPr>
              <a:t>scroll</a:t>
            </a:r>
            <a:r>
              <a:rPr lang="en-US" altLang="zh-CN" sz="1600" dirty="0">
                <a:solidFill>
                  <a:srgbClr val="ABB2BF"/>
                </a:solidFill>
              </a:rPr>
              <a:t>()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如何获取网页垂直方向的滚动距离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61AFEF"/>
                </a:solidFill>
              </a:rPr>
              <a:t>$</a:t>
            </a:r>
            <a:r>
              <a:rPr lang="en-US" altLang="zh-CN" sz="1600" dirty="0">
                <a:solidFill>
                  <a:srgbClr val="ABB2BF"/>
                </a:solidFill>
              </a:rPr>
              <a:t>(</a:t>
            </a:r>
            <a:r>
              <a:rPr lang="en-US" altLang="zh-CN" sz="1600" dirty="0">
                <a:solidFill>
                  <a:srgbClr val="98C379"/>
                </a:solidFill>
              </a:rPr>
              <a:t>'html'</a:t>
            </a:r>
            <a:r>
              <a:rPr lang="en-US" altLang="zh-CN" sz="1600" dirty="0">
                <a:solidFill>
                  <a:srgbClr val="ABB2BF"/>
                </a:solidFill>
              </a:rPr>
              <a:t>).</a:t>
            </a:r>
            <a:r>
              <a:rPr lang="en-US" altLang="zh-CN" sz="1600" dirty="0" err="1">
                <a:solidFill>
                  <a:srgbClr val="61AFEF"/>
                </a:solidFill>
              </a:rPr>
              <a:t>scrollTop</a:t>
            </a:r>
            <a:r>
              <a:rPr lang="en-US" altLang="zh-CN" sz="1600" dirty="0">
                <a:solidFill>
                  <a:srgbClr val="ABB2BF"/>
                </a:solidFill>
              </a:rPr>
              <a:t>()</a:t>
            </a: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腾讯全端</a:t>
            </a:r>
          </a:p>
        </p:txBody>
      </p:sp>
    </p:spTree>
    <p:extLst>
      <p:ext uri="{BB962C8B-B14F-4D97-AF65-F5344CB8AC3E}">
        <p14:creationId xmlns:p14="http://schemas.microsoft.com/office/powerpoint/2010/main" val="78472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隐藏动画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71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175" y="536457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语法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优化案例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19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隐藏动画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以动画的方式切换元素的显示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隐藏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359099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显示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隐藏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hide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显示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隐藏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toggle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5888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隐藏动画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以动画的方式切换元素的显示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隐藏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1C0AC444-112B-4D17-8075-51CE00FD36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毫秒为单位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359099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显示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持续时间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隐藏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hide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持续时间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显示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隐藏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toggle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持续时间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734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175" y="536457"/>
            <a:ext cx="5973761" cy="4256405"/>
          </a:xfrm>
        </p:spPr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优化案例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7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隐藏动画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需求：滚动距离超过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显示返回顶部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小于则隐藏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点击让页面滚回顶部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①：注册页面滚动事件并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②：切换显示隐藏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③：点击返回顶部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208886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gotop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javascript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:;"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返回顶部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404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隐藏动画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需求：滚动距离超过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显示返回顶部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小于则隐藏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点击让页面滚回顶部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①：注册页面滚动事件并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②：切换显示隐藏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show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hide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③：点击返回顶部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208886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gotop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javascript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:;"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返回顶部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8607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376895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显示用</a:t>
            </a:r>
            <a:r>
              <a:rPr lang="en-US" altLang="zh-CN" dirty="0">
                <a:solidFill>
                  <a:srgbClr val="AD2B26"/>
                </a:solidFill>
              </a:rPr>
              <a:t>show</a:t>
            </a:r>
            <a:r>
              <a:rPr lang="en-US" altLang="zh-CN" dirty="0"/>
              <a:t>,</a:t>
            </a:r>
            <a:r>
              <a:rPr lang="zh-CN" altLang="en-US" dirty="0"/>
              <a:t>隐藏用</a:t>
            </a:r>
            <a:r>
              <a:rPr lang="en-US" altLang="zh-CN" dirty="0">
                <a:solidFill>
                  <a:srgbClr val="AD2B26"/>
                </a:solidFill>
              </a:rPr>
              <a:t>hide</a:t>
            </a:r>
            <a:r>
              <a:rPr lang="en-US" altLang="zh-CN" dirty="0"/>
              <a:t>,</a:t>
            </a:r>
            <a:r>
              <a:rPr lang="zh-CN" altLang="en-US" dirty="0"/>
              <a:t>切换显示隐藏的那个方法是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toggle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</a:pPr>
            <a:r>
              <a:rPr lang="zh-CN" altLang="en-US" dirty="0"/>
              <a:t>不设置时间是否有动画效果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隐藏动画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753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淡出动画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55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B5C4D0A-18F0-4ADF-BE20-4C72CA9F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72" y="1257944"/>
            <a:ext cx="7297255" cy="434211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课程介绍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A1BFD73-82BB-4E68-8AE0-C3C40F2BA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87" y="989241"/>
            <a:ext cx="6908622" cy="4879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4D9D02A-E319-408D-8902-676B8DBA9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48" y="1669000"/>
            <a:ext cx="7235301" cy="3529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418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175" y="536457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语法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调整案例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21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淡出的方式切换元素的显示隐藏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682264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  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fadeIn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fadeOut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fadeToggle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296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淡出的方式切换元素的显示隐藏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359099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淡入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fadeIn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淡出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fadeOut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淡入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淡出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fadeToggle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036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淡出的方式切换元素的显示隐藏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359099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淡入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fadeIn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持续时间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淡出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持续时间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淡入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淡出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fadeToggle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持续时间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A0701EA-784A-482C-9922-2AE316DBC1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毫秒为单位</a:t>
            </a:r>
          </a:p>
        </p:txBody>
      </p:sp>
    </p:spTree>
    <p:extLst>
      <p:ext uri="{BB962C8B-B14F-4D97-AF65-F5344CB8AC3E}">
        <p14:creationId xmlns:p14="http://schemas.microsoft.com/office/powerpoint/2010/main" val="20920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175" y="536457"/>
            <a:ext cx="5973761" cy="4256405"/>
          </a:xfrm>
        </p:spPr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调整案例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3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淡出动画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需求：滚动距离超过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显示返回顶部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小于则隐藏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点击让页面滚回顶部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①：注册页面滚动事件并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②：切换显示隐藏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show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hide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③：点击返回顶部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208886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gotop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javascript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:;"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返回顶部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614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淡出动画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需求：滚动距离超过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显示返回顶部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小于则隐藏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点击让页面滚回顶部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①：注册页面滚动事件并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②：切换显示隐藏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fadeIn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fadeOut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③：点击返回顶部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208886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gotop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javascript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:;"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返回顶部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318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376895" cy="4511040"/>
          </a:xfrm>
        </p:spPr>
        <p:txBody>
          <a:bodyPr/>
          <a:lstStyle/>
          <a:p>
            <a:r>
              <a:rPr lang="zh-CN" altLang="en-US" dirty="0"/>
              <a:t>淡入淡出效果是通过修改元素的哪个样式实现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opactity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元素的尺寸是否会在淡入淡出的动画过程中一起改变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不会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淡入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淡出动画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60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84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175" y="536457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语法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调整案例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43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能够动态获取元素节点的</a:t>
            </a:r>
            <a:r>
              <a:rPr kumimoji="1" lang="zh-CN" altLang="en-US" dirty="0">
                <a:solidFill>
                  <a:srgbClr val="C00000"/>
                </a:solidFill>
              </a:rPr>
              <a:t>位置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大小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滚动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能够为元素设置</a:t>
            </a:r>
            <a:r>
              <a:rPr kumimoji="1" lang="zh-CN" altLang="en-US" dirty="0">
                <a:solidFill>
                  <a:srgbClr val="C00000"/>
                </a:solidFill>
              </a:rPr>
              <a:t>动画</a:t>
            </a:r>
            <a:r>
              <a:rPr kumimoji="1" lang="zh-CN" altLang="en-US" dirty="0"/>
              <a:t>效果</a:t>
            </a:r>
            <a:endParaRPr kumimoji="1" lang="en-US" altLang="zh-CN" dirty="0"/>
          </a:p>
          <a:p>
            <a:r>
              <a:rPr lang="zh-CN" altLang="en-US" dirty="0"/>
              <a:t>能够</a:t>
            </a:r>
            <a:r>
              <a:rPr lang="zh-CN" altLang="en-US" dirty="0">
                <a:solidFill>
                  <a:srgbClr val="C00000"/>
                </a:solidFill>
              </a:rPr>
              <a:t>操纵</a:t>
            </a:r>
            <a:r>
              <a:rPr lang="zh-CN" altLang="en-US" dirty="0"/>
              <a:t>元素节点</a:t>
            </a:r>
            <a:endParaRPr lang="en-US" altLang="zh-CN" dirty="0"/>
          </a:p>
          <a:p>
            <a:r>
              <a:rPr lang="zh-CN" altLang="en-US" dirty="0"/>
              <a:t>能够理解并使用</a:t>
            </a:r>
            <a:r>
              <a:rPr lang="zh-CN" altLang="en-US" dirty="0">
                <a:solidFill>
                  <a:srgbClr val="C00000"/>
                </a:solidFill>
              </a:rPr>
              <a:t>事件委托</a:t>
            </a:r>
          </a:p>
        </p:txBody>
      </p:sp>
    </p:spTree>
    <p:extLst>
      <p:ext uri="{BB962C8B-B14F-4D97-AF65-F5344CB8AC3E}">
        <p14:creationId xmlns:p14="http://schemas.microsoft.com/office/powerpoint/2010/main" val="7388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收起的方式切换元素的显示隐藏</a:t>
            </a:r>
          </a:p>
        </p:txBody>
      </p:sp>
    </p:spTree>
    <p:extLst>
      <p:ext uri="{BB962C8B-B14F-4D97-AF65-F5344CB8AC3E}">
        <p14:creationId xmlns:p14="http://schemas.microsoft.com/office/powerpoint/2010/main" val="275189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以展开</a:t>
            </a:r>
            <a:r>
              <a:rPr kumimoji="1" lang="en-US" altLang="zh-CN" dirty="0"/>
              <a:t>(</a:t>
            </a:r>
            <a:r>
              <a:rPr kumimoji="1" lang="zh-CN" altLang="en-US" dirty="0"/>
              <a:t>高度增大</a:t>
            </a:r>
            <a:r>
              <a:rPr kumimoji="1" lang="en-US" altLang="zh-CN" dirty="0"/>
              <a:t>)&amp;</a:t>
            </a:r>
            <a:r>
              <a:rPr kumimoji="1" lang="zh-CN" altLang="en-US" dirty="0"/>
              <a:t>收起</a:t>
            </a:r>
            <a:r>
              <a:rPr kumimoji="1" lang="en-US" altLang="zh-CN" dirty="0"/>
              <a:t>(</a:t>
            </a:r>
            <a:r>
              <a:rPr kumimoji="1" lang="zh-CN" altLang="en-US" dirty="0"/>
              <a:t>高度减小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的方式切换元素的显示隐藏</a:t>
            </a:r>
          </a:p>
        </p:txBody>
      </p:sp>
    </p:spTree>
    <p:extLst>
      <p:ext uri="{BB962C8B-B14F-4D97-AF65-F5344CB8AC3E}">
        <p14:creationId xmlns:p14="http://schemas.microsoft.com/office/powerpoint/2010/main" val="180672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以展开</a:t>
            </a:r>
            <a:r>
              <a:rPr kumimoji="1" lang="en-US" altLang="zh-CN" dirty="0"/>
              <a:t>(</a:t>
            </a:r>
            <a:r>
              <a:rPr kumimoji="1" lang="zh-CN" altLang="en-US" dirty="0"/>
              <a:t>高度增大</a:t>
            </a:r>
            <a:r>
              <a:rPr kumimoji="1" lang="en-US" altLang="zh-CN" dirty="0"/>
              <a:t>-</a:t>
            </a:r>
            <a:r>
              <a:rPr kumimoji="1" lang="zh-CN" altLang="en-US" dirty="0">
                <a:solidFill>
                  <a:srgbClr val="C00000"/>
                </a:solidFill>
              </a:rPr>
              <a:t>显示</a:t>
            </a:r>
            <a:r>
              <a:rPr kumimoji="1" lang="en-US" altLang="zh-CN" dirty="0"/>
              <a:t>)&amp;</a:t>
            </a:r>
            <a:r>
              <a:rPr kumimoji="1" lang="zh-CN" altLang="en-US" dirty="0"/>
              <a:t>收起</a:t>
            </a:r>
            <a:r>
              <a:rPr kumimoji="1" lang="en-US" altLang="zh-CN" dirty="0"/>
              <a:t>(</a:t>
            </a:r>
            <a:r>
              <a:rPr kumimoji="1" lang="zh-CN" altLang="en-US" dirty="0"/>
              <a:t>高度减小</a:t>
            </a:r>
            <a:r>
              <a:rPr kumimoji="1" lang="en-US" altLang="zh-CN" dirty="0"/>
              <a:t>-</a:t>
            </a:r>
            <a:r>
              <a:rPr kumimoji="1" lang="zh-CN" altLang="en-US" dirty="0">
                <a:solidFill>
                  <a:srgbClr val="C00000"/>
                </a:solidFill>
              </a:rPr>
              <a:t>隐藏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的方式切换元素的显示隐藏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682264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slideDown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slideUp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slideToggle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54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359098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展开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slideDown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收起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slideUp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展开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收起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slideToggle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0113AE85-B3C6-4BCD-A2E7-7E88AC517C84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以展开</a:t>
            </a:r>
            <a:r>
              <a:rPr kumimoji="1" lang="en-US" altLang="zh-CN" dirty="0"/>
              <a:t>(</a:t>
            </a:r>
            <a:r>
              <a:rPr kumimoji="1" lang="zh-CN" altLang="en-US" dirty="0"/>
              <a:t>高度增大</a:t>
            </a:r>
            <a:r>
              <a:rPr kumimoji="1" lang="en-US" altLang="zh-CN" dirty="0"/>
              <a:t>-</a:t>
            </a:r>
            <a:r>
              <a:rPr kumimoji="1" lang="zh-CN" altLang="en-US" dirty="0">
                <a:solidFill>
                  <a:srgbClr val="C00000"/>
                </a:solidFill>
              </a:rPr>
              <a:t>显示</a:t>
            </a:r>
            <a:r>
              <a:rPr kumimoji="1" lang="en-US" altLang="zh-CN" dirty="0"/>
              <a:t>)&amp;</a:t>
            </a:r>
            <a:r>
              <a:rPr kumimoji="1" lang="zh-CN" altLang="en-US" dirty="0"/>
              <a:t>收起</a:t>
            </a:r>
            <a:r>
              <a:rPr kumimoji="1" lang="en-US" altLang="zh-CN" dirty="0"/>
              <a:t>(</a:t>
            </a:r>
            <a:r>
              <a:rPr kumimoji="1" lang="zh-CN" altLang="en-US" dirty="0"/>
              <a:t>高度减小</a:t>
            </a:r>
            <a:r>
              <a:rPr kumimoji="1" lang="en-US" altLang="zh-CN" dirty="0"/>
              <a:t>-</a:t>
            </a:r>
            <a:r>
              <a:rPr kumimoji="1" lang="zh-CN" altLang="en-US" dirty="0">
                <a:solidFill>
                  <a:srgbClr val="C00000"/>
                </a:solidFill>
              </a:rPr>
              <a:t>隐藏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的方式切换元素的显示隐藏</a:t>
            </a:r>
          </a:p>
        </p:txBody>
      </p:sp>
    </p:spTree>
    <p:extLst>
      <p:ext uri="{BB962C8B-B14F-4D97-AF65-F5344CB8AC3E}">
        <p14:creationId xmlns:p14="http://schemas.microsoft.com/office/powerpoint/2010/main" val="264045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359098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展开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slideDown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持续时间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收起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slideUp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持续时间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展开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收起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slideToggle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持续时间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46D68791-4B86-4657-98D4-140E464F8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毫秒为单位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2B783F49-E844-4905-A4C1-ADFA7C620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以展开</a:t>
            </a:r>
            <a:r>
              <a:rPr kumimoji="1" lang="en-US" altLang="zh-CN" dirty="0"/>
              <a:t>(</a:t>
            </a:r>
            <a:r>
              <a:rPr kumimoji="1" lang="zh-CN" altLang="en-US" dirty="0"/>
              <a:t>高度增大</a:t>
            </a:r>
            <a:r>
              <a:rPr kumimoji="1" lang="en-US" altLang="zh-CN" dirty="0"/>
              <a:t>-</a:t>
            </a:r>
            <a:r>
              <a:rPr kumimoji="1" lang="zh-CN" altLang="en-US" dirty="0">
                <a:solidFill>
                  <a:srgbClr val="C00000"/>
                </a:solidFill>
              </a:rPr>
              <a:t>显示</a:t>
            </a:r>
            <a:r>
              <a:rPr kumimoji="1" lang="en-US" altLang="zh-CN" dirty="0"/>
              <a:t>)&amp;</a:t>
            </a:r>
            <a:r>
              <a:rPr kumimoji="1" lang="zh-CN" altLang="en-US" dirty="0"/>
              <a:t>收起</a:t>
            </a:r>
            <a:r>
              <a:rPr kumimoji="1" lang="en-US" altLang="zh-CN" dirty="0"/>
              <a:t>(</a:t>
            </a:r>
            <a:r>
              <a:rPr kumimoji="1" lang="zh-CN" altLang="en-US" dirty="0"/>
              <a:t>高度减小</a:t>
            </a:r>
            <a:r>
              <a:rPr kumimoji="1" lang="en-US" altLang="zh-CN" dirty="0"/>
              <a:t>-</a:t>
            </a:r>
            <a:r>
              <a:rPr kumimoji="1" lang="zh-CN" altLang="en-US" dirty="0">
                <a:solidFill>
                  <a:srgbClr val="C00000"/>
                </a:solidFill>
              </a:rPr>
              <a:t>隐藏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的方式切换元素的显示隐藏</a:t>
            </a:r>
          </a:p>
        </p:txBody>
      </p:sp>
    </p:spTree>
    <p:extLst>
      <p:ext uri="{BB962C8B-B14F-4D97-AF65-F5344CB8AC3E}">
        <p14:creationId xmlns:p14="http://schemas.microsoft.com/office/powerpoint/2010/main" val="337852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175" y="536457"/>
            <a:ext cx="5973761" cy="4256405"/>
          </a:xfrm>
        </p:spPr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调整案例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47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需求：滚动距离超过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显示返回顶部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小于则隐藏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点击让页面滚回顶部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①：注册页面滚动事件并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②：切换显示隐藏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fadeIn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fadeOut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③：点击返回顶部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208886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gotop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javascript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:;"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返回顶部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7329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需求：滚动距离超过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显示返回顶部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小于则隐藏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点击让页面滚回顶部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①：注册页面滚动事件并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②：切换显示隐藏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slideDown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slideUp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③：点击返回顶部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57444" y="2721352"/>
            <a:ext cx="4648913" cy="208886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gotop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javascript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:;"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返回顶部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&lt;/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div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258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376895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 err="1">
                <a:solidFill>
                  <a:srgbClr val="C00000"/>
                </a:solidFill>
              </a:rPr>
              <a:t>slideDown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slideUp</a:t>
            </a:r>
            <a:r>
              <a:rPr lang="zh-CN" altLang="en-US" dirty="0"/>
              <a:t>哪一个用来把元素显示出来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slideDown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展开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在垂直方向上调整的样式除了</a:t>
            </a:r>
            <a:r>
              <a:rPr lang="zh-CN" altLang="en-US" dirty="0">
                <a:solidFill>
                  <a:srgbClr val="C00000"/>
                </a:solidFill>
              </a:rPr>
              <a:t>高度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margin</a:t>
            </a:r>
            <a:r>
              <a:rPr lang="zh-CN" altLang="en-US" dirty="0"/>
              <a:t>、还有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padding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收起动画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9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83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27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354A5-03FB-42DD-8762-B2302C34538F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19222-8A57-4B03-871B-5BBAD82CFD98}"/>
              </a:ext>
            </a:extLst>
          </p:cNvPr>
          <p:cNvSpPr/>
          <p:nvPr/>
        </p:nvSpPr>
        <p:spPr>
          <a:xfrm>
            <a:off x="1003830" y="2789986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动画队列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 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53681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354A5-03FB-42DD-8762-B2302C34538F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19222-8A57-4B03-871B-5BBAD82CFD98}"/>
              </a:ext>
            </a:extLst>
          </p:cNvPr>
          <p:cNvSpPr/>
          <p:nvPr/>
        </p:nvSpPr>
        <p:spPr>
          <a:xfrm>
            <a:off x="1003830" y="2789986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动画队列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1'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751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354A5-03FB-42DD-8762-B2302C34538F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19222-8A57-4B03-871B-5BBAD82CFD98}"/>
              </a:ext>
            </a:extLst>
          </p:cNvPr>
          <p:cNvSpPr/>
          <p:nvPr/>
        </p:nvSpPr>
        <p:spPr>
          <a:xfrm>
            <a:off x="1003830" y="2789986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动画队列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1'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2455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354A5-03FB-42DD-8762-B2302C34538F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19222-8A57-4B03-871B-5BBAD82CFD98}"/>
              </a:ext>
            </a:extLst>
          </p:cNvPr>
          <p:cNvSpPr/>
          <p:nvPr/>
        </p:nvSpPr>
        <p:spPr>
          <a:xfrm>
            <a:off x="1003830" y="2789986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动画队列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1'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3'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0008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354A5-03FB-42DD-8762-B2302C34538F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19222-8A57-4B03-871B-5BBAD82CFD98}"/>
              </a:ext>
            </a:extLst>
          </p:cNvPr>
          <p:cNvSpPr/>
          <p:nvPr/>
        </p:nvSpPr>
        <p:spPr>
          <a:xfrm>
            <a:off x="1003830" y="2789986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动画队列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3'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2004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354A5-03FB-42DD-8762-B2302C34538F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19222-8A57-4B03-871B-5BBAD82CFD98}"/>
              </a:ext>
            </a:extLst>
          </p:cNvPr>
          <p:cNvSpPr/>
          <p:nvPr/>
        </p:nvSpPr>
        <p:spPr>
          <a:xfrm>
            <a:off x="1003830" y="2789986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动画队列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3'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198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354A5-03FB-42DD-8762-B2302C34538F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19222-8A57-4B03-871B-5BBAD82CFD98}"/>
              </a:ext>
            </a:extLst>
          </p:cNvPr>
          <p:cNvSpPr/>
          <p:nvPr/>
        </p:nvSpPr>
        <p:spPr>
          <a:xfrm>
            <a:off x="1003830" y="2789986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动画队列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56723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354A5-03FB-42DD-8762-B2302C34538F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19222-8A57-4B03-871B-5BBAD82CFD98}"/>
              </a:ext>
            </a:extLst>
          </p:cNvPr>
          <p:cNvSpPr/>
          <p:nvPr/>
        </p:nvSpPr>
        <p:spPr>
          <a:xfrm>
            <a:off x="1003830" y="2789986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动画队列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1'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动画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3'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174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6E6D16-568E-4AE8-BCDF-88A17EFBA5EA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12C5F131-3654-472F-82CA-3B4944B77CB8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35075-D4AF-4106-8EA8-0D512894D05E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5B9DB3-3DB6-4DF0-B6FC-096C9975351B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A27D06-02A9-4C35-90DF-F66CF138CBFB}"/>
              </a:ext>
            </a:extLst>
          </p:cNvPr>
          <p:cNvSpPr/>
          <p:nvPr/>
        </p:nvSpPr>
        <p:spPr>
          <a:xfrm>
            <a:off x="1003830" y="2359098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停止当前动画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清空队列 在动画当前状态停止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清空队列 直接到当前动画的结束状态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 err="1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9E70A6BC-CF6A-43E2-B75F-BFB6235979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C00000"/>
                </a:solidFill>
              </a:rPr>
              <a:t>动画</a:t>
            </a:r>
            <a:r>
              <a:rPr lang="zh-CN" altLang="en-US" dirty="0">
                <a:solidFill>
                  <a:srgbClr val="262626"/>
                </a:solidFill>
              </a:rPr>
              <a:t>方法和</a:t>
            </a:r>
            <a:r>
              <a:rPr lang="en-US" altLang="zh-CN" dirty="0">
                <a:solidFill>
                  <a:srgbClr val="C00000"/>
                </a:solidFill>
              </a:rPr>
              <a:t>stop</a:t>
            </a:r>
            <a:r>
              <a:rPr lang="zh-CN" altLang="en-US" dirty="0">
                <a:solidFill>
                  <a:srgbClr val="262626"/>
                </a:solidFill>
              </a:rPr>
              <a:t>方法返回的是同一个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>
                <a:solidFill>
                  <a:srgbClr val="262626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22856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为元素设置的多个动画会依次添加到</a:t>
            </a:r>
            <a:r>
              <a:rPr kumimoji="1" lang="zh-CN" altLang="en-US" dirty="0">
                <a:solidFill>
                  <a:srgbClr val="AD2B26"/>
                </a:solidFill>
              </a:rPr>
              <a:t>动画队列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并根据添加的顺序依次播放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6E6D16-568E-4AE8-BCDF-88A17EFBA5EA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12C5F131-3654-472F-82CA-3B4944B77CB8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35075-D4AF-4106-8EA8-0D512894D05E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5B9DB3-3DB6-4DF0-B6FC-096C9975351B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A27D06-02A9-4C35-90DF-F66CF138CBFB}"/>
              </a:ext>
            </a:extLst>
          </p:cNvPr>
          <p:cNvSpPr/>
          <p:nvPr/>
        </p:nvSpPr>
        <p:spPr>
          <a:xfrm>
            <a:off x="1003830" y="2359098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停止当前动画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清空队列 在动画当前状态停止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清空队列 直接到当前动画的结束状态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 err="1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9E70A6BC-CF6A-43E2-B75F-BFB6235979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C00000"/>
                </a:solidFill>
              </a:rPr>
              <a:t>动画</a:t>
            </a:r>
            <a:r>
              <a:rPr lang="zh-CN" altLang="en-US" dirty="0">
                <a:solidFill>
                  <a:srgbClr val="262626"/>
                </a:solidFill>
              </a:rPr>
              <a:t>方法和</a:t>
            </a:r>
            <a:r>
              <a:rPr lang="en-US" altLang="zh-CN" dirty="0">
                <a:solidFill>
                  <a:srgbClr val="C00000"/>
                </a:solidFill>
              </a:rPr>
              <a:t>stop</a:t>
            </a:r>
            <a:r>
              <a:rPr lang="zh-CN" altLang="en-US" dirty="0">
                <a:solidFill>
                  <a:srgbClr val="262626"/>
                </a:solidFill>
              </a:rPr>
              <a:t>方法返回的是同一个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>
                <a:solidFill>
                  <a:srgbClr val="262626"/>
                </a:solidFill>
              </a:rPr>
              <a:t>对象</a:t>
            </a:r>
            <a:r>
              <a:rPr lang="en-US" altLang="zh-CN" dirty="0">
                <a:solidFill>
                  <a:srgbClr val="262626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链式编程</a:t>
            </a:r>
            <a:r>
              <a:rPr lang="en-US" altLang="zh-CN" dirty="0">
                <a:solidFill>
                  <a:srgbClr val="262626"/>
                </a:solidFill>
              </a:rPr>
              <a:t>)</a:t>
            </a:r>
            <a:endParaRPr lang="zh-CN" alt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3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直接获取元素的位置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1C0AC444-112B-4D17-8075-51CE00FD36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7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参照物不同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margin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51509"/>
            <a:ext cx="7045962" cy="160043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取值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取值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      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返回值</a:t>
            </a:r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     {top: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126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left: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58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0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>
                <a:solidFill>
                  <a:srgbClr val="AD2B26"/>
                </a:solidFill>
              </a:rPr>
              <a:t>队列</a:t>
            </a:r>
            <a:r>
              <a:rPr lang="zh-CN" altLang="en-US" dirty="0"/>
              <a:t>中动画的</a:t>
            </a:r>
            <a:r>
              <a:rPr lang="zh-CN" altLang="en-US" dirty="0">
                <a:solidFill>
                  <a:srgbClr val="AD2B26"/>
                </a:solidFill>
              </a:rPr>
              <a:t>播放</a:t>
            </a:r>
            <a:r>
              <a:rPr lang="zh-CN" altLang="en-US" dirty="0"/>
              <a:t>顺序和</a:t>
            </a:r>
            <a:r>
              <a:rPr lang="zh-CN" altLang="en-US" dirty="0">
                <a:solidFill>
                  <a:srgbClr val="AD2B26"/>
                </a:solidFill>
              </a:rPr>
              <a:t>添加</a:t>
            </a:r>
            <a:r>
              <a:rPr lang="zh-CN" altLang="en-US" dirty="0"/>
              <a:t>顺序是否有关系？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>
                <a:solidFill>
                  <a:srgbClr val="C00000"/>
                </a:solidFill>
              </a:rPr>
              <a:t>stop</a:t>
            </a:r>
            <a:r>
              <a:rPr lang="zh-CN" altLang="en-US" dirty="0"/>
              <a:t>方法要清空队列需要传递什么参数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pPr>
              <a:buClr>
                <a:schemeClr val="tx1"/>
              </a:buClr>
              <a:buAutoNum type="arabicPeriod" startAt="2"/>
            </a:pPr>
            <a:r>
              <a:rPr lang="zh-CN" altLang="en-US" dirty="0"/>
              <a:t>传递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/>
              <a:t>个</a:t>
            </a:r>
            <a:r>
              <a:rPr lang="en-US" altLang="zh-CN" dirty="0"/>
              <a:t>true</a:t>
            </a:r>
            <a:r>
              <a:rPr lang="zh-CN" altLang="en-US" dirty="0"/>
              <a:t>和传递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个</a:t>
            </a:r>
            <a:r>
              <a:rPr lang="en-US" altLang="zh-CN" dirty="0"/>
              <a:t>true</a:t>
            </a:r>
            <a:r>
              <a:rPr lang="zh-CN" altLang="en-US" dirty="0"/>
              <a:t>的区别是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动画停止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在执行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方法的瞬间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直接到当前播放动画的结束状态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动画队列及停止方法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2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自定义动画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07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自定义动画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512585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AD2B26"/>
                </a:solidFill>
              </a:rPr>
              <a:t>jQuery</a:t>
            </a:r>
            <a:r>
              <a:rPr kumimoji="1" lang="zh-CN" altLang="en-US" dirty="0"/>
              <a:t>提供了</a:t>
            </a:r>
            <a:r>
              <a:rPr kumimoji="1" lang="en-US" altLang="zh-CN" dirty="0">
                <a:solidFill>
                  <a:srgbClr val="AD2B26"/>
                </a:solidFill>
              </a:rPr>
              <a:t>animate</a:t>
            </a:r>
            <a:r>
              <a:rPr kumimoji="1" lang="zh-CN" altLang="en-US" dirty="0"/>
              <a:t>方法来实现更为复杂的动画效果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897838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$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选择器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animate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动画属性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</a:t>
            </a: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DA5F059A-5CF6-4B63-AF4D-A629B02443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数值类</a:t>
            </a:r>
            <a:r>
              <a:rPr lang="zh-CN" altLang="en-US" dirty="0">
                <a:solidFill>
                  <a:srgbClr val="AD2B26"/>
                </a:solidFill>
              </a:rPr>
              <a:t>样式</a:t>
            </a:r>
            <a:r>
              <a:rPr lang="zh-CN" altLang="en-US" dirty="0">
                <a:solidFill>
                  <a:srgbClr val="262626"/>
                </a:solidFill>
              </a:rPr>
              <a:t>支持动画</a:t>
            </a:r>
            <a:r>
              <a:rPr lang="en-US" altLang="zh-CN" dirty="0">
                <a:solidFill>
                  <a:srgbClr val="262626"/>
                </a:solidFill>
              </a:rPr>
              <a:t>,</a:t>
            </a:r>
            <a:r>
              <a:rPr lang="zh-CN" altLang="en-US" dirty="0">
                <a:solidFill>
                  <a:srgbClr val="262626"/>
                </a:solidFill>
              </a:rPr>
              <a:t>支持多个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558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AD2B26"/>
                </a:solidFill>
              </a:rPr>
              <a:t>jQuery</a:t>
            </a:r>
            <a:r>
              <a:rPr kumimoji="1" lang="zh-CN" altLang="en-US" dirty="0"/>
              <a:t>提供了</a:t>
            </a:r>
            <a:r>
              <a:rPr kumimoji="1" lang="en-US" altLang="zh-CN" dirty="0">
                <a:solidFill>
                  <a:srgbClr val="AD2B26"/>
                </a:solidFill>
              </a:rPr>
              <a:t>animate</a:t>
            </a:r>
            <a:r>
              <a:rPr kumimoji="1" lang="zh-CN" altLang="en-US" dirty="0"/>
              <a:t>方法来实现更为复杂的动画效果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359230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$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选择器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animate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width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height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margin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})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数值类</a:t>
            </a:r>
            <a:r>
              <a:rPr lang="zh-CN" altLang="en-US" dirty="0">
                <a:solidFill>
                  <a:srgbClr val="AD2B26"/>
                </a:solidFill>
              </a:rPr>
              <a:t>样式</a:t>
            </a:r>
            <a:r>
              <a:rPr lang="zh-CN" altLang="en-US" dirty="0">
                <a:solidFill>
                  <a:srgbClr val="262626"/>
                </a:solidFill>
              </a:rPr>
              <a:t>支持动画</a:t>
            </a:r>
            <a:r>
              <a:rPr lang="en-US" altLang="zh-CN" dirty="0">
                <a:solidFill>
                  <a:srgbClr val="262626"/>
                </a:solidFill>
              </a:rPr>
              <a:t>,</a:t>
            </a:r>
            <a:r>
              <a:rPr lang="zh-CN" altLang="en-US" dirty="0">
                <a:solidFill>
                  <a:srgbClr val="262626"/>
                </a:solidFill>
              </a:rPr>
              <a:t>支持多个</a:t>
            </a:r>
            <a:endParaRPr kumimoji="1" lang="zh-CN" altLang="en-US" dirty="0"/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默认单位是</a:t>
            </a:r>
            <a:r>
              <a:rPr lang="en-US" altLang="zh-CN" dirty="0">
                <a:solidFill>
                  <a:srgbClr val="AD2B26"/>
                </a:solidFill>
              </a:rPr>
              <a:t>px</a:t>
            </a:r>
          </a:p>
          <a:p>
            <a:pPr marL="276225" indent="-276225"/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42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AD2B26"/>
                </a:solidFill>
              </a:rPr>
              <a:t>jQuery</a:t>
            </a:r>
            <a:r>
              <a:rPr kumimoji="1" lang="zh-CN" altLang="en-US" dirty="0"/>
              <a:t>提供了</a:t>
            </a:r>
            <a:r>
              <a:rPr kumimoji="1" lang="en-US" altLang="zh-CN" dirty="0">
                <a:solidFill>
                  <a:srgbClr val="AD2B26"/>
                </a:solidFill>
              </a:rPr>
              <a:t>animate</a:t>
            </a:r>
            <a:r>
              <a:rPr kumimoji="1" lang="zh-CN" altLang="en-US" dirty="0"/>
              <a:t>方法来实现更为复杂的动画效果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A019F3BA-A93B-4C26-AF23-29A7AB9B3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数值类</a:t>
            </a:r>
            <a:r>
              <a:rPr lang="zh-CN" altLang="en-US" dirty="0">
                <a:solidFill>
                  <a:srgbClr val="AD2B26"/>
                </a:solidFill>
              </a:rPr>
              <a:t>样式</a:t>
            </a:r>
            <a:r>
              <a:rPr lang="zh-CN" altLang="en-US" dirty="0">
                <a:solidFill>
                  <a:srgbClr val="262626"/>
                </a:solidFill>
              </a:rPr>
              <a:t>支持动画</a:t>
            </a:r>
            <a:r>
              <a:rPr lang="en-US" altLang="zh-CN" dirty="0">
                <a:solidFill>
                  <a:srgbClr val="262626"/>
                </a:solidFill>
              </a:rPr>
              <a:t>,</a:t>
            </a:r>
            <a:r>
              <a:rPr lang="zh-CN" altLang="en-US" dirty="0">
                <a:solidFill>
                  <a:srgbClr val="262626"/>
                </a:solidFill>
              </a:rPr>
              <a:t>支持多个</a:t>
            </a:r>
            <a:endParaRPr kumimoji="1" lang="zh-CN" altLang="en-US" dirty="0"/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默认单位是</a:t>
            </a:r>
            <a:r>
              <a:rPr lang="en-US" altLang="zh-CN" dirty="0">
                <a:solidFill>
                  <a:srgbClr val="AD2B26"/>
                </a:solidFill>
              </a:rPr>
              <a:t>px</a:t>
            </a: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rgbClr val="AD2B26"/>
                </a:solidFill>
              </a:rPr>
              <a:t>非样式</a:t>
            </a:r>
            <a:r>
              <a:rPr lang="zh-CN" altLang="en-US" dirty="0">
                <a:solidFill>
                  <a:schemeClr val="tx1"/>
                </a:solidFill>
              </a:rPr>
              <a:t>的特殊属性</a:t>
            </a:r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5A097C0-73E9-485B-B1A8-94C45DA072D1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34C70D7-7B78-4E40-9C20-717F0661AF4E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3" name="三角形 5">
              <a:extLst>
                <a:ext uri="{FF2B5EF4-FFF2-40B4-BE49-F238E27FC236}">
                  <a16:creationId xmlns:a16="http://schemas.microsoft.com/office/drawing/2014/main" id="{C5404B98-D13F-4CA0-903B-4408B57FBED5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8FAC0D4-7C2C-40D5-AF52-2BB1C3F951AC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35ABE1E-9078-489D-AC17-750C2EA267A8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86B59B9-2F01-42D4-9B06-161963D6ED81}"/>
              </a:ext>
            </a:extLst>
          </p:cNvPr>
          <p:cNvSpPr/>
          <p:nvPr/>
        </p:nvSpPr>
        <p:spPr>
          <a:xfrm>
            <a:off x="1003830" y="2359230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$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选择器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animate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width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height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'100%'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margin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'100px'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})</a:t>
            </a:r>
          </a:p>
        </p:txBody>
      </p:sp>
    </p:spTree>
    <p:extLst>
      <p:ext uri="{BB962C8B-B14F-4D97-AF65-F5344CB8AC3E}">
        <p14:creationId xmlns:p14="http://schemas.microsoft.com/office/powerpoint/2010/main" val="369560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AD2B26"/>
                </a:solidFill>
              </a:rPr>
              <a:t>jQuery</a:t>
            </a:r>
            <a:r>
              <a:rPr kumimoji="1" lang="zh-CN" altLang="en-US" dirty="0"/>
              <a:t>提供了</a:t>
            </a:r>
            <a:r>
              <a:rPr kumimoji="1" lang="en-US" altLang="zh-CN" dirty="0">
                <a:solidFill>
                  <a:srgbClr val="AD2B26"/>
                </a:solidFill>
              </a:rPr>
              <a:t>animate</a:t>
            </a:r>
            <a:r>
              <a:rPr kumimoji="1" lang="zh-CN" altLang="en-US" dirty="0"/>
              <a:t>方法来实现更为复杂的动画效果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A019F3BA-A93B-4C26-AF23-29A7AB9B3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数值类</a:t>
            </a:r>
            <a:r>
              <a:rPr lang="zh-CN" altLang="en-US" dirty="0">
                <a:solidFill>
                  <a:srgbClr val="AD2B26"/>
                </a:solidFill>
              </a:rPr>
              <a:t>样式</a:t>
            </a:r>
            <a:r>
              <a:rPr lang="zh-CN" altLang="en-US" dirty="0">
                <a:solidFill>
                  <a:srgbClr val="262626"/>
                </a:solidFill>
              </a:rPr>
              <a:t>支持动画</a:t>
            </a:r>
            <a:r>
              <a:rPr lang="en-US" altLang="zh-CN" dirty="0">
                <a:solidFill>
                  <a:srgbClr val="262626"/>
                </a:solidFill>
              </a:rPr>
              <a:t>,</a:t>
            </a:r>
            <a:r>
              <a:rPr lang="zh-CN" altLang="en-US" dirty="0">
                <a:solidFill>
                  <a:srgbClr val="262626"/>
                </a:solidFill>
              </a:rPr>
              <a:t>支持多个</a:t>
            </a:r>
            <a:endParaRPr kumimoji="1" lang="zh-CN" altLang="en-US" dirty="0"/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默认单位是</a:t>
            </a:r>
            <a:r>
              <a:rPr lang="en-US" altLang="zh-CN" dirty="0">
                <a:solidFill>
                  <a:srgbClr val="AD2B26"/>
                </a:solidFill>
              </a:rPr>
              <a:t>px</a:t>
            </a: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rgbClr val="AD2B26"/>
                </a:solidFill>
              </a:rPr>
              <a:t>非样式</a:t>
            </a:r>
            <a:r>
              <a:rPr lang="zh-CN" altLang="en-US" dirty="0">
                <a:solidFill>
                  <a:schemeClr val="tx1"/>
                </a:solidFill>
              </a:rPr>
              <a:t>的特殊属性</a:t>
            </a:r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持续时间单位是</a:t>
            </a:r>
            <a:r>
              <a:rPr lang="zh-CN" altLang="en-US" dirty="0">
                <a:solidFill>
                  <a:srgbClr val="AD2B26"/>
                </a:solidFill>
              </a:rPr>
              <a:t>毫秒</a:t>
            </a:r>
            <a:endParaRPr lang="en-US" altLang="zh-CN" dirty="0">
              <a:solidFill>
                <a:srgbClr val="AD2B26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5A097C0-73E9-485B-B1A8-94C45DA072D1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34C70D7-7B78-4E40-9C20-717F0661AF4E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3" name="三角形 5">
              <a:extLst>
                <a:ext uri="{FF2B5EF4-FFF2-40B4-BE49-F238E27FC236}">
                  <a16:creationId xmlns:a16="http://schemas.microsoft.com/office/drawing/2014/main" id="{C5404B98-D13F-4CA0-903B-4408B57FBED5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8FAC0D4-7C2C-40D5-AF52-2BB1C3F951AC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35ABE1E-9078-489D-AC17-750C2EA267A8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86B59B9-2F01-42D4-9B06-161963D6ED81}"/>
              </a:ext>
            </a:extLst>
          </p:cNvPr>
          <p:cNvSpPr/>
          <p:nvPr/>
        </p:nvSpPr>
        <p:spPr>
          <a:xfrm>
            <a:off x="1003830" y="2574674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$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选择器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animate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scrollTop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scrollLeft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: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})</a:t>
            </a:r>
          </a:p>
        </p:txBody>
      </p:sp>
    </p:spTree>
    <p:extLst>
      <p:ext uri="{BB962C8B-B14F-4D97-AF65-F5344CB8AC3E}">
        <p14:creationId xmlns:p14="http://schemas.microsoft.com/office/powerpoint/2010/main" val="622192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自定义动画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AD2B26"/>
                </a:solidFill>
              </a:rPr>
              <a:t>jQuery</a:t>
            </a:r>
            <a:r>
              <a:rPr kumimoji="1" lang="zh-CN" altLang="en-US" dirty="0"/>
              <a:t>提供了</a:t>
            </a:r>
            <a:r>
              <a:rPr kumimoji="1" lang="en-US" altLang="zh-CN" dirty="0">
                <a:solidFill>
                  <a:srgbClr val="AD2B26"/>
                </a:solidFill>
              </a:rPr>
              <a:t>animate</a:t>
            </a:r>
            <a:r>
              <a:rPr kumimoji="1" lang="zh-CN" altLang="en-US" dirty="0"/>
              <a:t>方法来实现更为复杂的动画效果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A019F3BA-A93B-4C26-AF23-29A7AB9B3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数值类</a:t>
            </a:r>
            <a:r>
              <a:rPr lang="zh-CN" altLang="en-US" dirty="0">
                <a:solidFill>
                  <a:srgbClr val="AD2B26"/>
                </a:solidFill>
              </a:rPr>
              <a:t>样式</a:t>
            </a:r>
            <a:r>
              <a:rPr lang="zh-CN" altLang="en-US" dirty="0">
                <a:solidFill>
                  <a:srgbClr val="262626"/>
                </a:solidFill>
              </a:rPr>
              <a:t>支持动画</a:t>
            </a:r>
            <a:r>
              <a:rPr lang="en-US" altLang="zh-CN" dirty="0">
                <a:solidFill>
                  <a:srgbClr val="262626"/>
                </a:solidFill>
              </a:rPr>
              <a:t>,</a:t>
            </a:r>
            <a:r>
              <a:rPr lang="zh-CN" altLang="en-US" dirty="0">
                <a:solidFill>
                  <a:srgbClr val="262626"/>
                </a:solidFill>
              </a:rPr>
              <a:t>支持多个</a:t>
            </a:r>
            <a:endParaRPr kumimoji="1" lang="zh-CN" altLang="en-US" dirty="0"/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默认单位是</a:t>
            </a:r>
            <a:r>
              <a:rPr lang="en-US" altLang="zh-CN" dirty="0">
                <a:solidFill>
                  <a:srgbClr val="AD2B26"/>
                </a:solidFill>
              </a:rPr>
              <a:t>px</a:t>
            </a: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rgbClr val="AD2B26"/>
                </a:solidFill>
              </a:rPr>
              <a:t>非样式</a:t>
            </a:r>
            <a:r>
              <a:rPr lang="zh-CN" altLang="en-US" dirty="0">
                <a:solidFill>
                  <a:schemeClr val="tx1"/>
                </a:solidFill>
              </a:rPr>
              <a:t>的特殊属性</a:t>
            </a:r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持续时间单位是</a:t>
            </a:r>
            <a:r>
              <a:rPr lang="zh-CN" altLang="en-US" dirty="0">
                <a:solidFill>
                  <a:srgbClr val="AD2B26"/>
                </a:solidFill>
              </a:rPr>
              <a:t>毫秒</a:t>
            </a:r>
            <a:endParaRPr lang="en-US" altLang="zh-CN" dirty="0">
              <a:solidFill>
                <a:srgbClr val="AD2B26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5A097C0-73E9-485B-B1A8-94C45DA072D1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34C70D7-7B78-4E40-9C20-717F0661AF4E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3" name="三角形 5">
              <a:extLst>
                <a:ext uri="{FF2B5EF4-FFF2-40B4-BE49-F238E27FC236}">
                  <a16:creationId xmlns:a16="http://schemas.microsoft.com/office/drawing/2014/main" id="{C5404B98-D13F-4CA0-903B-4408B57FBED5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8FAC0D4-7C2C-40D5-AF52-2BB1C3F951AC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35ABE1E-9078-489D-AC17-750C2EA267A8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86B59B9-2F01-42D4-9B06-161963D6ED81}"/>
              </a:ext>
            </a:extLst>
          </p:cNvPr>
          <p:cNvSpPr/>
          <p:nvPr/>
        </p:nvSpPr>
        <p:spPr>
          <a:xfrm>
            <a:off x="1003830" y="2897838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  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$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选择器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animate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动画属性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 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持续时间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02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是否所有的样式都支持自定义动画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</a:pPr>
            <a:r>
              <a:rPr lang="zh-CN" altLang="en-US" dirty="0"/>
              <a:t>直接写数值默认的单位是什么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px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是否只支持样式类的自定义动画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scrollTop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scrollLeft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2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爱旅行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05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直接获取元素的位置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1521151" y="2283224"/>
            <a:ext cx="9213421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8EF1E-1F83-1944-964B-3BFCA8353C29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BDBDFC-FF73-3C46-A036-6C3DA2363B85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59BB35-B5A3-CF4C-B45F-451AFE402157}"/>
              </a:ext>
            </a:extLst>
          </p:cNvPr>
          <p:cNvSpPr/>
          <p:nvPr/>
        </p:nvSpPr>
        <p:spPr>
          <a:xfrm>
            <a:off x="1003830" y="2251509"/>
            <a:ext cx="7045962" cy="160043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取值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取值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      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返回值</a:t>
            </a:r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     {top: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126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left: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58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1C0AC444-112B-4D17-8075-51CE00FD36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7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参照物不同</a:t>
            </a:r>
            <a:endParaRPr lang="en-US" altLang="zh-CN" dirty="0">
              <a:solidFill>
                <a:srgbClr val="262626"/>
              </a:solidFill>
            </a:endParaRPr>
          </a:p>
          <a:p>
            <a:pPr marL="359138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offset</a:t>
            </a:r>
            <a:r>
              <a:rPr lang="zh-CN" altLang="en-US" dirty="0">
                <a:solidFill>
                  <a:srgbClr val="262626"/>
                </a:solidFill>
              </a:rPr>
              <a:t>参照</a:t>
            </a:r>
            <a:r>
              <a:rPr lang="en-US" altLang="zh-CN" dirty="0">
                <a:solidFill>
                  <a:srgbClr val="C00000"/>
                </a:solidFill>
              </a:rPr>
              <a:t>html</a:t>
            </a:r>
            <a:r>
              <a:rPr lang="zh-CN" altLang="en-US" dirty="0">
                <a:solidFill>
                  <a:srgbClr val="262626"/>
                </a:solidFill>
              </a:rPr>
              <a:t>标签</a:t>
            </a:r>
            <a:endParaRPr lang="en-US" altLang="zh-CN" dirty="0">
              <a:solidFill>
                <a:srgbClr val="262626"/>
              </a:solidFill>
            </a:endParaRPr>
          </a:p>
          <a:p>
            <a:pPr marL="359138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position</a:t>
            </a:r>
            <a:r>
              <a:rPr lang="zh-CN" altLang="en-US" dirty="0">
                <a:solidFill>
                  <a:srgbClr val="262626"/>
                </a:solidFill>
              </a:rPr>
              <a:t>参照离他</a:t>
            </a:r>
            <a:r>
              <a:rPr lang="zh-CN" altLang="en-US" dirty="0">
                <a:solidFill>
                  <a:srgbClr val="C00000"/>
                </a:solidFill>
              </a:rPr>
              <a:t>最近</a:t>
            </a:r>
            <a:r>
              <a:rPr lang="zh-CN" altLang="en-US" dirty="0">
                <a:solidFill>
                  <a:srgbClr val="262626"/>
                </a:solidFill>
              </a:rPr>
              <a:t>有</a:t>
            </a:r>
            <a:r>
              <a:rPr lang="zh-CN" altLang="en-US" dirty="0">
                <a:solidFill>
                  <a:srgbClr val="C00000"/>
                </a:solidFill>
              </a:rPr>
              <a:t>定位</a:t>
            </a:r>
            <a:r>
              <a:rPr lang="zh-CN" altLang="en-US" dirty="0">
                <a:solidFill>
                  <a:srgbClr val="262626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祖先</a:t>
            </a:r>
            <a:r>
              <a:rPr lang="zh-CN" altLang="en-US" dirty="0">
                <a:solidFill>
                  <a:srgbClr val="262626"/>
                </a:solidFill>
              </a:rPr>
              <a:t>元素</a:t>
            </a:r>
            <a:endParaRPr lang="en-US" altLang="zh-CN" sz="2267" dirty="0">
              <a:solidFill>
                <a:srgbClr val="AD2B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margin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2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爱旅行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055E8B-77B7-4E41-9E45-33DD9B8C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89" y="989242"/>
            <a:ext cx="6908622" cy="4879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5409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返回顶部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/>
              <a:t>意见反馈</a:t>
            </a:r>
            <a:endParaRPr lang="en-US" altLang="zh-CN" dirty="0"/>
          </a:p>
          <a:p>
            <a:pPr marL="276225" indent="-276225"/>
            <a:r>
              <a:rPr lang="zh-CN" altLang="en-US" dirty="0"/>
              <a:t>自动轮播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爱旅行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9C650-094C-4AB8-9E34-0D5B340D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7" y="992292"/>
            <a:ext cx="6908622" cy="4879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787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返回顶部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需求：页面滚动距离大于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某个值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淡入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小于时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淡出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点击时以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动画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的方式让页面返回顶部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①：注册页面滚动事件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window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获取滚动距离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③：淡入淡出效果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fadeIn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fadeOut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④：点击返回顶部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animate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scrollTop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9B694-E9CA-4180-9002-479F7AEB2FF4}"/>
              </a:ext>
            </a:extLst>
          </p:cNvPr>
          <p:cNvSpPr/>
          <p:nvPr/>
        </p:nvSpPr>
        <p:spPr>
          <a:xfrm>
            <a:off x="6802565" y="2842053"/>
            <a:ext cx="4648913" cy="159931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gotop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     &lt;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&lt;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返回顶部</a:t>
            </a:r>
          </a:p>
          <a:p>
            <a:r>
              <a:rPr lang="zh-CN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  </a:t>
            </a:r>
          </a:p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    &lt;/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09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返回顶部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AD2B26"/>
                </a:solidFill>
              </a:rPr>
              <a:t>意见反馈</a:t>
            </a:r>
            <a:endParaRPr lang="en-US" altLang="zh-CN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/>
              <a:t>自动轮播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爱旅行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9C650-094C-4AB8-9E34-0D5B340D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7" y="992292"/>
            <a:ext cx="6908622" cy="4879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96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意见反馈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需求：点击意见反馈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展开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反馈窗口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点击关闭按钮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收起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反馈窗口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①：点击展开反馈窗口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slideDown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②：点击关闭收起反馈窗口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slideUp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9B694-E9CA-4180-9002-479F7AEB2FF4}"/>
              </a:ext>
            </a:extLst>
          </p:cNvPr>
          <p:cNvSpPr/>
          <p:nvPr/>
        </p:nvSpPr>
        <p:spPr>
          <a:xfrm>
            <a:off x="5877309" y="2637505"/>
            <a:ext cx="5532371" cy="2669281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意见反馈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"suggest"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 &lt;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意见反馈 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反馈窗口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sugform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sugtitle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您对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curpage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&gt;"</a:t>
            </a:r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当前页面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"&lt;/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满意吗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?&lt;/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关闭按钮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"close"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nbsp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"check"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779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返回顶部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/>
              <a:t>意见反馈</a:t>
            </a:r>
            <a:endParaRPr lang="en-US" altLang="zh-CN" dirty="0"/>
          </a:p>
          <a:p>
            <a:pPr marL="276225" indent="-276225"/>
            <a:r>
              <a:rPr lang="zh-CN" altLang="en-US" dirty="0">
                <a:solidFill>
                  <a:srgbClr val="AD2B26"/>
                </a:solidFill>
              </a:rPr>
              <a:t>自动轮播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爱旅行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9C650-094C-4AB8-9E34-0D5B340D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7" y="992292"/>
            <a:ext cx="6908622" cy="4879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646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32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3" y="1926772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3" y="2939143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3" y="3951514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4963885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6448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3" y="1918606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3" y="2930977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3" y="394334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906235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04438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3" y="2939143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3" y="3951514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1926772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3" y="4963885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5490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直接获取元素的位置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1C0AC444-112B-4D17-8075-51CE00FD36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7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参照物不同</a:t>
            </a:r>
            <a:endParaRPr lang="en-US" altLang="zh-CN" dirty="0">
              <a:solidFill>
                <a:srgbClr val="262626"/>
              </a:solidFill>
            </a:endParaRPr>
          </a:p>
          <a:p>
            <a:pPr marL="359138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offset</a:t>
            </a:r>
            <a:r>
              <a:rPr lang="zh-CN" altLang="en-US" dirty="0">
                <a:solidFill>
                  <a:srgbClr val="262626"/>
                </a:solidFill>
              </a:rPr>
              <a:t>参照</a:t>
            </a:r>
            <a:r>
              <a:rPr lang="en-US" altLang="zh-CN" dirty="0">
                <a:solidFill>
                  <a:srgbClr val="C00000"/>
                </a:solidFill>
              </a:rPr>
              <a:t>html</a:t>
            </a:r>
            <a:r>
              <a:rPr lang="zh-CN" altLang="en-US" dirty="0">
                <a:solidFill>
                  <a:srgbClr val="262626"/>
                </a:solidFill>
              </a:rPr>
              <a:t>标签</a:t>
            </a:r>
            <a:endParaRPr lang="en-US" altLang="zh-CN" dirty="0">
              <a:solidFill>
                <a:srgbClr val="262626"/>
              </a:solidFill>
            </a:endParaRPr>
          </a:p>
          <a:p>
            <a:pPr marL="359138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position</a:t>
            </a:r>
            <a:r>
              <a:rPr lang="zh-CN" altLang="en-US" dirty="0">
                <a:solidFill>
                  <a:srgbClr val="262626"/>
                </a:solidFill>
              </a:rPr>
              <a:t>参照离他</a:t>
            </a:r>
            <a:r>
              <a:rPr lang="zh-CN" altLang="en-US" dirty="0">
                <a:solidFill>
                  <a:srgbClr val="C00000"/>
                </a:solidFill>
              </a:rPr>
              <a:t>最近</a:t>
            </a:r>
            <a:r>
              <a:rPr lang="zh-CN" altLang="en-US" dirty="0">
                <a:solidFill>
                  <a:srgbClr val="262626"/>
                </a:solidFill>
              </a:rPr>
              <a:t>有</a:t>
            </a:r>
            <a:r>
              <a:rPr lang="zh-CN" altLang="en-US" dirty="0">
                <a:solidFill>
                  <a:srgbClr val="C00000"/>
                </a:solidFill>
              </a:rPr>
              <a:t>定位</a:t>
            </a:r>
            <a:r>
              <a:rPr lang="zh-CN" altLang="en-US" dirty="0">
                <a:solidFill>
                  <a:srgbClr val="262626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祖先</a:t>
            </a:r>
            <a:r>
              <a:rPr lang="zh-CN" altLang="en-US" dirty="0">
                <a:solidFill>
                  <a:srgbClr val="262626"/>
                </a:solidFill>
              </a:rPr>
              <a:t>元素</a:t>
            </a:r>
            <a:endParaRPr lang="en-US" altLang="zh-CN" dirty="0">
              <a:solidFill>
                <a:srgbClr val="AD2B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margin</a:t>
            </a:r>
          </a:p>
          <a:p>
            <a:pPr marL="359138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offset</a:t>
            </a:r>
            <a:r>
              <a:rPr lang="zh-CN" altLang="en-US" dirty="0">
                <a:solidFill>
                  <a:srgbClr val="262626"/>
                </a:solidFill>
              </a:rPr>
              <a:t>会把外边距</a:t>
            </a:r>
            <a:r>
              <a:rPr lang="en-US" altLang="zh-CN" dirty="0">
                <a:solidFill>
                  <a:srgbClr val="B60206"/>
                </a:solidFill>
              </a:rPr>
              <a:t>margin</a:t>
            </a:r>
            <a:r>
              <a:rPr lang="zh-CN" altLang="en-US" dirty="0">
                <a:solidFill>
                  <a:srgbClr val="262626"/>
                </a:solidFill>
              </a:rPr>
              <a:t>计算进去</a:t>
            </a:r>
            <a:endParaRPr lang="en-US" altLang="zh-CN" dirty="0">
              <a:solidFill>
                <a:srgbClr val="C00000"/>
              </a:solidFill>
            </a:endParaRPr>
          </a:p>
          <a:p>
            <a:pPr marL="359138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position</a:t>
            </a:r>
            <a:r>
              <a:rPr lang="zh-CN" altLang="en-US" dirty="0">
                <a:solidFill>
                  <a:srgbClr val="262626"/>
                </a:solidFill>
              </a:rPr>
              <a:t>以外边距</a:t>
            </a:r>
            <a:r>
              <a:rPr lang="en-US" altLang="zh-CN" dirty="0">
                <a:solidFill>
                  <a:srgbClr val="C00000"/>
                </a:solidFill>
              </a:rPr>
              <a:t>margin</a:t>
            </a:r>
            <a:r>
              <a:rPr lang="zh-CN" altLang="en-US" dirty="0">
                <a:solidFill>
                  <a:srgbClr val="262626"/>
                </a:solidFill>
              </a:rPr>
              <a:t>为边界</a:t>
            </a:r>
            <a:r>
              <a:rPr lang="en-US" altLang="zh-CN" dirty="0">
                <a:solidFill>
                  <a:srgbClr val="262626"/>
                </a:solidFill>
              </a:rPr>
              <a:t>,</a:t>
            </a:r>
            <a:r>
              <a:rPr lang="zh-CN" altLang="en-US" dirty="0">
                <a:solidFill>
                  <a:srgbClr val="262626"/>
                </a:solidFill>
              </a:rPr>
              <a:t>不计算</a:t>
            </a:r>
            <a:r>
              <a:rPr lang="en-US" altLang="zh-CN" dirty="0">
                <a:solidFill>
                  <a:srgbClr val="B60206"/>
                </a:solidFill>
              </a:rPr>
              <a:t>margin</a:t>
            </a:r>
            <a:endParaRPr lang="zh-CN" altLang="en-US" dirty="0">
              <a:solidFill>
                <a:srgbClr val="B60206"/>
              </a:solidFill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018D23-87E5-4E20-A70C-6D7D12238227}"/>
              </a:ext>
            </a:extLst>
          </p:cNvPr>
          <p:cNvSpPr/>
          <p:nvPr/>
        </p:nvSpPr>
        <p:spPr>
          <a:xfrm>
            <a:off x="1521151" y="2283224"/>
            <a:ext cx="9213421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492D7D34-7368-422C-B8E7-1C3C5A5FD95B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63C5A7-AB0A-490F-A9A2-8CC3B2C4B755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7CABA0-CA3A-4A1E-9F5E-D78EC6CC29E5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71396C-FD6E-46A3-B2CB-7EC911504932}"/>
              </a:ext>
            </a:extLst>
          </p:cNvPr>
          <p:cNvSpPr/>
          <p:nvPr/>
        </p:nvSpPr>
        <p:spPr>
          <a:xfrm>
            <a:off x="1003830" y="2251509"/>
            <a:ext cx="7045962" cy="160043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取值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取值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      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返回值</a:t>
            </a:r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     {top: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126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left: 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58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3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3" y="2939143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3" y="3951514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1926772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2" y="91440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0174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3" y="3959682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2" y="193494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294731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3" y="4972053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6357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3" y="3959682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2" y="193494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294731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1" y="91440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020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1" y="193493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2" y="295547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396784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3" y="4980212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7369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1" y="193493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2" y="2955470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3967841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0" y="93072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9538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80CA3-DABA-465B-BE33-7024A02C0591}"/>
              </a:ext>
            </a:extLst>
          </p:cNvPr>
          <p:cNvSpPr/>
          <p:nvPr/>
        </p:nvSpPr>
        <p:spPr>
          <a:xfrm>
            <a:off x="6825344" y="1926772"/>
            <a:ext cx="1551214" cy="101237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50700-D61E-48F1-BAE4-EC16BBBD5531}"/>
              </a:ext>
            </a:extLst>
          </p:cNvPr>
          <p:cNvSpPr/>
          <p:nvPr/>
        </p:nvSpPr>
        <p:spPr>
          <a:xfrm>
            <a:off x="6882491" y="292280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2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9BFF2-0C58-4559-ADEB-6183EE71207A}"/>
              </a:ext>
            </a:extLst>
          </p:cNvPr>
          <p:cNvSpPr/>
          <p:nvPr/>
        </p:nvSpPr>
        <p:spPr>
          <a:xfrm>
            <a:off x="6882492" y="3943347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3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08240-2F12-498A-8FE6-FA08703E43A8}"/>
              </a:ext>
            </a:extLst>
          </p:cNvPr>
          <p:cNvSpPr/>
          <p:nvPr/>
        </p:nvSpPr>
        <p:spPr>
          <a:xfrm>
            <a:off x="6882492" y="4955718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4</a:t>
            </a:r>
            <a:endParaRPr lang="zh-CN" altLang="en-US" sz="5000" b="1" dirty="0">
              <a:ea typeface="阿里巴巴普惠体" panose="00020600040101010101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573F-685C-4F5F-A3B5-05B2857299E0}"/>
              </a:ext>
            </a:extLst>
          </p:cNvPr>
          <p:cNvSpPr/>
          <p:nvPr/>
        </p:nvSpPr>
        <p:spPr>
          <a:xfrm>
            <a:off x="6882490" y="1918605"/>
            <a:ext cx="1436915" cy="1012371"/>
          </a:xfrm>
          <a:prstGeom prst="rect">
            <a:avLst/>
          </a:prstGeom>
          <a:solidFill>
            <a:srgbClr val="00B0F0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ea typeface="阿里巴巴普惠体" panose="00020600040101010101"/>
              </a:rPr>
              <a:t>1</a:t>
            </a:r>
            <a:endParaRPr lang="zh-CN" altLang="en-US" sz="5000" b="1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0443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944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爱旅行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自动轮播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需求：点击意见反馈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展开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反馈窗口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点击关闭按钮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收起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反馈窗口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①：点击展开反馈窗口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slideDown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②：点击关闭收起反馈窗口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 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slideUp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9B694-E9CA-4180-9002-479F7AEB2FF4}"/>
              </a:ext>
            </a:extLst>
          </p:cNvPr>
          <p:cNvSpPr/>
          <p:nvPr/>
        </p:nvSpPr>
        <p:spPr>
          <a:xfrm>
            <a:off x="5877309" y="2637505"/>
            <a:ext cx="5532371" cy="2669281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意见反馈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"suggest"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 &lt;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意见反馈 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反馈窗口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sugform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sugtitle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您对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curpage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&gt;"</a:t>
            </a:r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当前页面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"&lt;/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满意吗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?&lt;/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关闭按钮 </a:t>
            </a:r>
            <a:r>
              <a:rPr lang="en-US" altLang="zh-CN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"close"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nbsp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"check"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&lt;/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467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  <a:noFill/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如何注册页面滚动事件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61AFEF"/>
                </a:solidFill>
              </a:rPr>
              <a:t>$</a:t>
            </a:r>
            <a:r>
              <a:rPr lang="en-US" altLang="zh-CN" sz="1600" dirty="0">
                <a:solidFill>
                  <a:srgbClr val="ABB2BF"/>
                </a:solidFill>
              </a:rPr>
              <a:t>(</a:t>
            </a:r>
            <a:r>
              <a:rPr lang="en-US" altLang="zh-CN" sz="1600" dirty="0">
                <a:solidFill>
                  <a:srgbClr val="E5C07B"/>
                </a:solidFill>
              </a:rPr>
              <a:t>window</a:t>
            </a:r>
            <a:r>
              <a:rPr lang="en-US" altLang="zh-CN" sz="1600" dirty="0">
                <a:solidFill>
                  <a:srgbClr val="ABB2BF"/>
                </a:solidFill>
              </a:rPr>
              <a:t>).</a:t>
            </a:r>
            <a:r>
              <a:rPr lang="en-US" altLang="zh-CN" sz="1600" dirty="0">
                <a:solidFill>
                  <a:srgbClr val="61AFEF"/>
                </a:solidFill>
              </a:rPr>
              <a:t>scroll</a:t>
            </a:r>
            <a:r>
              <a:rPr lang="en-US" altLang="zh-CN" sz="1600" dirty="0">
                <a:solidFill>
                  <a:srgbClr val="ABB2BF"/>
                </a:solidFill>
              </a:rPr>
              <a:t>()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如何获取网页垂直方向的滚动距离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61AFEF"/>
                </a:solidFill>
              </a:rPr>
              <a:t>$</a:t>
            </a:r>
            <a:r>
              <a:rPr lang="en-US" altLang="zh-CN" sz="1600" dirty="0">
                <a:solidFill>
                  <a:srgbClr val="ABB2BF"/>
                </a:solidFill>
              </a:rPr>
              <a:t>(</a:t>
            </a:r>
            <a:r>
              <a:rPr lang="en-US" altLang="zh-CN" sz="1600" dirty="0">
                <a:solidFill>
                  <a:srgbClr val="98C379"/>
                </a:solidFill>
              </a:rPr>
              <a:t>'html'</a:t>
            </a:r>
            <a:r>
              <a:rPr lang="en-US" altLang="zh-CN" sz="1600" dirty="0">
                <a:solidFill>
                  <a:srgbClr val="ABB2BF"/>
                </a:solidFill>
              </a:rPr>
              <a:t>).</a:t>
            </a:r>
            <a:r>
              <a:rPr lang="en-US" altLang="zh-CN" sz="1600" dirty="0" err="1">
                <a:solidFill>
                  <a:srgbClr val="61AFEF"/>
                </a:solidFill>
              </a:rPr>
              <a:t>scrollTop</a:t>
            </a:r>
            <a:r>
              <a:rPr lang="en-US" altLang="zh-CN" sz="1600" dirty="0">
                <a:solidFill>
                  <a:srgbClr val="ABB2BF"/>
                </a:solidFill>
              </a:rPr>
              <a:t>()</a:t>
            </a: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腾讯全端</a:t>
            </a:r>
          </a:p>
        </p:txBody>
      </p:sp>
    </p:spTree>
    <p:extLst>
      <p:ext uri="{BB962C8B-B14F-4D97-AF65-F5344CB8AC3E}">
        <p14:creationId xmlns:p14="http://schemas.microsoft.com/office/powerpoint/2010/main" val="181303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49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C00000"/>
                </a:solidFill>
              </a:rPr>
              <a:t>offset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position</a:t>
            </a:r>
            <a:r>
              <a:rPr lang="zh-CN" altLang="en-US" dirty="0"/>
              <a:t>哪个方法参考的是</a:t>
            </a:r>
            <a:r>
              <a:rPr lang="en-US" altLang="zh-CN" dirty="0">
                <a:solidFill>
                  <a:srgbClr val="C00000"/>
                </a:solidFill>
              </a:rPr>
              <a:t>html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</a:pPr>
            <a:r>
              <a:rPr lang="zh-CN" altLang="en-US" dirty="0"/>
              <a:t>哪个方法会把</a:t>
            </a:r>
            <a:r>
              <a:rPr lang="en-US" altLang="zh-CN" dirty="0">
                <a:solidFill>
                  <a:srgbClr val="C00000"/>
                </a:solidFill>
              </a:rPr>
              <a:t>margin</a:t>
            </a:r>
            <a:r>
              <a:rPr lang="zh-CN" altLang="en-US" dirty="0"/>
              <a:t>作为外边界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position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设置位置使用哪个方法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07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插入节点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51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插入节点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中封装了在指定位置动态插入元素节点的方法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可以</a:t>
            </a:r>
            <a:r>
              <a:rPr kumimoji="1" lang="zh-CN" altLang="en-US" dirty="0">
                <a:solidFill>
                  <a:srgbClr val="C00000"/>
                </a:solidFill>
              </a:rPr>
              <a:t>插入</a:t>
            </a:r>
            <a:r>
              <a:rPr kumimoji="1" lang="zh-CN" altLang="en-US" dirty="0"/>
              <a:t>节点或者</a:t>
            </a:r>
            <a:r>
              <a:rPr kumimoji="1" lang="zh-CN" altLang="en-US" dirty="0">
                <a:solidFill>
                  <a:srgbClr val="C00000"/>
                </a:solidFill>
              </a:rPr>
              <a:t>改变</a:t>
            </a:r>
            <a:r>
              <a:rPr kumimoji="1" lang="zh-CN" altLang="en-US" dirty="0"/>
              <a:t>节点位置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622652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4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个方法参数一样  位置不同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父元素选择器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父元素结尾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父元素选择器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prepend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父元素开头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7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插入节点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中封装了在指定位置动态插入元素节点的方法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可以</a:t>
            </a:r>
            <a:r>
              <a:rPr kumimoji="1" lang="zh-CN" altLang="en-US" dirty="0">
                <a:solidFill>
                  <a:srgbClr val="C00000"/>
                </a:solidFill>
              </a:rPr>
              <a:t>新增</a:t>
            </a:r>
            <a:r>
              <a:rPr kumimoji="1" lang="zh-CN" altLang="en-US" dirty="0"/>
              <a:t>节点或者</a:t>
            </a:r>
            <a:r>
              <a:rPr kumimoji="1" lang="zh-CN" altLang="en-US" dirty="0">
                <a:solidFill>
                  <a:srgbClr val="C00000"/>
                </a:solidFill>
              </a:rPr>
              <a:t>改变</a:t>
            </a:r>
            <a:r>
              <a:rPr kumimoji="1" lang="zh-CN" altLang="en-US" dirty="0"/>
              <a:t>节点位置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4386117"/>
            <a:ext cx="10698800" cy="1747983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插入节点</a:t>
            </a:r>
            <a:r>
              <a:rPr lang="en-US" altLang="zh-CN" dirty="0">
                <a:solidFill>
                  <a:srgbClr val="262626"/>
                </a:solidFill>
              </a:rPr>
              <a:t>:</a:t>
            </a:r>
            <a:r>
              <a:rPr lang="zh-CN" altLang="en-US" dirty="0">
                <a:solidFill>
                  <a:srgbClr val="262626"/>
                </a:solidFill>
              </a:rPr>
              <a:t>传入</a:t>
            </a:r>
            <a:r>
              <a:rPr lang="zh-CN" altLang="en-US" dirty="0">
                <a:solidFill>
                  <a:srgbClr val="C00000"/>
                </a:solidFill>
              </a:rPr>
              <a:t>创建的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r>
              <a:rPr lang="zh-CN" altLang="en-US" dirty="0">
                <a:solidFill>
                  <a:srgbClr val="262626"/>
                </a:solidFill>
              </a:rPr>
              <a:t>或者</a:t>
            </a:r>
            <a:r>
              <a:rPr lang="en-US" altLang="zh-CN" dirty="0">
                <a:solidFill>
                  <a:srgbClr val="C00000"/>
                </a:solidFill>
              </a:rPr>
              <a:t>html</a:t>
            </a:r>
            <a:r>
              <a:rPr lang="zh-CN" altLang="en-US" dirty="0">
                <a:solidFill>
                  <a:srgbClr val="C00000"/>
                </a:solidFill>
              </a:rPr>
              <a:t>结构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改变位置</a:t>
            </a:r>
            <a:r>
              <a:rPr lang="en-US" altLang="zh-CN" dirty="0">
                <a:solidFill>
                  <a:srgbClr val="262626"/>
                </a:solidFill>
              </a:rPr>
              <a:t>:</a:t>
            </a:r>
            <a:r>
              <a:rPr lang="zh-CN" altLang="en-US" dirty="0">
                <a:solidFill>
                  <a:srgbClr val="262626"/>
                </a:solidFill>
              </a:rPr>
              <a:t>传入</a:t>
            </a:r>
            <a:r>
              <a:rPr lang="zh-CN" altLang="en-US" dirty="0">
                <a:solidFill>
                  <a:srgbClr val="C00000"/>
                </a:solidFill>
              </a:rPr>
              <a:t>现有的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r>
              <a:rPr lang="zh-CN" altLang="en-US" dirty="0">
                <a:solidFill>
                  <a:srgbClr val="262626"/>
                </a:solidFill>
              </a:rPr>
              <a:t>或者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407208"/>
            <a:ext cx="7045962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4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个方法参数一样  位置不同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父元素选择器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父元素结尾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父元素选择器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prepend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父元素开头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兄弟元素选择器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before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兄弟元素前面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兄弟元素选择器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after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兄弟元素后面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哪两个方法和父元素相关？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append,prepend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哪两个方法和兄弟元素相关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before,after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4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sz="3000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86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sz="3000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04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动画的回调函数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5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动画的回调函数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所有的  </a:t>
            </a:r>
            <a:r>
              <a:rPr kumimoji="1" lang="en-US" altLang="zh-CN">
                <a:solidFill>
                  <a:srgbClr val="C00000"/>
                </a:solidFill>
              </a:rPr>
              <a:t>jQuery</a:t>
            </a:r>
            <a:r>
              <a:rPr kumimoji="1" lang="en-US" altLang="zh-CN"/>
              <a:t> </a:t>
            </a:r>
            <a:r>
              <a:rPr kumimoji="1" lang="zh-CN" altLang="en-US"/>
              <a:t>动画方法都支持传入回调函数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514930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基础动画方法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基础动画方法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持续时间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属性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属性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持续时间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回调函数会在动画</a:t>
            </a:r>
            <a:r>
              <a:rPr lang="zh-CN" altLang="en-US" dirty="0">
                <a:solidFill>
                  <a:srgbClr val="C00000"/>
                </a:solidFill>
              </a:rPr>
              <a:t>执行完毕</a:t>
            </a:r>
            <a:r>
              <a:rPr lang="zh-CN" altLang="en-US" dirty="0">
                <a:solidFill>
                  <a:srgbClr val="262626"/>
                </a:solidFill>
              </a:rPr>
              <a:t>时立刻执行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回调函数中的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zh-CN" altLang="en-US" dirty="0">
                <a:solidFill>
                  <a:srgbClr val="262626"/>
                </a:solidFill>
              </a:rPr>
              <a:t>是执行动画的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4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回调函数设置的位置是第几个参数？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最后一个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回调函数的执行时机是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动画播放完毕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回调函数中的</a:t>
            </a:r>
            <a:r>
              <a:rPr lang="en-US" altLang="zh-CN" dirty="0"/>
              <a:t>this</a:t>
            </a:r>
            <a:r>
              <a:rPr lang="zh-CN" altLang="en-US" dirty="0"/>
              <a:t>是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播放动画的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动画的回调函数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46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35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19693</TotalTime>
  <Words>8834</Words>
  <Application>Microsoft Office PowerPoint</Application>
  <PresentationFormat>宽屏</PresentationFormat>
  <Paragraphs>1205</Paragraphs>
  <Slides>168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168</vt:i4>
      </vt:variant>
    </vt:vector>
  </HeadingPairs>
  <TitlesOfParts>
    <vt:vector size="190" baseType="lpstr">
      <vt:lpstr>.PingFang SC</vt:lpstr>
      <vt:lpstr>Alibaba PuHuiTi B</vt:lpstr>
      <vt:lpstr>Alibaba PuHuiTi M</vt:lpstr>
      <vt:lpstr>Alibaba PuHuiTi R</vt:lpstr>
      <vt:lpstr>Helvetica Neue</vt:lpstr>
      <vt:lpstr>阿里巴巴普惠体</vt:lpstr>
      <vt:lpstr>等线</vt:lpstr>
      <vt:lpstr>黑体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jQuery</vt:lpstr>
      <vt:lpstr>课程介绍</vt:lpstr>
      <vt:lpstr>课程介绍</vt:lpstr>
      <vt:lpstr>PowerPoint 演示文稿</vt:lpstr>
      <vt:lpstr>获取位置</vt:lpstr>
      <vt:lpstr>获取位置</vt:lpstr>
      <vt:lpstr>获取位置</vt:lpstr>
      <vt:lpstr>获取位置</vt:lpstr>
      <vt:lpstr>获取位置</vt:lpstr>
      <vt:lpstr>滚动距离</vt:lpstr>
      <vt:lpstr>滚动距离</vt:lpstr>
      <vt:lpstr>滚动距离</vt:lpstr>
      <vt:lpstr>腾讯全端</vt:lpstr>
      <vt:lpstr>腾讯全端</vt:lpstr>
      <vt:lpstr>腾讯全端</vt:lpstr>
      <vt:lpstr>腾讯全端</vt:lpstr>
      <vt:lpstr>腾讯全端</vt:lpstr>
      <vt:lpstr>腾讯全端</vt:lpstr>
      <vt:lpstr>腾讯全端</vt:lpstr>
      <vt:lpstr>腾讯全端</vt:lpstr>
      <vt:lpstr>显示&amp;隐藏动画</vt:lpstr>
      <vt:lpstr>PowerPoint 演示文稿</vt:lpstr>
      <vt:lpstr>显示&amp;隐藏动画</vt:lpstr>
      <vt:lpstr>显示&amp;隐藏动画</vt:lpstr>
      <vt:lpstr>PowerPoint 演示文稿</vt:lpstr>
      <vt:lpstr>显示&amp;隐藏动画</vt:lpstr>
      <vt:lpstr>显示&amp;隐藏动画</vt:lpstr>
      <vt:lpstr>显示&amp;隐藏动画</vt:lpstr>
      <vt:lpstr>淡入&amp;淡出动画</vt:lpstr>
      <vt:lpstr>PowerPoint 演示文稿</vt:lpstr>
      <vt:lpstr>淡入&amp;淡出动画</vt:lpstr>
      <vt:lpstr>淡入&amp;淡出动画</vt:lpstr>
      <vt:lpstr>淡入&amp;淡出动画</vt:lpstr>
      <vt:lpstr>PowerPoint 演示文稿</vt:lpstr>
      <vt:lpstr>淡入&amp;淡出动画</vt:lpstr>
      <vt:lpstr>淡入&amp;淡出动画</vt:lpstr>
      <vt:lpstr>淡入&amp;淡出动画</vt:lpstr>
      <vt:lpstr>展开&amp;收起动画</vt:lpstr>
      <vt:lpstr>PowerPoint 演示文稿</vt:lpstr>
      <vt:lpstr>展开&amp;收起动画</vt:lpstr>
      <vt:lpstr>展开&amp;收起动画</vt:lpstr>
      <vt:lpstr>展开&amp;收起动画</vt:lpstr>
      <vt:lpstr>展开&amp;收起动画</vt:lpstr>
      <vt:lpstr>展开&amp;收起动画</vt:lpstr>
      <vt:lpstr>PowerPoint 演示文稿</vt:lpstr>
      <vt:lpstr>展开&amp;收起动画</vt:lpstr>
      <vt:lpstr>展开&amp;收起动画</vt:lpstr>
      <vt:lpstr>展开&amp;收起动画</vt:lpstr>
      <vt:lpstr>动画队列及停止方法</vt:lpstr>
      <vt:lpstr>动画队列及停止方法</vt:lpstr>
      <vt:lpstr>动画队列及停止方法</vt:lpstr>
      <vt:lpstr>动画队列及停止方法</vt:lpstr>
      <vt:lpstr>动画队列及停止方法</vt:lpstr>
      <vt:lpstr>动画队列及停止方法</vt:lpstr>
      <vt:lpstr>动画队列及停止方法</vt:lpstr>
      <vt:lpstr>动画队列及停止方法</vt:lpstr>
      <vt:lpstr>动画队列及停止方法</vt:lpstr>
      <vt:lpstr>动画队列及停止方法</vt:lpstr>
      <vt:lpstr>动画队列及停止方法</vt:lpstr>
      <vt:lpstr>动画队列及停止方法</vt:lpstr>
      <vt:lpstr>自定义动画</vt:lpstr>
      <vt:lpstr>自定义动画</vt:lpstr>
      <vt:lpstr>自定义动画</vt:lpstr>
      <vt:lpstr>自定义动画</vt:lpstr>
      <vt:lpstr>自定义动画</vt:lpstr>
      <vt:lpstr>自定义动画</vt:lpstr>
      <vt:lpstr>自定义动画</vt:lpstr>
      <vt:lpstr>自定义动画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腾讯全端</vt:lpstr>
      <vt:lpstr>爱旅行</vt:lpstr>
      <vt:lpstr>插入节点</vt:lpstr>
      <vt:lpstr>插入节点</vt:lpstr>
      <vt:lpstr>插入节点</vt:lpstr>
      <vt:lpstr>插入节点</vt:lpstr>
      <vt:lpstr>爱旅行</vt:lpstr>
      <vt:lpstr>爱旅行</vt:lpstr>
      <vt:lpstr>动画的回调函数</vt:lpstr>
      <vt:lpstr>动画的回调函数</vt:lpstr>
      <vt:lpstr>动画的回调函数</vt:lpstr>
      <vt:lpstr>爱旅行</vt:lpstr>
      <vt:lpstr>爱旅行</vt:lpstr>
      <vt:lpstr>动画的延迟方法</vt:lpstr>
      <vt:lpstr>动画的延迟方法</vt:lpstr>
      <vt:lpstr>动画的延迟方法</vt:lpstr>
      <vt:lpstr>爱旅行</vt:lpstr>
      <vt:lpstr>爱旅行</vt:lpstr>
      <vt:lpstr>获取尺寸</vt:lpstr>
      <vt:lpstr>获取尺寸</vt:lpstr>
      <vt:lpstr>获取尺寸</vt:lpstr>
      <vt:lpstr>获取尺寸</vt:lpstr>
      <vt:lpstr>获取尺寸</vt:lpstr>
      <vt:lpstr>获取尺寸</vt:lpstr>
      <vt:lpstr>获取尺寸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爱旅行</vt:lpstr>
      <vt:lpstr>事件参数</vt:lpstr>
      <vt:lpstr>事件参数</vt:lpstr>
      <vt:lpstr>事件参数</vt:lpstr>
      <vt:lpstr>事件参数</vt:lpstr>
      <vt:lpstr>事件参数</vt:lpstr>
      <vt:lpstr>删除节点</vt:lpstr>
      <vt:lpstr>删除节点</vt:lpstr>
      <vt:lpstr>删除节点</vt:lpstr>
      <vt:lpstr>事件委托</vt:lpstr>
      <vt:lpstr>事件委托</vt:lpstr>
      <vt:lpstr>事件委托</vt:lpstr>
      <vt:lpstr>事件委托</vt:lpstr>
      <vt:lpstr>notebook</vt:lpstr>
      <vt:lpstr>notebook</vt:lpstr>
      <vt:lpstr>notebook</vt:lpstr>
      <vt:lpstr>notebook</vt:lpstr>
      <vt:lpstr>notebook</vt:lpstr>
      <vt:lpstr>notebook</vt:lpstr>
      <vt:lpstr>notebook</vt:lpstr>
      <vt:lpstr>notebook</vt:lpstr>
      <vt:lpstr>notebook</vt:lpstr>
      <vt:lpstr>PowerPoint 演示文稿</vt:lpstr>
      <vt:lpstr>输入标题</vt:lpstr>
      <vt:lpstr>PowerPoint 演示文稿</vt:lpstr>
      <vt:lpstr>PowerPoint 演示文稿</vt:lpstr>
      <vt:lpstr>一级标题</vt:lpstr>
      <vt:lpstr>仅有一级标题</vt:lpstr>
      <vt:lpstr>标题</vt:lpstr>
      <vt:lpstr>一级标题</vt:lpstr>
      <vt:lpstr>表格样式（非母版，使用请复制）</vt:lpstr>
      <vt:lpstr>章节标题</vt:lpstr>
      <vt:lpstr>章节名称</vt:lpstr>
      <vt:lpstr>章节名称</vt:lpstr>
      <vt:lpstr>输入章节名称</vt:lpstr>
      <vt:lpstr>输入章节名称</vt:lpstr>
      <vt:lpstr>输入章节名称</vt:lpstr>
      <vt:lpstr>输入章节名称</vt:lpstr>
      <vt:lpstr>代码的样式</vt:lpstr>
      <vt:lpstr>流程图使用规范（非母版，请复制使用，规范需删除）</vt:lpstr>
      <vt:lpstr>其他样式（非母版，需要请复制）</vt:lpstr>
      <vt:lpstr>其他样式（非母版，需要请复制）</vt:lpstr>
      <vt:lpstr>其他样式（非母版，需要请复制）</vt:lpstr>
      <vt:lpstr>其他样式（非母版，需要请复制）</vt:lpstr>
      <vt:lpstr>规范使用说明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autumn fish</cp:lastModifiedBy>
  <cp:revision>578</cp:revision>
  <dcterms:created xsi:type="dcterms:W3CDTF">2020-03-31T02:23:27Z</dcterms:created>
  <dcterms:modified xsi:type="dcterms:W3CDTF">2021-04-14T14:23:18Z</dcterms:modified>
</cp:coreProperties>
</file>