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33"/>
  </p:notesMasterIdLst>
  <p:handoutMasterIdLst>
    <p:handoutMasterId r:id="rId134"/>
  </p:handoutMasterIdLst>
  <p:sldIdLst>
    <p:sldId id="462" r:id="rId8"/>
    <p:sldId id="475" r:id="rId9"/>
    <p:sldId id="656" r:id="rId10"/>
    <p:sldId id="476" r:id="rId11"/>
    <p:sldId id="743" r:id="rId12"/>
    <p:sldId id="478" r:id="rId13"/>
    <p:sldId id="740" r:id="rId14"/>
    <p:sldId id="741" r:id="rId15"/>
    <p:sldId id="742" r:id="rId16"/>
    <p:sldId id="483" r:id="rId17"/>
    <p:sldId id="744" r:id="rId18"/>
    <p:sldId id="664" r:id="rId19"/>
    <p:sldId id="745" r:id="rId20"/>
    <p:sldId id="746" r:id="rId21"/>
    <p:sldId id="747" r:id="rId22"/>
    <p:sldId id="748" r:id="rId23"/>
    <p:sldId id="749" r:id="rId24"/>
    <p:sldId id="487" r:id="rId25"/>
    <p:sldId id="499" r:id="rId26"/>
    <p:sldId id="750" r:id="rId27"/>
    <p:sldId id="751" r:id="rId28"/>
    <p:sldId id="752" r:id="rId29"/>
    <p:sldId id="753" r:id="rId30"/>
    <p:sldId id="754" r:id="rId31"/>
    <p:sldId id="755" r:id="rId32"/>
    <p:sldId id="503" r:id="rId33"/>
    <p:sldId id="665" r:id="rId34"/>
    <p:sldId id="674" r:id="rId35"/>
    <p:sldId id="756" r:id="rId36"/>
    <p:sldId id="757" r:id="rId37"/>
    <p:sldId id="758" r:id="rId38"/>
    <p:sldId id="759" r:id="rId39"/>
    <p:sldId id="669" r:id="rId40"/>
    <p:sldId id="511" r:id="rId41"/>
    <p:sldId id="513" r:id="rId42"/>
    <p:sldId id="760" r:id="rId43"/>
    <p:sldId id="761" r:id="rId44"/>
    <p:sldId id="762" r:id="rId45"/>
    <p:sldId id="763" r:id="rId46"/>
    <p:sldId id="518" r:id="rId47"/>
    <p:sldId id="521" r:id="rId48"/>
    <p:sldId id="523" r:id="rId49"/>
    <p:sldId id="764" r:id="rId50"/>
    <p:sldId id="765" r:id="rId51"/>
    <p:sldId id="529" r:id="rId52"/>
    <p:sldId id="534" r:id="rId53"/>
    <p:sldId id="535" r:id="rId54"/>
    <p:sldId id="766" r:id="rId55"/>
    <p:sldId id="536" r:id="rId56"/>
    <p:sldId id="547" r:id="rId57"/>
    <p:sldId id="767" r:id="rId58"/>
    <p:sldId id="768" r:id="rId59"/>
    <p:sldId id="769" r:id="rId60"/>
    <p:sldId id="551" r:id="rId61"/>
    <p:sldId id="558" r:id="rId62"/>
    <p:sldId id="770" r:id="rId63"/>
    <p:sldId id="771" r:id="rId64"/>
    <p:sldId id="773" r:id="rId65"/>
    <p:sldId id="772" r:id="rId66"/>
    <p:sldId id="774" r:id="rId67"/>
    <p:sldId id="565" r:id="rId68"/>
    <p:sldId id="583" r:id="rId69"/>
    <p:sldId id="585" r:id="rId70"/>
    <p:sldId id="588" r:id="rId71"/>
    <p:sldId id="591" r:id="rId72"/>
    <p:sldId id="694" r:id="rId73"/>
    <p:sldId id="776" r:id="rId74"/>
    <p:sldId id="693" r:id="rId75"/>
    <p:sldId id="594" r:id="rId76"/>
    <p:sldId id="597" r:id="rId77"/>
    <p:sldId id="695" r:id="rId78"/>
    <p:sldId id="696" r:id="rId79"/>
    <p:sldId id="777" r:id="rId80"/>
    <p:sldId id="697" r:id="rId81"/>
    <p:sldId id="779" r:id="rId82"/>
    <p:sldId id="778" r:id="rId83"/>
    <p:sldId id="780" r:id="rId84"/>
    <p:sldId id="781" r:id="rId85"/>
    <p:sldId id="784" r:id="rId86"/>
    <p:sldId id="782" r:id="rId87"/>
    <p:sldId id="787" r:id="rId88"/>
    <p:sldId id="786" r:id="rId89"/>
    <p:sldId id="783" r:id="rId90"/>
    <p:sldId id="705" r:id="rId91"/>
    <p:sldId id="602" r:id="rId92"/>
    <p:sldId id="699" r:id="rId93"/>
    <p:sldId id="611" r:id="rId94"/>
    <p:sldId id="700" r:id="rId95"/>
    <p:sldId id="701" r:id="rId96"/>
    <p:sldId id="702" r:id="rId97"/>
    <p:sldId id="628" r:id="rId98"/>
    <p:sldId id="629" r:id="rId99"/>
    <p:sldId id="706" r:id="rId100"/>
    <p:sldId id="635" r:id="rId101"/>
    <p:sldId id="711" r:id="rId102"/>
    <p:sldId id="790" r:id="rId103"/>
    <p:sldId id="789" r:id="rId104"/>
    <p:sldId id="712" r:id="rId105"/>
    <p:sldId id="640" r:id="rId106"/>
    <p:sldId id="725" r:id="rId107"/>
    <p:sldId id="726" r:id="rId108"/>
    <p:sldId id="653" r:id="rId109"/>
    <p:sldId id="473" r:id="rId110"/>
    <p:sldId id="463" r:id="rId111"/>
    <p:sldId id="464" r:id="rId112"/>
    <p:sldId id="465" r:id="rId113"/>
    <p:sldId id="466" r:id="rId114"/>
    <p:sldId id="467" r:id="rId115"/>
    <p:sldId id="468" r:id="rId116"/>
    <p:sldId id="469" r:id="rId117"/>
    <p:sldId id="460" r:id="rId118"/>
    <p:sldId id="461" r:id="rId119"/>
    <p:sldId id="472" r:id="rId120"/>
    <p:sldId id="423" r:id="rId121"/>
    <p:sldId id="471" r:id="rId122"/>
    <p:sldId id="451" r:id="rId123"/>
    <p:sldId id="452" r:id="rId124"/>
    <p:sldId id="438" r:id="rId125"/>
    <p:sldId id="455" r:id="rId126"/>
    <p:sldId id="456" r:id="rId127"/>
    <p:sldId id="457" r:id="rId128"/>
    <p:sldId id="458" r:id="rId129"/>
    <p:sldId id="459" r:id="rId130"/>
    <p:sldId id="470" r:id="rId131"/>
    <p:sldId id="264" r:id="rId1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-课程介绍" id="{98E9B96F-8AEB-410A-BD5C-EB917E57308D}">
          <p14:sldIdLst>
            <p14:sldId id="462"/>
            <p14:sldId id="475"/>
            <p14:sldId id="656"/>
            <p14:sldId id="476"/>
            <p14:sldId id="743"/>
          </p14:sldIdLst>
        </p14:section>
        <p14:section name="02-入口函数" id="{6485D67A-2936-45E0-9D63-CF3A33F6DABD}">
          <p14:sldIdLst>
            <p14:sldId id="478"/>
            <p14:sldId id="740"/>
            <p14:sldId id="741"/>
            <p14:sldId id="742"/>
          </p14:sldIdLst>
        </p14:section>
        <p14:section name="03-轮播图插件" id="{0E8A1572-E253-4527-AED4-E9111D5D3502}">
          <p14:sldIdLst>
            <p14:sldId id="483"/>
            <p14:sldId id="744"/>
            <p14:sldId id="664"/>
            <p14:sldId id="745"/>
            <p14:sldId id="746"/>
            <p14:sldId id="747"/>
            <p14:sldId id="748"/>
            <p14:sldId id="749"/>
            <p14:sldId id="487"/>
          </p14:sldIdLst>
        </p14:section>
        <p14:section name="04-懒加载插件" id="{C273EEE0-1782-4700-A8A2-422C51031B54}">
          <p14:sldIdLst>
            <p14:sldId id="499"/>
            <p14:sldId id="750"/>
            <p14:sldId id="751"/>
            <p14:sldId id="752"/>
            <p14:sldId id="753"/>
            <p14:sldId id="754"/>
            <p14:sldId id="755"/>
            <p14:sldId id="503"/>
          </p14:sldIdLst>
        </p14:section>
        <p14:section name="05-小兔鲜儿" id="{D058E164-CA54-45BA-AC09-D773A0E243B1}">
          <p14:sldIdLst>
            <p14:sldId id="665"/>
            <p14:sldId id="674"/>
            <p14:sldId id="756"/>
            <p14:sldId id="757"/>
            <p14:sldId id="758"/>
            <p14:sldId id="759"/>
            <p14:sldId id="669"/>
          </p14:sldIdLst>
        </p14:section>
        <p14:section name="06-全屏滚动" id="{7FEBD0F8-8677-4559-B75A-08634452B709}">
          <p14:sldIdLst>
            <p14:sldId id="511"/>
            <p14:sldId id="513"/>
            <p14:sldId id="760"/>
            <p14:sldId id="761"/>
            <p14:sldId id="762"/>
            <p14:sldId id="763"/>
            <p14:sldId id="518"/>
          </p14:sldIdLst>
        </p14:section>
        <p14:section name="07-安全导航" id="{54A86FD6-601F-487B-8644-E9D3B90F05AC}">
          <p14:sldIdLst>
            <p14:sldId id="521"/>
            <p14:sldId id="523"/>
            <p14:sldId id="764"/>
            <p14:sldId id="765"/>
            <p14:sldId id="529"/>
          </p14:sldIdLst>
        </p14:section>
        <p14:section name="08-提交事件" id="{667B5D3B-8FC0-4616-A294-CC46284756AB}">
          <p14:sldIdLst>
            <p14:sldId id="534"/>
            <p14:sldId id="535"/>
            <p14:sldId id="766"/>
            <p14:sldId id="536"/>
          </p14:sldIdLst>
        </p14:section>
        <p14:section name="09-日期选择器" id="{3E52F554-1F0D-4FCB-9738-9B1A2243E622}">
          <p14:sldIdLst>
            <p14:sldId id="547"/>
            <p14:sldId id="767"/>
            <p14:sldId id="768"/>
            <p14:sldId id="769"/>
            <p14:sldId id="551"/>
          </p14:sldIdLst>
        </p14:section>
        <p14:section name="10-表单验证" id="{459FFC98-37D0-42EA-A049-B559506C2303}">
          <p14:sldIdLst>
            <p14:sldId id="558"/>
            <p14:sldId id="770"/>
            <p14:sldId id="771"/>
            <p14:sldId id="773"/>
            <p14:sldId id="772"/>
            <p14:sldId id="774"/>
            <p14:sldId id="565"/>
          </p14:sldIdLst>
        </p14:section>
        <p14:section name="11-克隆" id="{B15347B0-5E56-4D7C-94CD-B494479EB118}">
          <p14:sldIdLst>
            <p14:sldId id="583"/>
            <p14:sldId id="585"/>
            <p14:sldId id="588"/>
          </p14:sldIdLst>
        </p14:section>
        <p14:section name="12-获取dom对象" id="{6083EF8F-EEB6-4624-B21C-88A8E3F34130}">
          <p14:sldIdLst>
            <p14:sldId id="591"/>
            <p14:sldId id="694"/>
            <p14:sldId id="776"/>
            <p14:sldId id="693"/>
            <p14:sldId id="594"/>
          </p14:sldIdLst>
        </p14:section>
        <p14:section name="13-人员管理" id="{4B0DDC8D-BBA2-4AC5-954A-8273E1640395}">
          <p14:sldIdLst>
            <p14:sldId id="597"/>
            <p14:sldId id="695"/>
            <p14:sldId id="696"/>
            <p14:sldId id="777"/>
            <p14:sldId id="697"/>
            <p14:sldId id="779"/>
            <p14:sldId id="778"/>
            <p14:sldId id="780"/>
            <p14:sldId id="781"/>
            <p14:sldId id="784"/>
            <p14:sldId id="782"/>
            <p14:sldId id="787"/>
            <p14:sldId id="786"/>
            <p14:sldId id="783"/>
            <p14:sldId id="705"/>
          </p14:sldIdLst>
        </p14:section>
        <p14:section name="14-表单序列化" id="{D76B5256-8822-43DD-B078-5EE9AADDBB85}">
          <p14:sldIdLst>
            <p14:sldId id="602"/>
            <p14:sldId id="699"/>
            <p14:sldId id="611"/>
          </p14:sldIdLst>
        </p14:section>
        <p14:section name="15-插件机制" id="{0BDAFD66-5B34-4288-B5BF-6BA89AC09FC0}">
          <p14:sldIdLst>
            <p14:sldId id="700"/>
            <p14:sldId id="701"/>
            <p14:sldId id="702"/>
          </p14:sldIdLst>
        </p14:section>
        <p14:section name="16-工具方法" id="{F9335728-D557-4CFF-A065-2A3244918B1A}">
          <p14:sldIdLst>
            <p14:sldId id="628"/>
            <p14:sldId id="629"/>
            <p14:sldId id="706"/>
          </p14:sldIdLst>
        </p14:section>
        <p14:section name="17-版本差异" id="{11CD9523-C437-4E8B-BB6A-EE5A42B9ADFF}">
          <p14:sldIdLst>
            <p14:sldId id="635"/>
            <p14:sldId id="711"/>
            <p14:sldId id="790"/>
            <p14:sldId id="789"/>
            <p14:sldId id="712"/>
            <p14:sldId id="640"/>
            <p14:sldId id="725"/>
            <p14:sldId id="726"/>
            <p14:sldId id="653"/>
            <p14:sldId id="473"/>
            <p14:sldId id="463"/>
            <p14:sldId id="464"/>
            <p14:sldId id="465"/>
            <p14:sldId id="466"/>
            <p14:sldId id="467"/>
            <p14:sldId id="468"/>
            <p14:sldId id="469"/>
            <p14:sldId id="460"/>
            <p14:sldId id="461"/>
            <p14:sldId id="472"/>
            <p14:sldId id="423"/>
            <p14:sldId id="471"/>
            <p14:sldId id="451"/>
            <p14:sldId id="452"/>
            <p14:sldId id="438"/>
            <p14:sldId id="455"/>
            <p14:sldId id="456"/>
            <p14:sldId id="457"/>
            <p14:sldId id="458"/>
            <p14:sldId id="459"/>
            <p14:sldId id="47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umn fish" initials="af" lastIdx="2" clrIdx="0">
    <p:extLst>
      <p:ext uri="{19B8F6BF-5375-455C-9EA6-DF929625EA0E}">
        <p15:presenceInfo xmlns:p15="http://schemas.microsoft.com/office/powerpoint/2012/main" userId="a466f9f330ff35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B60206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5306" autoAdjust="0"/>
  </p:normalViewPr>
  <p:slideViewPr>
    <p:cSldViewPr snapToGrid="0">
      <p:cViewPr varScale="1">
        <p:scale>
          <a:sx n="119" d="100"/>
          <a:sy n="119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33" Type="http://schemas.openxmlformats.org/officeDocument/2006/relationships/notesMaster" Target="notesMasters/notesMaster1.xml"/><Relationship Id="rId138" Type="http://schemas.openxmlformats.org/officeDocument/2006/relationships/theme" Target="theme/theme1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slide" Target="slides/slide116.xml"/><Relationship Id="rId128" Type="http://schemas.openxmlformats.org/officeDocument/2006/relationships/slide" Target="slides/slide12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134" Type="http://schemas.openxmlformats.org/officeDocument/2006/relationships/handoutMaster" Target="handoutMasters/handoutMaster1.xml"/><Relationship Id="rId139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slide" Target="slides/slide11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16" Type="http://schemas.openxmlformats.org/officeDocument/2006/relationships/slide" Target="slides/slide109.xml"/><Relationship Id="rId124" Type="http://schemas.openxmlformats.org/officeDocument/2006/relationships/slide" Target="slides/slide117.xml"/><Relationship Id="rId129" Type="http://schemas.openxmlformats.org/officeDocument/2006/relationships/slide" Target="slides/slide122.xml"/><Relationship Id="rId137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11" Type="http://schemas.openxmlformats.org/officeDocument/2006/relationships/slide" Target="slides/slide104.xml"/><Relationship Id="rId132" Type="http://schemas.openxmlformats.org/officeDocument/2006/relationships/slide" Target="slides/slide12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127" Type="http://schemas.openxmlformats.org/officeDocument/2006/relationships/slide" Target="slides/slide12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slide" Target="slides/slide115.xml"/><Relationship Id="rId130" Type="http://schemas.openxmlformats.org/officeDocument/2006/relationships/slide" Target="slides/slide123.xml"/><Relationship Id="rId135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131" Type="http://schemas.openxmlformats.org/officeDocument/2006/relationships/slide" Target="slides/slide124.xml"/><Relationship Id="rId136" Type="http://schemas.openxmlformats.org/officeDocument/2006/relationships/presProps" Target="presProps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26" Type="http://schemas.openxmlformats.org/officeDocument/2006/relationships/slide" Target="slides/slide1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913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4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950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363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8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646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14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71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98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86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0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640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85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5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15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398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24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9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144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77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30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6591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64032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nwheeler/slick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upola/lazyload/tree/1.x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varotrigo/fullPage.js/tree/2.9.7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ngyuanchen/datepicker/blob/master/README.md" TargetMode="Externa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" TargetMode="External"/><Relationship Id="rId2" Type="http://schemas.openxmlformats.org/officeDocument/2006/relationships/hyperlink" Target="https://jquery.com/browser-support/" TargetMode="External"/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jQuery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day03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轮播图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974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多库共存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如果我们也要用 </a:t>
            </a:r>
            <a:r>
              <a:rPr kumimoji="1" lang="en-US" altLang="zh-CN" dirty="0">
                <a:solidFill>
                  <a:srgbClr val="AD2B26"/>
                </a:solidFill>
              </a:rPr>
              <a:t>$</a:t>
            </a:r>
            <a:r>
              <a:rPr kumimoji="1" lang="en-US" altLang="zh-CN" dirty="0">
                <a:solidFill>
                  <a:srgbClr val="49504F"/>
                </a:solidFill>
              </a:rPr>
              <a:t> </a:t>
            </a:r>
            <a:r>
              <a:rPr kumimoji="1" lang="zh-CN" altLang="en-US" dirty="0">
                <a:solidFill>
                  <a:srgbClr val="49504F"/>
                </a:solidFill>
              </a:rPr>
              <a:t>变量，可以通过 </a:t>
            </a:r>
            <a:r>
              <a:rPr kumimoji="1" lang="en-US" altLang="zh-CN" dirty="0">
                <a:solidFill>
                  <a:srgbClr val="AD2B26"/>
                </a:solidFill>
              </a:rPr>
              <a:t>jQuery</a:t>
            </a:r>
            <a:r>
              <a:rPr kumimoji="1" lang="en-US" altLang="zh-CN" dirty="0">
                <a:solidFill>
                  <a:srgbClr val="49504F"/>
                </a:solidFill>
              </a:rPr>
              <a:t> </a:t>
            </a:r>
            <a:r>
              <a:rPr kumimoji="1" lang="zh-CN" altLang="en-US" dirty="0">
                <a:solidFill>
                  <a:srgbClr val="49504F"/>
                </a:solidFill>
              </a:rPr>
              <a:t>封装的方法来起别名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EB71D0-9354-4F4D-9ED9-F59BA118D0B1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三角形 5">
            <a:extLst>
              <a:ext uri="{FF2B5EF4-FFF2-40B4-BE49-F238E27FC236}">
                <a16:creationId xmlns:a16="http://schemas.microsoft.com/office/drawing/2014/main" id="{CAC8B2EA-DD9D-4C6B-BBF3-33F8CEE5ED0F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DC3EB2-B733-45A5-B71A-CE9463C63D65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B939887-7E4B-4230-8554-EC876DE8A127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FC4162D-6315-492B-903B-7C3A49627E43}"/>
              </a:ext>
            </a:extLst>
          </p:cNvPr>
          <p:cNvSpPr/>
          <p:nvPr/>
        </p:nvSpPr>
        <p:spPr>
          <a:xfrm>
            <a:off x="1003830" y="2574541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给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起别名 为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_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let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_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56B6C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noConflict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查看</a:t>
            </a:r>
            <a:r>
              <a:rPr lang="en-US" altLang="zh-CN" sz="1400" i="1" dirty="0" err="1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jquery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的版本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console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log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fn</a:t>
            </a:r>
            <a:r>
              <a:rPr lang="en-US" altLang="zh-CN" sz="1400" dirty="0" err="1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jquery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F1955A1A-7E1C-435F-B5CB-54C4C161C6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49504F"/>
                </a:solidFill>
              </a:rPr>
              <a:t>导入其他版本的 </a:t>
            </a:r>
            <a:r>
              <a:rPr lang="en-US" altLang="zh-CN" dirty="0">
                <a:solidFill>
                  <a:srgbClr val="AD2B26"/>
                </a:solidFill>
              </a:rPr>
              <a:t>jQuery</a:t>
            </a:r>
            <a:r>
              <a:rPr lang="en-US" altLang="zh-CN" dirty="0">
                <a:solidFill>
                  <a:srgbClr val="49504F"/>
                </a:solidFill>
              </a:rPr>
              <a:t> </a:t>
            </a:r>
            <a:r>
              <a:rPr lang="zh-CN" altLang="en-US" dirty="0">
                <a:solidFill>
                  <a:srgbClr val="49504F"/>
                </a:solidFill>
              </a:rPr>
              <a:t>需要放在调用方法</a:t>
            </a:r>
            <a:r>
              <a:rPr lang="zh-CN" altLang="en-US" dirty="0">
                <a:solidFill>
                  <a:srgbClr val="AD2B26"/>
                </a:solidFill>
              </a:rPr>
              <a:t>之后</a:t>
            </a:r>
            <a:endParaRPr lang="en-US" altLang="zh-CN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7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触发事件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 jQuery </a:t>
            </a:r>
            <a:r>
              <a:rPr kumimoji="1" lang="zh-CN" altLang="en-US" dirty="0">
                <a:solidFill>
                  <a:srgbClr val="49504F"/>
                </a:solidFill>
              </a:rPr>
              <a:t>中如何通过代码的方式触发绑定的事件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266765"/>
            <a:ext cx="7045962" cy="156966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1.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直接触发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zh-CN" altLang="en-US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事件名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</a:t>
            </a:r>
          </a:p>
          <a:p>
            <a:pPr lvl="1"/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2. trigger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触发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trigger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事件名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3.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触发自定义事件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trigger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自定义事件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4.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注册自定义事件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自定义事件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</a:t>
            </a:r>
            <a:r>
              <a:rPr lang="en-US" altLang="zh-CN" sz="12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(){})</a:t>
            </a:r>
            <a:endParaRPr lang="en-US" altLang="zh-CN" sz="12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DE5E6B0-07A0-4217-A213-06FFAEEBB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49504F"/>
                </a:solidFill>
              </a:rPr>
              <a:t>自定义事件是一种进阶用法，目前了解使用方法即可</a:t>
            </a:r>
            <a:endParaRPr lang="en-US" altLang="zh-CN" dirty="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调用</a:t>
            </a:r>
            <a:r>
              <a:rPr lang="en-US" altLang="zh-CN" dirty="0"/>
              <a:t>click</a:t>
            </a:r>
            <a:r>
              <a:rPr lang="zh-CN" altLang="en-US" dirty="0"/>
              <a:t>方法是否可以触发点击事件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en-US" altLang="zh-CN" dirty="0"/>
              <a:t>trigger</a:t>
            </a:r>
            <a:r>
              <a:rPr lang="zh-CN" altLang="en-US" dirty="0"/>
              <a:t>方法只能用来触发原生事件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不是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lt"/>
              <a:buAutoNum type="arabicPeriod" startAt="3"/>
            </a:pPr>
            <a:r>
              <a:rPr lang="zh-CN" altLang="en-US" dirty="0"/>
              <a:t>自定义事件是否可以通过鼠标点击来触发？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不可以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多库共存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024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输入标题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输入二级标题，可根据实际情况删除</a:t>
            </a:r>
          </a:p>
        </p:txBody>
      </p:sp>
    </p:spTree>
    <p:extLst>
      <p:ext uri="{BB962C8B-B14F-4D97-AF65-F5344CB8AC3E}">
        <p14:creationId xmlns:p14="http://schemas.microsoft.com/office/powerpoint/2010/main" val="8150335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强调的目录内容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/>
              <a:t>根据实际情况调整目录的位置</a:t>
            </a:r>
            <a:endParaRPr lang="en-US" altLang="zh-CN" dirty="0"/>
          </a:p>
          <a:p>
            <a:r>
              <a:rPr lang="zh-CN" altLang="en-US" dirty="0"/>
              <a:t>规范使用母版，不可随意调整哦</a:t>
            </a:r>
            <a:endParaRPr lang="en-US" altLang="zh-CN" dirty="0"/>
          </a:p>
          <a:p>
            <a:r>
              <a:rPr lang="zh-CN" altLang="en-US" dirty="0"/>
              <a:t>如果内容较少要调整位置</a:t>
            </a:r>
            <a:endParaRPr lang="en-US" altLang="zh-CN" dirty="0"/>
          </a:p>
          <a:p>
            <a:r>
              <a:rPr lang="zh-CN" altLang="en-US" dirty="0"/>
              <a:t>不能偏差太大，灵活但要遵守规范</a:t>
            </a:r>
            <a:endParaRPr lang="en-US" altLang="zh-CN" dirty="0"/>
          </a:p>
          <a:p>
            <a:r>
              <a:rPr lang="zh-CN" altLang="en-US" dirty="0"/>
              <a:t>尽量不要有回行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重点文字颜色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kumimoji="1" lang="zh-CN" altLang="en-US" dirty="0"/>
              <a:t>此内容上下居中对齐</a:t>
            </a:r>
            <a:endParaRPr kumimoji="1" lang="en-US" altLang="zh-CN" dirty="0"/>
          </a:p>
          <a:p>
            <a:r>
              <a:rPr kumimoji="1" lang="zh-CN" altLang="en-US" dirty="0"/>
              <a:t>可根据实际情况微调位置和字体大小</a:t>
            </a:r>
            <a:endParaRPr kumimoji="1" lang="en-US" altLang="zh-CN" dirty="0"/>
          </a:p>
          <a:p>
            <a:r>
              <a:rPr kumimoji="1" lang="zh-CN" altLang="en-US" dirty="0"/>
              <a:t>想调整位置也可以用回车试试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一级标题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设置二级名称</a:t>
            </a:r>
            <a:endParaRPr lang="en-US" altLang="zh-CN" dirty="0"/>
          </a:p>
          <a:p>
            <a:r>
              <a:rPr lang="zh-CN" altLang="en-US" dirty="0"/>
              <a:t>设置二级标题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仅有一级标题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运算符：对常量或者变量进行操作的</a:t>
            </a:r>
            <a:r>
              <a:rPr lang="zh-CN" altLang="en-US" dirty="0">
                <a:solidFill>
                  <a:srgbClr val="AD2B26"/>
                </a:solidFill>
              </a:rPr>
              <a:t>符号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表达式：用</a:t>
            </a:r>
            <a:r>
              <a:rPr lang="zh-CN" altLang="en-US" dirty="0">
                <a:solidFill>
                  <a:srgbClr val="AD2B26"/>
                </a:solidFill>
              </a:rPr>
              <a:t>运算符</a:t>
            </a:r>
            <a:r>
              <a:rPr lang="zh-CN" altLang="en-US" dirty="0">
                <a:solidFill>
                  <a:srgbClr val="262626"/>
                </a:solidFill>
              </a:rPr>
              <a:t>把常量或者变量连接起来</a:t>
            </a:r>
            <a:r>
              <a:rPr lang="zh-CN" altLang="en-US" dirty="0">
                <a:solidFill>
                  <a:srgbClr val="AD2B26"/>
                </a:solidFill>
              </a:rPr>
              <a:t>符合</a:t>
            </a:r>
            <a:r>
              <a:rPr lang="en-US" altLang="zh-CN" dirty="0">
                <a:solidFill>
                  <a:srgbClr val="AD2B26"/>
                </a:solidFill>
              </a:rPr>
              <a:t>java</a:t>
            </a:r>
            <a:r>
              <a:rPr lang="zh-CN" altLang="en-US" dirty="0">
                <a:solidFill>
                  <a:srgbClr val="AD2B26"/>
                </a:solidFill>
              </a:rPr>
              <a:t>语法的式子</a:t>
            </a:r>
            <a:r>
              <a:rPr lang="zh-CN" altLang="en-US" dirty="0">
                <a:solidFill>
                  <a:srgbClr val="262626"/>
                </a:solidFill>
              </a:rPr>
              <a:t>就可以称为表达式。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                  </a:t>
            </a:r>
            <a:r>
              <a:rPr lang="zh-CN" altLang="en-US" dirty="0">
                <a:solidFill>
                  <a:srgbClr val="262626"/>
                </a:solidFill>
              </a:rPr>
              <a:t>   </a:t>
            </a:r>
            <a:r>
              <a:rPr lang="en-US" altLang="zh-CN" dirty="0">
                <a:solidFill>
                  <a:srgbClr val="262626"/>
                </a:solidFill>
              </a:rPr>
              <a:t>  </a:t>
            </a:r>
            <a:r>
              <a:rPr lang="zh-CN" altLang="en-US" dirty="0">
                <a:solidFill>
                  <a:srgbClr val="262626"/>
                </a:solidFill>
              </a:rPr>
              <a:t>不同运算符连接的表达式体现的是不同类型的表达式。</a:t>
            </a:r>
            <a:endParaRPr lang="en-US" altLang="zh-CN" dirty="0">
              <a:solidFill>
                <a:srgbClr val="262626"/>
              </a:solidFill>
            </a:endParaRPr>
          </a:p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二级标题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4B5439-C037-5945-863E-78CF680F521E}"/>
              </a:ext>
            </a:extLst>
          </p:cNvPr>
          <p:cNvSpPr/>
          <p:nvPr/>
        </p:nvSpPr>
        <p:spPr>
          <a:xfrm>
            <a:off x="2950464" y="3637357"/>
            <a:ext cx="7784108" cy="14175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FADF9B97-18AB-6441-8245-9FE8053466B3}"/>
              </a:ext>
            </a:extLst>
          </p:cNvPr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8EF1E-1F83-1944-964B-3BFCA8353C29}"/>
              </a:ext>
            </a:extLst>
          </p:cNvPr>
          <p:cNvSpPr/>
          <p:nvPr/>
        </p:nvSpPr>
        <p:spPr>
          <a:xfrm>
            <a:off x="944880" y="3159760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BDBDFC-FF73-3C46-A036-6C3DA2363B85}"/>
              </a:ext>
            </a:extLst>
          </p:cNvPr>
          <p:cNvSpPr/>
          <p:nvPr/>
        </p:nvSpPr>
        <p:spPr>
          <a:xfrm>
            <a:off x="844952" y="323223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88A0C1A6-69C3-E94F-B61C-4585A79E868E}"/>
              </a:ext>
            </a:extLst>
          </p:cNvPr>
          <p:cNvSpPr txBox="1">
            <a:spLocks/>
          </p:cNvSpPr>
          <p:nvPr/>
        </p:nvSpPr>
        <p:spPr>
          <a:xfrm>
            <a:off x="1141908" y="3605642"/>
            <a:ext cx="3267532" cy="16062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int a = 10;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b = 20;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c = a + b;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59BB35-B5A3-CF4C-B45F-451AFE402157}"/>
              </a:ext>
            </a:extLst>
          </p:cNvPr>
          <p:cNvSpPr/>
          <p:nvPr/>
        </p:nvSpPr>
        <p:spPr>
          <a:xfrm>
            <a:off x="3209542" y="3960477"/>
            <a:ext cx="7045962" cy="70839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注释的背景颜色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+ b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2645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ElasticSearch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是一个搜索服务器</a:t>
            </a:r>
          </a:p>
          <a:p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搜索就是查询</a:t>
            </a:r>
          </a:p>
          <a:p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一级标题</a:t>
            </a:r>
          </a:p>
        </p:txBody>
      </p:sp>
      <p:pic>
        <p:nvPicPr>
          <p:cNvPr id="4" name="Picture 41">
            <a:extLst>
              <a:ext uri="{FF2B5EF4-FFF2-40B4-BE49-F238E27FC236}">
                <a16:creationId xmlns:a16="http://schemas.microsoft.com/office/drawing/2014/main" id="{F5A1C003-0F68-7646-9603-181337DD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45" y="3194623"/>
            <a:ext cx="4820716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2">
            <a:extLst>
              <a:ext uri="{FF2B5EF4-FFF2-40B4-BE49-F238E27FC236}">
                <a16:creationId xmlns:a16="http://schemas.microsoft.com/office/drawing/2014/main" id="{6D6ACDC1-E57B-374E-AD5F-6F4A362E0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401" y="3429000"/>
            <a:ext cx="3243072" cy="118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0">
            <a:extLst>
              <a:ext uri="{FF2B5EF4-FFF2-40B4-BE49-F238E27FC236}">
                <a16:creationId xmlns:a16="http://schemas.microsoft.com/office/drawing/2014/main" id="{46E18C9D-1426-104F-AF61-699CA3C37AA7}"/>
              </a:ext>
            </a:extLst>
          </p:cNvPr>
          <p:cNvSpPr txBox="1"/>
          <p:nvPr/>
        </p:nvSpPr>
        <p:spPr>
          <a:xfrm>
            <a:off x="1164792" y="2061498"/>
            <a:ext cx="2691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select * from xxx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7" name="直接箭头连接符 2">
            <a:extLst>
              <a:ext uri="{FF2B5EF4-FFF2-40B4-BE49-F238E27FC236}">
                <a16:creationId xmlns:a16="http://schemas.microsoft.com/office/drawing/2014/main" id="{E47E3DF3-E379-E34C-9AE3-CF7272EF47D9}"/>
              </a:ext>
            </a:extLst>
          </p:cNvPr>
          <p:cNvCxnSpPr>
            <a:cxnSpLocks/>
          </p:cNvCxnSpPr>
          <p:nvPr/>
        </p:nvCxnSpPr>
        <p:spPr>
          <a:xfrm>
            <a:off x="3795621" y="2249665"/>
            <a:ext cx="840907" cy="0"/>
          </a:xfrm>
          <a:prstGeom prst="straightConnector1">
            <a:avLst/>
          </a:prstGeom>
          <a:ln>
            <a:solidFill>
              <a:srgbClr val="AD2B2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50">
            <a:extLst>
              <a:ext uri="{FF2B5EF4-FFF2-40B4-BE49-F238E27FC236}">
                <a16:creationId xmlns:a16="http://schemas.microsoft.com/office/drawing/2014/main" id="{916FD441-1E4E-5141-85BD-0A711B74ABBF}"/>
              </a:ext>
            </a:extLst>
          </p:cNvPr>
          <p:cNvSpPr txBox="1"/>
          <p:nvPr/>
        </p:nvSpPr>
        <p:spPr>
          <a:xfrm>
            <a:off x="4986020" y="2121282"/>
            <a:ext cx="2219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关系型数据库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DF0A75-B63C-434E-8D20-8100A4CF1FE7}"/>
              </a:ext>
            </a:extLst>
          </p:cNvPr>
          <p:cNvSpPr/>
          <p:nvPr/>
        </p:nvSpPr>
        <p:spPr>
          <a:xfrm>
            <a:off x="710880" y="1877568"/>
            <a:ext cx="6933504" cy="76809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82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轮播图插件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39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表格样式（非母版，使用请复制）</a:t>
            </a:r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06955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20353"/>
              </p:ext>
            </p:extLst>
          </p:nvPr>
        </p:nvGraphicFramePr>
        <p:xfrm>
          <a:off x="834072" y="1169670"/>
          <a:ext cx="10413048" cy="3138172"/>
        </p:xfrm>
        <a:graphic>
          <a:graphicData uri="http://schemas.openxmlformats.org/drawingml/2006/table">
            <a:tbl>
              <a:tblPr/>
              <a:tblGrid>
                <a:gridCol w="176989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783423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685972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+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加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参看小学一年级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-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参看小学一年级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*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乘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参看小学二年级，与“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×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”相同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/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除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参看小学二年级，与“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÷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”相同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%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取余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获取的是两个数据做除法的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余数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  <p:sp>
        <p:nvSpPr>
          <p:cNvPr id="12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210614"/>
            <a:ext cx="6767513" cy="70839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en-US" altLang="zh-CN" sz="1400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和 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</a:t>
            </a:r>
            <a:r>
              <a:rPr lang="en-US" altLang="zh-CN" sz="1400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的区别：两个数据做除法，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取结果的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商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</a:t>
            </a:r>
            <a:r>
              <a:rPr lang="en-US" altLang="zh-CN" sz="14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取结果的 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余数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  <a:endParaRPr lang="en-US" altLang="zh-CN" sz="1400" dirty="0">
              <a:solidFill>
                <a:srgbClr val="FF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整数操作只能得到整数，要想得到小数，必须有浮点数参与运算。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4712970"/>
            <a:ext cx="10302240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478544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801428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0134A-CD36-F741-B3CD-D46BF5C4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章节标题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案例标题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需求：键盘录入一个三位数，将其拆分为个位、十位、百位后，打印在控制台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①：使用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Scanner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键盘录入一个三位数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10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十位的计算：数值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10 %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，整数相除只能得到整数）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百位的计算：数值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/ 10 / 10 % 10</a:t>
            </a:r>
          </a:p>
          <a:p>
            <a:r>
              <a:rPr lang="en-US" altLang="zh-CN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/ 10 % 10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 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1 %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 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3531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章节名称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输入练习的标题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需求：键盘录入一个三位数，将其拆分为个位、十位、百位后，打印在控制台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①：使用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Scanner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键盘录入一个三位数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10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十位的计算：数值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10 %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，整数相除只能得到整数）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百位的计算：数值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/ 10 / 10 % 10</a:t>
            </a:r>
          </a:p>
          <a:p>
            <a:r>
              <a:rPr lang="en-US" altLang="zh-CN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/ 10 % 10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 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1 %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 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章节名称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步骤标题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需求：键盘录入一个三位数，将其拆分为个位、十位、百位后，打印在控制台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①：使用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Scanner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键盘录入一个三位数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10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十位的计算：数值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10 %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，整数相除只能得到整数）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百位的计算：数值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/ 10 / 10 % 10</a:t>
            </a:r>
          </a:p>
          <a:p>
            <a:r>
              <a:rPr lang="en-US" altLang="zh-CN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/ 10 % 10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 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1 %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 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8748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文本居中对齐</a:t>
            </a:r>
            <a:endParaRPr lang="en-US" altLang="zh-CN" dirty="0"/>
          </a:p>
          <a:p>
            <a:r>
              <a:rPr lang="zh-CN" altLang="en-US" dirty="0"/>
              <a:t>根据实际情况调整文本位置，红色色值</a:t>
            </a:r>
            <a:endParaRPr lang="en-US" altLang="zh-CN" dirty="0"/>
          </a:p>
          <a:p>
            <a:r>
              <a:rPr lang="zh-CN" altLang="en-US" dirty="0"/>
              <a:t>力求美观、简洁、大方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65416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DC6CE0-D710-5849-812B-FD74D360D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文本居中对齐</a:t>
            </a:r>
            <a:endParaRPr lang="en-US" altLang="zh-CN" dirty="0"/>
          </a:p>
          <a:p>
            <a:r>
              <a:rPr lang="zh-CN" altLang="en-US" dirty="0"/>
              <a:t>根据实际情况调整文本位置，红色色值</a:t>
            </a:r>
            <a:endParaRPr lang="en-US" altLang="zh-CN" dirty="0"/>
          </a:p>
          <a:p>
            <a:r>
              <a:rPr lang="zh-CN" altLang="en-US" dirty="0"/>
              <a:t>力求美观、简洁、大方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792C73-A60A-594A-905C-D2501334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0238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文本居中对齐</a:t>
            </a:r>
            <a:endParaRPr lang="en-US" altLang="zh-CN" dirty="0"/>
          </a:p>
          <a:p>
            <a:r>
              <a:rPr lang="zh-CN" altLang="en-US" dirty="0"/>
              <a:t>根据实际情况调整文本位置，红色色值</a:t>
            </a:r>
            <a:endParaRPr lang="en-US" altLang="zh-CN" dirty="0"/>
          </a:p>
          <a:p>
            <a:r>
              <a:rPr lang="zh-CN" altLang="en-US" dirty="0"/>
              <a:t>力求美观、简洁、大方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21316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文本居中对齐</a:t>
            </a:r>
            <a:endParaRPr lang="en-US" altLang="zh-CN" dirty="0"/>
          </a:p>
          <a:p>
            <a:r>
              <a:rPr lang="zh-CN" altLang="en-US" dirty="0"/>
              <a:t>根据实际情况调整文本位置，红色色值</a:t>
            </a:r>
            <a:endParaRPr lang="en-US" altLang="zh-CN" dirty="0"/>
          </a:p>
          <a:p>
            <a:r>
              <a:rPr lang="zh-CN" altLang="en-US" dirty="0"/>
              <a:t>力求美观、简洁、大方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29EDBEC-5E42-F040-B63A-408C1ED4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8224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代码的样式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代码样式（非母版，需要请复制，如有红色请用色值</a:t>
            </a:r>
            <a:r>
              <a:rPr lang="en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#AD2B26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1903" y="1646133"/>
            <a:ext cx="5770944" cy="23544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</a:t>
            </a:r>
            <a:r>
              <a:rPr lang="zh-CN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</a:t>
            </a:r>
            <a:r>
              <a:rPr lang="zh-CN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||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 </a:t>
            </a:r>
            <a:r>
              <a:rPr lang="zh-CN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&amp;&amp;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  <a:endParaRPr lang="zh-CN" altLang="zh-CN" sz="2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29376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流程图使用规范（非母版，请复制使用，规范需删除）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流程图样式</a:t>
            </a:r>
          </a:p>
        </p:txBody>
      </p:sp>
      <p:sp>
        <p:nvSpPr>
          <p:cNvPr id="5" name="矩形 30">
            <a:extLst>
              <a:ext uri="{FF2B5EF4-FFF2-40B4-BE49-F238E27FC236}">
                <a16:creationId xmlns:a16="http://schemas.microsoft.com/office/drawing/2014/main" id="{4753D23F-4A60-B64D-9E61-C92E2D712A7B}"/>
              </a:ext>
            </a:extLst>
          </p:cNvPr>
          <p:cNvSpPr/>
          <p:nvPr/>
        </p:nvSpPr>
        <p:spPr>
          <a:xfrm rot="5400000">
            <a:off x="5022370" y="2800461"/>
            <a:ext cx="903288" cy="611314"/>
          </a:xfrm>
          <a:custGeom>
            <a:avLst/>
            <a:gdLst>
              <a:gd name="connsiteX0" fmla="*/ 0 w 997139"/>
              <a:gd name="connsiteY0" fmla="*/ 0 h 791890"/>
              <a:gd name="connsiteX1" fmla="*/ 997139 w 997139"/>
              <a:gd name="connsiteY1" fmla="*/ 0 h 791890"/>
              <a:gd name="connsiteX2" fmla="*/ 997139 w 997139"/>
              <a:gd name="connsiteY2" fmla="*/ 791890 h 791890"/>
              <a:gd name="connsiteX3" fmla="*/ 0 w 997139"/>
              <a:gd name="connsiteY3" fmla="*/ 791890 h 791890"/>
              <a:gd name="connsiteX4" fmla="*/ 0 w 997139"/>
              <a:gd name="connsiteY4" fmla="*/ 0 h 791890"/>
              <a:gd name="connsiteX0" fmla="*/ 997139 w 1088579"/>
              <a:gd name="connsiteY0" fmla="*/ 0 h 791890"/>
              <a:gd name="connsiteX1" fmla="*/ 997139 w 1088579"/>
              <a:gd name="connsiteY1" fmla="*/ 791890 h 791890"/>
              <a:gd name="connsiteX2" fmla="*/ 0 w 1088579"/>
              <a:gd name="connsiteY2" fmla="*/ 791890 h 791890"/>
              <a:gd name="connsiteX3" fmla="*/ 0 w 1088579"/>
              <a:gd name="connsiteY3" fmla="*/ 0 h 791890"/>
              <a:gd name="connsiteX4" fmla="*/ 1088579 w 1088579"/>
              <a:gd name="connsiteY4" fmla="*/ 91440 h 791890"/>
              <a:gd name="connsiteX0" fmla="*/ 997139 w 997139"/>
              <a:gd name="connsiteY0" fmla="*/ 0 h 791890"/>
              <a:gd name="connsiteX1" fmla="*/ 997139 w 997139"/>
              <a:gd name="connsiteY1" fmla="*/ 791890 h 791890"/>
              <a:gd name="connsiteX2" fmla="*/ 0 w 997139"/>
              <a:gd name="connsiteY2" fmla="*/ 791890 h 791890"/>
              <a:gd name="connsiteX3" fmla="*/ 0 w 997139"/>
              <a:gd name="connsiteY3" fmla="*/ 0 h 79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139" h="791890">
                <a:moveTo>
                  <a:pt x="997139" y="0"/>
                </a:moveTo>
                <a:lnTo>
                  <a:pt x="997139" y="791890"/>
                </a:lnTo>
                <a:lnTo>
                  <a:pt x="0" y="79189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B6DA91-86C5-2340-AF0F-B558F5FDDC6D}"/>
              </a:ext>
            </a:extLst>
          </p:cNvPr>
          <p:cNvSpPr/>
          <p:nvPr/>
        </p:nvSpPr>
        <p:spPr>
          <a:xfrm>
            <a:off x="5779671" y="4885882"/>
            <a:ext cx="1736668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sp>
        <p:nvSpPr>
          <p:cNvPr id="17" name="流程图: 决策 12">
            <a:extLst>
              <a:ext uri="{FF2B5EF4-FFF2-40B4-BE49-F238E27FC236}">
                <a16:creationId xmlns:a16="http://schemas.microsoft.com/office/drawing/2014/main" id="{4B492D1B-37BF-4942-982B-28A7E335BAAE}"/>
              </a:ext>
            </a:extLst>
          </p:cNvPr>
          <p:cNvSpPr/>
          <p:nvPr/>
        </p:nvSpPr>
        <p:spPr>
          <a:xfrm>
            <a:off x="2784060" y="4664855"/>
            <a:ext cx="1728779" cy="853435"/>
          </a:xfrm>
          <a:prstGeom prst="flowChartDecision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6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3109401-97EA-FB43-8224-4982F0F7CCF7}"/>
              </a:ext>
            </a:extLst>
          </p:cNvPr>
          <p:cNvSpPr/>
          <p:nvPr/>
        </p:nvSpPr>
        <p:spPr>
          <a:xfrm>
            <a:off x="3134775" y="1457271"/>
            <a:ext cx="1008063" cy="1008062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起点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53796FF-7CF1-834A-B48A-BA6304CAF07A}"/>
              </a:ext>
            </a:extLst>
          </p:cNvPr>
          <p:cNvSpPr/>
          <p:nvPr/>
        </p:nvSpPr>
        <p:spPr bwMode="auto">
          <a:xfrm>
            <a:off x="2784063" y="3739131"/>
            <a:ext cx="1728776" cy="595814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这里最多写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16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个字这里最多写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16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9DD52B2-D343-F24E-8365-AEF402A82DB5}"/>
              </a:ext>
            </a:extLst>
          </p:cNvPr>
          <p:cNvSpPr/>
          <p:nvPr/>
        </p:nvSpPr>
        <p:spPr bwMode="auto">
          <a:xfrm>
            <a:off x="2784063" y="2801679"/>
            <a:ext cx="1728778" cy="595816"/>
          </a:xfrm>
          <a:prstGeom prst="rect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这里最多写</a:t>
            </a:r>
            <a:r>
              <a:rPr lang="en-US" altLang="zh-CN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16</a:t>
            </a:r>
            <a:r>
              <a:rPr lang="zh-CN" altLang="en-US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个字这里最多写</a:t>
            </a:r>
            <a:r>
              <a:rPr lang="en-US" altLang="zh-CN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16</a:t>
            </a:r>
            <a:r>
              <a:rPr lang="zh-CN" altLang="en-US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cxnSp>
        <p:nvCxnSpPr>
          <p:cNvPr id="36" name="直接箭头连接符 59">
            <a:extLst>
              <a:ext uri="{FF2B5EF4-FFF2-40B4-BE49-F238E27FC236}">
                <a16:creationId xmlns:a16="http://schemas.microsoft.com/office/drawing/2014/main" id="{6E123348-7A3A-CB46-9528-DCF6C3201C8D}"/>
              </a:ext>
            </a:extLst>
          </p:cNvPr>
          <p:cNvCxnSpPr>
            <a:cxnSpLocks/>
          </p:cNvCxnSpPr>
          <p:nvPr/>
        </p:nvCxnSpPr>
        <p:spPr>
          <a:xfrm flipH="1">
            <a:off x="3648449" y="2454663"/>
            <a:ext cx="1" cy="34163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59">
            <a:extLst>
              <a:ext uri="{FF2B5EF4-FFF2-40B4-BE49-F238E27FC236}">
                <a16:creationId xmlns:a16="http://schemas.microsoft.com/office/drawing/2014/main" id="{EBD90338-2B53-9447-B2AB-0602075B76B5}"/>
              </a:ext>
            </a:extLst>
          </p:cNvPr>
          <p:cNvCxnSpPr>
            <a:cxnSpLocks/>
          </p:cNvCxnSpPr>
          <p:nvPr/>
        </p:nvCxnSpPr>
        <p:spPr>
          <a:xfrm flipH="1">
            <a:off x="3648449" y="3408819"/>
            <a:ext cx="1" cy="34163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决策 12">
            <a:extLst>
              <a:ext uri="{FF2B5EF4-FFF2-40B4-BE49-F238E27FC236}">
                <a16:creationId xmlns:a16="http://schemas.microsoft.com/office/drawing/2014/main" id="{75DD6A72-2383-BA41-A549-B49338AE1446}"/>
              </a:ext>
            </a:extLst>
          </p:cNvPr>
          <p:cNvSpPr/>
          <p:nvPr/>
        </p:nvSpPr>
        <p:spPr>
          <a:xfrm>
            <a:off x="8408874" y="2220879"/>
            <a:ext cx="1728779" cy="853435"/>
          </a:xfrm>
          <a:prstGeom prst="flowChartDecision">
            <a:avLst/>
          </a:prstGeom>
          <a:solidFill>
            <a:srgbClr val="AD2B2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endParaRPr lang="en-US" altLang="zh-CN" sz="14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6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cxnSp>
        <p:nvCxnSpPr>
          <p:cNvPr id="48" name="直接箭头连接符 59">
            <a:extLst>
              <a:ext uri="{FF2B5EF4-FFF2-40B4-BE49-F238E27FC236}">
                <a16:creationId xmlns:a16="http://schemas.microsoft.com/office/drawing/2014/main" id="{FCCC33F4-688B-5246-8570-EDA301CBF103}"/>
              </a:ext>
            </a:extLst>
          </p:cNvPr>
          <p:cNvCxnSpPr>
            <a:cxnSpLocks/>
          </p:cNvCxnSpPr>
          <p:nvPr/>
        </p:nvCxnSpPr>
        <p:spPr>
          <a:xfrm flipH="1">
            <a:off x="3648449" y="4323219"/>
            <a:ext cx="1" cy="34163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59">
            <a:extLst>
              <a:ext uri="{FF2B5EF4-FFF2-40B4-BE49-F238E27FC236}">
                <a16:creationId xmlns:a16="http://schemas.microsoft.com/office/drawing/2014/main" id="{2BCADD87-FBEB-8148-B465-E989000B87F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12839" y="5091572"/>
            <a:ext cx="1266832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9">
            <a:extLst>
              <a:ext uri="{FF2B5EF4-FFF2-40B4-BE49-F238E27FC236}">
                <a16:creationId xmlns:a16="http://schemas.microsoft.com/office/drawing/2014/main" id="{1CC32427-9A1A-3848-8723-1D9AE018EAE2}"/>
              </a:ext>
            </a:extLst>
          </p:cNvPr>
          <p:cNvCxnSpPr>
            <a:cxnSpLocks/>
          </p:cNvCxnSpPr>
          <p:nvPr/>
        </p:nvCxnSpPr>
        <p:spPr>
          <a:xfrm>
            <a:off x="7524286" y="5091572"/>
            <a:ext cx="1243676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ACB2BDF0-BA5E-C447-8372-61D5BB1A7416}"/>
              </a:ext>
            </a:extLst>
          </p:cNvPr>
          <p:cNvSpPr/>
          <p:nvPr/>
        </p:nvSpPr>
        <p:spPr>
          <a:xfrm>
            <a:off x="8783171" y="4598037"/>
            <a:ext cx="1008063" cy="1008062"/>
          </a:xfrm>
          <a:prstGeom prst="ellipse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结束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0B58156-30BF-B74E-BEB2-E053B54D9242}"/>
              </a:ext>
            </a:extLst>
          </p:cNvPr>
          <p:cNvSpPr/>
          <p:nvPr/>
        </p:nvSpPr>
        <p:spPr>
          <a:xfrm>
            <a:off x="2770472" y="5840987"/>
            <a:ext cx="1736668" cy="411380"/>
          </a:xfrm>
          <a:prstGeom prst="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cxnSp>
        <p:nvCxnSpPr>
          <p:cNvPr id="55" name="直接箭头连接符 59">
            <a:extLst>
              <a:ext uri="{FF2B5EF4-FFF2-40B4-BE49-F238E27FC236}">
                <a16:creationId xmlns:a16="http://schemas.microsoft.com/office/drawing/2014/main" id="{908374C9-321A-E344-8F48-A6859FF5C13A}"/>
              </a:ext>
            </a:extLst>
          </p:cNvPr>
          <p:cNvCxnSpPr>
            <a:cxnSpLocks/>
          </p:cNvCxnSpPr>
          <p:nvPr/>
        </p:nvCxnSpPr>
        <p:spPr>
          <a:xfrm flipH="1">
            <a:off x="3648449" y="5502663"/>
            <a:ext cx="1" cy="34163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9">
            <a:extLst>
              <a:ext uri="{FF2B5EF4-FFF2-40B4-BE49-F238E27FC236}">
                <a16:creationId xmlns:a16="http://schemas.microsoft.com/office/drawing/2014/main" id="{9BD03D33-7A90-9A4F-B5E2-657680614BFD}"/>
              </a:ext>
            </a:extLst>
          </p:cNvPr>
          <p:cNvCxnSpPr>
            <a:cxnSpLocks/>
          </p:cNvCxnSpPr>
          <p:nvPr/>
        </p:nvCxnSpPr>
        <p:spPr>
          <a:xfrm>
            <a:off x="4512839" y="3090494"/>
            <a:ext cx="655518" cy="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464C4CC2-09AC-5246-9DEE-469AA53E56DA}"/>
              </a:ext>
            </a:extLst>
          </p:cNvPr>
          <p:cNvSpPr/>
          <p:nvPr/>
        </p:nvSpPr>
        <p:spPr>
          <a:xfrm>
            <a:off x="5779671" y="2447482"/>
            <a:ext cx="1736668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FBF6FC3-2E91-3947-8088-065FBAD9B892}"/>
              </a:ext>
            </a:extLst>
          </p:cNvPr>
          <p:cNvSpPr/>
          <p:nvPr/>
        </p:nvSpPr>
        <p:spPr>
          <a:xfrm>
            <a:off x="5779671" y="3335378"/>
            <a:ext cx="1736668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cxnSp>
        <p:nvCxnSpPr>
          <p:cNvPr id="65" name="直接箭头连接符 59">
            <a:extLst>
              <a:ext uri="{FF2B5EF4-FFF2-40B4-BE49-F238E27FC236}">
                <a16:creationId xmlns:a16="http://schemas.microsoft.com/office/drawing/2014/main" id="{56A40357-AC58-0443-9D2F-D5EAF90681FC}"/>
              </a:ext>
            </a:extLst>
          </p:cNvPr>
          <p:cNvCxnSpPr>
            <a:cxnSpLocks/>
            <a:stCxn id="59" idx="3"/>
            <a:endCxn id="46" idx="1"/>
          </p:cNvCxnSpPr>
          <p:nvPr/>
        </p:nvCxnSpPr>
        <p:spPr>
          <a:xfrm flipV="1">
            <a:off x="7516339" y="2647597"/>
            <a:ext cx="892535" cy="5575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59">
            <a:extLst>
              <a:ext uri="{FF2B5EF4-FFF2-40B4-BE49-F238E27FC236}">
                <a16:creationId xmlns:a16="http://schemas.microsoft.com/office/drawing/2014/main" id="{E562C4AF-EB7C-D040-A1F5-72E90CE77616}"/>
              </a:ext>
            </a:extLst>
          </p:cNvPr>
          <p:cNvCxnSpPr>
            <a:cxnSpLocks/>
            <a:stCxn id="8" idx="0"/>
            <a:endCxn id="60" idx="2"/>
          </p:cNvCxnSpPr>
          <p:nvPr/>
        </p:nvCxnSpPr>
        <p:spPr>
          <a:xfrm flipV="1">
            <a:off x="6648005" y="3746758"/>
            <a:ext cx="0" cy="1139124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898B492D-287C-3B41-93B1-3EA64F7F4B72}"/>
              </a:ext>
            </a:extLst>
          </p:cNvPr>
          <p:cNvCxnSpPr>
            <a:cxnSpLocks/>
            <a:stCxn id="60" idx="3"/>
            <a:endCxn id="53" idx="0"/>
          </p:cNvCxnSpPr>
          <p:nvPr/>
        </p:nvCxnSpPr>
        <p:spPr>
          <a:xfrm>
            <a:off x="7516339" y="3541068"/>
            <a:ext cx="1770864" cy="1056969"/>
          </a:xfrm>
          <a:prstGeom prst="bentConnector2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7A50FECA-5359-1947-9D1A-1F5485F6D745}"/>
              </a:ext>
            </a:extLst>
          </p:cNvPr>
          <p:cNvSpPr/>
          <p:nvPr/>
        </p:nvSpPr>
        <p:spPr>
          <a:xfrm>
            <a:off x="4942253" y="4748687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ED1EF83-9BD1-D044-A91D-474A4088434B}"/>
              </a:ext>
            </a:extLst>
          </p:cNvPr>
          <p:cNvSpPr/>
          <p:nvPr/>
        </p:nvSpPr>
        <p:spPr>
          <a:xfrm>
            <a:off x="3716799" y="5502663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</a:t>
            </a:r>
          </a:p>
        </p:txBody>
      </p: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49A89669-B750-BE45-B3F8-B339B07E6633}"/>
              </a:ext>
            </a:extLst>
          </p:cNvPr>
          <p:cNvCxnSpPr>
            <a:cxnSpLocks/>
            <a:stCxn id="46" idx="3"/>
            <a:endCxn id="53" idx="6"/>
          </p:cNvCxnSpPr>
          <p:nvPr/>
        </p:nvCxnSpPr>
        <p:spPr>
          <a:xfrm flipH="1">
            <a:off x="9791234" y="2647597"/>
            <a:ext cx="346419" cy="2454471"/>
          </a:xfrm>
          <a:prstGeom prst="bentConnector3">
            <a:avLst>
              <a:gd name="adj1" fmla="val -180753"/>
            </a:avLst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5814D4DD-D737-034B-A9BF-0C9C31FF95F3}"/>
              </a:ext>
            </a:extLst>
          </p:cNvPr>
          <p:cNvSpPr txBox="1"/>
          <p:nvPr/>
        </p:nvSpPr>
        <p:spPr>
          <a:xfrm>
            <a:off x="732074" y="1643944"/>
            <a:ext cx="16962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使用规范：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、只有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90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度横向和竖向，没有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45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度的走向。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、起点和结束为固定样式。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、流程中重点用实色块，非重点用线框。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、字数多和字数少的矩形高度不同，做了区分。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57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轮播图插件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插件</a:t>
            </a:r>
            <a:r>
              <a:rPr kumimoji="1" lang="en-US" altLang="zh-CN" dirty="0"/>
              <a:t>: </a:t>
            </a:r>
            <a:r>
              <a:rPr kumimoji="1" lang="zh-CN" altLang="en-US" dirty="0"/>
              <a:t>为程序附加功能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E2FD69-6F0E-41FA-8F87-FFE5FEF33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39" y="1552246"/>
            <a:ext cx="3083092" cy="308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C05299-3EBB-461F-AE12-11942363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89" y="1552246"/>
            <a:ext cx="2653975" cy="40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6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其他样式（非母版，需要请复制）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其他的版式样式（此版式有动画）</a:t>
            </a: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81270032-1060-FA47-A9F5-64EB45423470}"/>
              </a:ext>
            </a:extLst>
          </p:cNvPr>
          <p:cNvSpPr>
            <a:spLocks/>
          </p:cNvSpPr>
          <p:nvPr/>
        </p:nvSpPr>
        <p:spPr bwMode="auto">
          <a:xfrm>
            <a:off x="5470870" y="1561306"/>
            <a:ext cx="968375" cy="4479925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6B0B338A-C282-9349-B458-C8C9A7B6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745" y="2167291"/>
            <a:ext cx="163512" cy="163513"/>
          </a:xfrm>
          <a:prstGeom prst="ellipse">
            <a:avLst/>
          </a:prstGeom>
          <a:solidFill>
            <a:srgbClr val="AD2B2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2" name="Oval 13">
            <a:extLst>
              <a:ext uri="{FF2B5EF4-FFF2-40B4-BE49-F238E27FC236}">
                <a16:creationId xmlns:a16="http://schemas.microsoft.com/office/drawing/2014/main" id="{9DA88056-B7B5-6E4A-B6DB-3A3940B5C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966" y="3225007"/>
            <a:ext cx="165100" cy="165100"/>
          </a:xfrm>
          <a:prstGeom prst="ellipse">
            <a:avLst/>
          </a:prstGeom>
          <a:solidFill>
            <a:srgbClr val="49504F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3" name="Oval 14">
            <a:extLst>
              <a:ext uri="{FF2B5EF4-FFF2-40B4-BE49-F238E27FC236}">
                <a16:creationId xmlns:a16="http://schemas.microsoft.com/office/drawing/2014/main" id="{27D38179-4ACD-594B-ACEB-874BCB1F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220" y="4201727"/>
            <a:ext cx="163512" cy="163513"/>
          </a:xfrm>
          <a:prstGeom prst="ellipse">
            <a:avLst/>
          </a:prstGeom>
          <a:solidFill>
            <a:srgbClr val="AD2B2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06DEC186-6E02-124F-8406-9394AEAE4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165" y="5176296"/>
            <a:ext cx="163513" cy="163512"/>
          </a:xfrm>
          <a:prstGeom prst="ellipse">
            <a:avLst/>
          </a:prstGeom>
          <a:solidFill>
            <a:srgbClr val="49504F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02CEA69C-B228-2D4F-968E-81955FF118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2045" y="2249841"/>
            <a:ext cx="1028700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7" name="Line 17">
            <a:extLst>
              <a:ext uri="{FF2B5EF4-FFF2-40B4-BE49-F238E27FC236}">
                <a16:creationId xmlns:a16="http://schemas.microsoft.com/office/drawing/2014/main" id="{20542B8D-2E99-6543-B440-907A7B3161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1066" y="3305969"/>
            <a:ext cx="1028700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8" name="Line 18">
            <a:extLst>
              <a:ext uri="{FF2B5EF4-FFF2-40B4-BE49-F238E27FC236}">
                <a16:creationId xmlns:a16="http://schemas.microsoft.com/office/drawing/2014/main" id="{EC7F3DDC-9999-0642-BE0B-F2DFFC739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5482" y="4284277"/>
            <a:ext cx="145732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9" name="Line 19">
            <a:extLst>
              <a:ext uri="{FF2B5EF4-FFF2-40B4-BE49-F238E27FC236}">
                <a16:creationId xmlns:a16="http://schemas.microsoft.com/office/drawing/2014/main" id="{268353D5-1C48-F14B-9302-7A02D8D2EA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6090" y="5258846"/>
            <a:ext cx="1027113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40" name="TextBox 45">
            <a:extLst>
              <a:ext uri="{FF2B5EF4-FFF2-40B4-BE49-F238E27FC236}">
                <a16:creationId xmlns:a16="http://schemas.microsoft.com/office/drawing/2014/main" id="{D4E900A5-A6C9-044E-A279-75BA62DB750F}"/>
              </a:ext>
            </a:extLst>
          </p:cNvPr>
          <p:cNvSpPr txBox="1"/>
          <p:nvPr/>
        </p:nvSpPr>
        <p:spPr>
          <a:xfrm>
            <a:off x="834887" y="2318104"/>
            <a:ext cx="3707295" cy="10303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41" name="TextBox 46">
            <a:extLst>
              <a:ext uri="{FF2B5EF4-FFF2-40B4-BE49-F238E27FC236}">
                <a16:creationId xmlns:a16="http://schemas.microsoft.com/office/drawing/2014/main" id="{72E30CCD-879E-A94A-A9DF-23D2212AF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486" y="1860078"/>
            <a:ext cx="1694696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填写段落标题</a:t>
            </a:r>
          </a:p>
        </p:txBody>
      </p:sp>
      <p:sp>
        <p:nvSpPr>
          <p:cNvPr id="42" name="TextBox 47">
            <a:extLst>
              <a:ext uri="{FF2B5EF4-FFF2-40B4-BE49-F238E27FC236}">
                <a16:creationId xmlns:a16="http://schemas.microsoft.com/office/drawing/2014/main" id="{E098A4C5-11D7-B84B-9F68-13BE2E7EE5E0}"/>
              </a:ext>
            </a:extLst>
          </p:cNvPr>
          <p:cNvSpPr txBox="1"/>
          <p:nvPr/>
        </p:nvSpPr>
        <p:spPr>
          <a:xfrm>
            <a:off x="7421370" y="3386147"/>
            <a:ext cx="3890032" cy="10303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43" name="TextBox 48">
            <a:extLst>
              <a:ext uri="{FF2B5EF4-FFF2-40B4-BE49-F238E27FC236}">
                <a16:creationId xmlns:a16="http://schemas.microsoft.com/office/drawing/2014/main" id="{05D28F95-8A74-0948-991E-AD36EE6DAAA9}"/>
              </a:ext>
            </a:extLst>
          </p:cNvPr>
          <p:cNvSpPr txBox="1"/>
          <p:nvPr/>
        </p:nvSpPr>
        <p:spPr>
          <a:xfrm>
            <a:off x="7397091" y="2929708"/>
            <a:ext cx="1694695" cy="418513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填写段落标题</a:t>
            </a:r>
          </a:p>
        </p:txBody>
      </p:sp>
      <p:sp>
        <p:nvSpPr>
          <p:cNvPr id="44" name="TextBox 49">
            <a:extLst>
              <a:ext uri="{FF2B5EF4-FFF2-40B4-BE49-F238E27FC236}">
                <a16:creationId xmlns:a16="http://schemas.microsoft.com/office/drawing/2014/main" id="{6396A13F-A573-E04A-8997-84DC80C26EA7}"/>
              </a:ext>
            </a:extLst>
          </p:cNvPr>
          <p:cNvSpPr txBox="1"/>
          <p:nvPr/>
        </p:nvSpPr>
        <p:spPr>
          <a:xfrm>
            <a:off x="722260" y="4345776"/>
            <a:ext cx="3384378" cy="10303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47" name="TextBox 50">
            <a:extLst>
              <a:ext uri="{FF2B5EF4-FFF2-40B4-BE49-F238E27FC236}">
                <a16:creationId xmlns:a16="http://schemas.microsoft.com/office/drawing/2014/main" id="{F22E4E3D-A357-B54D-B46E-4D77464CC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942" y="3889337"/>
            <a:ext cx="1694696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填写段落标题</a:t>
            </a:r>
          </a:p>
        </p:txBody>
      </p:sp>
      <p:sp>
        <p:nvSpPr>
          <p:cNvPr id="50" name="TextBox 51">
            <a:extLst>
              <a:ext uri="{FF2B5EF4-FFF2-40B4-BE49-F238E27FC236}">
                <a16:creationId xmlns:a16="http://schemas.microsoft.com/office/drawing/2014/main" id="{B0700DE3-28A3-A342-9631-EA1F8995EA30}"/>
              </a:ext>
            </a:extLst>
          </p:cNvPr>
          <p:cNvSpPr txBox="1"/>
          <p:nvPr/>
        </p:nvSpPr>
        <p:spPr>
          <a:xfrm>
            <a:off x="7421370" y="5309220"/>
            <a:ext cx="3887530" cy="10303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51" name="TextBox 52">
            <a:extLst>
              <a:ext uri="{FF2B5EF4-FFF2-40B4-BE49-F238E27FC236}">
                <a16:creationId xmlns:a16="http://schemas.microsoft.com/office/drawing/2014/main" id="{5F4B56EC-51FC-D444-B899-27B78AFDE5AD}"/>
              </a:ext>
            </a:extLst>
          </p:cNvPr>
          <p:cNvSpPr txBox="1"/>
          <p:nvPr/>
        </p:nvSpPr>
        <p:spPr>
          <a:xfrm>
            <a:off x="7396177" y="4852781"/>
            <a:ext cx="1694695" cy="418513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填写段落标题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2859677-C202-E24F-BE65-0669D91D1D76}"/>
              </a:ext>
            </a:extLst>
          </p:cNvPr>
          <p:cNvSpPr/>
          <p:nvPr/>
        </p:nvSpPr>
        <p:spPr>
          <a:xfrm>
            <a:off x="6122504" y="1774384"/>
            <a:ext cx="947738" cy="949325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填写</a:t>
            </a:r>
            <a:endParaRPr lang="en-US" altLang="zh-CN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标题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41E25AC2-796C-E24E-8A71-7D6AC24ACD5B}"/>
              </a:ext>
            </a:extLst>
          </p:cNvPr>
          <p:cNvSpPr/>
          <p:nvPr/>
        </p:nvSpPr>
        <p:spPr>
          <a:xfrm>
            <a:off x="4903458" y="2835876"/>
            <a:ext cx="947737" cy="947737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填写</a:t>
            </a:r>
            <a:endParaRPr lang="en-US" altLang="zh-CN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标题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A41FB78D-A639-D842-A2A1-4CA6E0E2ECAC}"/>
              </a:ext>
            </a:extLst>
          </p:cNvPr>
          <p:cNvSpPr/>
          <p:nvPr/>
        </p:nvSpPr>
        <p:spPr>
          <a:xfrm>
            <a:off x="6122504" y="3810408"/>
            <a:ext cx="947738" cy="947737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填写</a:t>
            </a:r>
            <a:endParaRPr lang="en-US" altLang="zh-CN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标题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63A19995-8A4F-4244-87C1-E59641201B8E}"/>
              </a:ext>
            </a:extLst>
          </p:cNvPr>
          <p:cNvSpPr/>
          <p:nvPr/>
        </p:nvSpPr>
        <p:spPr>
          <a:xfrm>
            <a:off x="4901856" y="4758145"/>
            <a:ext cx="947737" cy="947738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填写</a:t>
            </a:r>
            <a:endParaRPr lang="en-US" altLang="zh-CN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498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40000" decel="4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decel="4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40000" decel="4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decel="4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40000" decel="4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path" presetSubtype="0" decel="4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40000" decel="4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40" grpId="0"/>
      <p:bldP spid="41" grpId="0"/>
      <p:bldP spid="42" grpId="0"/>
      <p:bldP spid="43" grpId="0"/>
      <p:bldP spid="44" grpId="0"/>
      <p:bldP spid="47" grpId="0"/>
      <p:bldP spid="50" grpId="0"/>
      <p:bldP spid="51" grpId="0"/>
      <p:bldP spid="56" grpId="0" animBg="1"/>
      <p:bldP spid="56" grpId="1" animBg="1"/>
      <p:bldP spid="56" grpId="2" animBg="1"/>
      <p:bldP spid="58" grpId="0" animBg="1"/>
      <p:bldP spid="58" grpId="1" animBg="1"/>
      <p:bldP spid="58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其他样式（非母版，需要请复制）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其他的版式样式</a:t>
            </a:r>
          </a:p>
        </p:txBody>
      </p:sp>
      <p:sp>
        <p:nvSpPr>
          <p:cNvPr id="25" name="Freeform 46">
            <a:extLst>
              <a:ext uri="{FF2B5EF4-FFF2-40B4-BE49-F238E27FC236}">
                <a16:creationId xmlns:a16="http://schemas.microsoft.com/office/drawing/2014/main" id="{117F23E5-10F0-FD4D-BEA6-806990AB2EED}"/>
              </a:ext>
            </a:extLst>
          </p:cNvPr>
          <p:cNvSpPr>
            <a:spLocks/>
          </p:cNvSpPr>
          <p:nvPr/>
        </p:nvSpPr>
        <p:spPr bwMode="auto">
          <a:xfrm>
            <a:off x="2553509" y="2006390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id="{792B8FF4-2F5F-FA4C-B6D3-3433AA7A4FEB}"/>
              </a:ext>
            </a:extLst>
          </p:cNvPr>
          <p:cNvSpPr>
            <a:spLocks/>
          </p:cNvSpPr>
          <p:nvPr/>
        </p:nvSpPr>
        <p:spPr bwMode="auto">
          <a:xfrm>
            <a:off x="6438717" y="2006390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D793896C-5C88-CD46-B521-7EC3ECD48881}"/>
              </a:ext>
            </a:extLst>
          </p:cNvPr>
          <p:cNvSpPr>
            <a:spLocks/>
          </p:cNvSpPr>
          <p:nvPr/>
        </p:nvSpPr>
        <p:spPr bwMode="auto">
          <a:xfrm>
            <a:off x="1187958" y="3006662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填写标题</a:t>
            </a: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4B69586E-EDDC-7D4C-98AB-FA70FA75795F}"/>
              </a:ext>
            </a:extLst>
          </p:cNvPr>
          <p:cNvSpPr>
            <a:spLocks/>
          </p:cNvSpPr>
          <p:nvPr/>
        </p:nvSpPr>
        <p:spPr bwMode="auto">
          <a:xfrm>
            <a:off x="9135841" y="301940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填写标题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14472B7E-CE71-2E49-8D15-31D73AD9A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256" y="2917738"/>
            <a:ext cx="2155575" cy="190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2937D0EF-ABF8-9045-9E8F-12AE9C5B9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867" y="2886943"/>
            <a:ext cx="2155575" cy="190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22994532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其他样式（非母版，需要请复制）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其他的版式样式</a:t>
            </a:r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BA026C7A-65BA-5146-8D2B-1B0AD2646AE9}"/>
              </a:ext>
            </a:extLst>
          </p:cNvPr>
          <p:cNvSpPr/>
          <p:nvPr/>
        </p:nvSpPr>
        <p:spPr>
          <a:xfrm>
            <a:off x="6500102" y="1984837"/>
            <a:ext cx="1144224" cy="1144223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1" name="Freeform 131">
            <a:extLst>
              <a:ext uri="{FF2B5EF4-FFF2-40B4-BE49-F238E27FC236}">
                <a16:creationId xmlns:a16="http://schemas.microsoft.com/office/drawing/2014/main" id="{11AC132F-14DD-1A45-8A50-B980661D4E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8259" y="2262683"/>
            <a:ext cx="553168" cy="555693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lIns="45720" tIns="22860" rIns="45720" bIns="22860"/>
          <a:lstStyle/>
          <a:p>
            <a:pPr>
              <a:defRPr/>
            </a:pPr>
            <a:endParaRPr lang="en-US" sz="105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12" name="Oval 37">
            <a:extLst>
              <a:ext uri="{FF2B5EF4-FFF2-40B4-BE49-F238E27FC236}">
                <a16:creationId xmlns:a16="http://schemas.microsoft.com/office/drawing/2014/main" id="{04B9582D-92E8-3042-94F6-D4A67C021C6A}"/>
              </a:ext>
            </a:extLst>
          </p:cNvPr>
          <p:cNvSpPr/>
          <p:nvPr/>
        </p:nvSpPr>
        <p:spPr>
          <a:xfrm>
            <a:off x="6500102" y="4018169"/>
            <a:ext cx="1144224" cy="114422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3" name="Freeform 231">
            <a:extLst>
              <a:ext uri="{FF2B5EF4-FFF2-40B4-BE49-F238E27FC236}">
                <a16:creationId xmlns:a16="http://schemas.microsoft.com/office/drawing/2014/main" id="{E79B1DFD-712B-C849-9F03-F2384E91F0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8259" y="4328852"/>
            <a:ext cx="563272" cy="560745"/>
          </a:xfrm>
          <a:custGeom>
            <a:avLst/>
            <a:gdLst>
              <a:gd name="T0" fmla="*/ 59 w 59"/>
              <a:gd name="T1" fmla="*/ 47 h 58"/>
              <a:gd name="T2" fmla="*/ 48 w 59"/>
              <a:gd name="T3" fmla="*/ 58 h 58"/>
              <a:gd name="T4" fmla="*/ 11 w 59"/>
              <a:gd name="T5" fmla="*/ 58 h 58"/>
              <a:gd name="T6" fmla="*/ 0 w 59"/>
              <a:gd name="T7" fmla="*/ 47 h 58"/>
              <a:gd name="T8" fmla="*/ 0 w 59"/>
              <a:gd name="T9" fmla="*/ 10 h 58"/>
              <a:gd name="T10" fmla="*/ 11 w 59"/>
              <a:gd name="T11" fmla="*/ 0 h 58"/>
              <a:gd name="T12" fmla="*/ 48 w 59"/>
              <a:gd name="T13" fmla="*/ 0 h 58"/>
              <a:gd name="T14" fmla="*/ 59 w 59"/>
              <a:gd name="T15" fmla="*/ 10 h 58"/>
              <a:gd name="T16" fmla="*/ 59 w 59"/>
              <a:gd name="T17" fmla="*/ 47 h 58"/>
              <a:gd name="T18" fmla="*/ 49 w 59"/>
              <a:gd name="T19" fmla="*/ 39 h 58"/>
              <a:gd name="T20" fmla="*/ 42 w 59"/>
              <a:gd name="T21" fmla="*/ 35 h 58"/>
              <a:gd name="T22" fmla="*/ 40 w 59"/>
              <a:gd name="T23" fmla="*/ 34 h 58"/>
              <a:gd name="T24" fmla="*/ 34 w 59"/>
              <a:gd name="T25" fmla="*/ 39 h 58"/>
              <a:gd name="T26" fmla="*/ 32 w 59"/>
              <a:gd name="T27" fmla="*/ 38 h 58"/>
              <a:gd name="T28" fmla="*/ 20 w 59"/>
              <a:gd name="T29" fmla="*/ 27 h 58"/>
              <a:gd name="T30" fmla="*/ 19 w 59"/>
              <a:gd name="T31" fmla="*/ 24 h 58"/>
              <a:gd name="T32" fmla="*/ 24 w 59"/>
              <a:gd name="T33" fmla="*/ 19 h 58"/>
              <a:gd name="T34" fmla="*/ 23 w 59"/>
              <a:gd name="T35" fmla="*/ 16 h 58"/>
              <a:gd name="T36" fmla="*/ 19 w 59"/>
              <a:gd name="T37" fmla="*/ 9 h 58"/>
              <a:gd name="T38" fmla="*/ 18 w 59"/>
              <a:gd name="T39" fmla="*/ 9 h 58"/>
              <a:gd name="T40" fmla="*/ 14 w 59"/>
              <a:gd name="T41" fmla="*/ 10 h 58"/>
              <a:gd name="T42" fmla="*/ 10 w 59"/>
              <a:gd name="T43" fmla="*/ 19 h 58"/>
              <a:gd name="T44" fmla="*/ 12 w 59"/>
              <a:gd name="T45" fmla="*/ 26 h 58"/>
              <a:gd name="T46" fmla="*/ 32 w 59"/>
              <a:gd name="T47" fmla="*/ 46 h 58"/>
              <a:gd name="T48" fmla="*/ 40 w 59"/>
              <a:gd name="T49" fmla="*/ 48 h 58"/>
              <a:gd name="T50" fmla="*/ 48 w 59"/>
              <a:gd name="T51" fmla="*/ 44 h 58"/>
              <a:gd name="T52" fmla="*/ 49 w 59"/>
              <a:gd name="T53" fmla="*/ 40 h 58"/>
              <a:gd name="T54" fmla="*/ 49 w 59"/>
              <a:gd name="T55" fmla="*/ 39 h 5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9" h="58">
                <a:moveTo>
                  <a:pt x="59" y="47"/>
                </a:moveTo>
                <a:cubicBezTo>
                  <a:pt x="59" y="53"/>
                  <a:pt x="54" y="58"/>
                  <a:pt x="48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9" y="4"/>
                  <a:pt x="59" y="10"/>
                </a:cubicBezTo>
                <a:lnTo>
                  <a:pt x="59" y="47"/>
                </a:lnTo>
                <a:close/>
                <a:moveTo>
                  <a:pt x="49" y="39"/>
                </a:moveTo>
                <a:cubicBezTo>
                  <a:pt x="49" y="39"/>
                  <a:pt x="43" y="36"/>
                  <a:pt x="42" y="35"/>
                </a:cubicBezTo>
                <a:cubicBezTo>
                  <a:pt x="41" y="35"/>
                  <a:pt x="41" y="34"/>
                  <a:pt x="40" y="34"/>
                </a:cubicBezTo>
                <a:cubicBezTo>
                  <a:pt x="38" y="34"/>
                  <a:pt x="36" y="39"/>
                  <a:pt x="34" y="39"/>
                </a:cubicBezTo>
                <a:cubicBezTo>
                  <a:pt x="33" y="39"/>
                  <a:pt x="32" y="38"/>
                  <a:pt x="32" y="38"/>
                </a:cubicBezTo>
                <a:cubicBezTo>
                  <a:pt x="27" y="35"/>
                  <a:pt x="23" y="32"/>
                  <a:pt x="20" y="27"/>
                </a:cubicBezTo>
                <a:cubicBezTo>
                  <a:pt x="20" y="26"/>
                  <a:pt x="19" y="25"/>
                  <a:pt x="19" y="24"/>
                </a:cubicBezTo>
                <a:cubicBezTo>
                  <a:pt x="19" y="23"/>
                  <a:pt x="24" y="20"/>
                  <a:pt x="24" y="19"/>
                </a:cubicBezTo>
                <a:cubicBezTo>
                  <a:pt x="24" y="18"/>
                  <a:pt x="23" y="17"/>
                  <a:pt x="23" y="16"/>
                </a:cubicBezTo>
                <a:cubicBezTo>
                  <a:pt x="22" y="15"/>
                  <a:pt x="20" y="10"/>
                  <a:pt x="19" y="9"/>
                </a:cubicBezTo>
                <a:cubicBezTo>
                  <a:pt x="19" y="9"/>
                  <a:pt x="19" y="9"/>
                  <a:pt x="18" y="9"/>
                </a:cubicBezTo>
                <a:cubicBezTo>
                  <a:pt x="17" y="9"/>
                  <a:pt x="15" y="10"/>
                  <a:pt x="14" y="10"/>
                </a:cubicBezTo>
                <a:cubicBezTo>
                  <a:pt x="12" y="11"/>
                  <a:pt x="10" y="16"/>
                  <a:pt x="10" y="19"/>
                </a:cubicBezTo>
                <a:cubicBezTo>
                  <a:pt x="10" y="21"/>
                  <a:pt x="11" y="24"/>
                  <a:pt x="12" y="26"/>
                </a:cubicBezTo>
                <a:cubicBezTo>
                  <a:pt x="15" y="34"/>
                  <a:pt x="24" y="43"/>
                  <a:pt x="32" y="46"/>
                </a:cubicBezTo>
                <a:cubicBezTo>
                  <a:pt x="35" y="47"/>
                  <a:pt x="37" y="48"/>
                  <a:pt x="40" y="48"/>
                </a:cubicBezTo>
                <a:cubicBezTo>
                  <a:pt x="42" y="48"/>
                  <a:pt x="47" y="46"/>
                  <a:pt x="48" y="44"/>
                </a:cubicBezTo>
                <a:cubicBezTo>
                  <a:pt x="49" y="43"/>
                  <a:pt x="49" y="41"/>
                  <a:pt x="49" y="40"/>
                </a:cubicBezTo>
                <a:cubicBezTo>
                  <a:pt x="49" y="40"/>
                  <a:pt x="49" y="40"/>
                  <a:pt x="49" y="3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4" name="Oval 48">
            <a:extLst>
              <a:ext uri="{FF2B5EF4-FFF2-40B4-BE49-F238E27FC236}">
                <a16:creationId xmlns:a16="http://schemas.microsoft.com/office/drawing/2014/main" id="{3206B771-BB0C-544C-BF99-6D2BAF516326}"/>
              </a:ext>
            </a:extLst>
          </p:cNvPr>
          <p:cNvSpPr/>
          <p:nvPr/>
        </p:nvSpPr>
        <p:spPr>
          <a:xfrm>
            <a:off x="4499605" y="1984837"/>
            <a:ext cx="1144224" cy="1144223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5" name="Oval 51">
            <a:extLst>
              <a:ext uri="{FF2B5EF4-FFF2-40B4-BE49-F238E27FC236}">
                <a16:creationId xmlns:a16="http://schemas.microsoft.com/office/drawing/2014/main" id="{1F14A628-F3BE-4D43-9B13-8675359EB2BC}"/>
              </a:ext>
            </a:extLst>
          </p:cNvPr>
          <p:cNvSpPr/>
          <p:nvPr/>
        </p:nvSpPr>
        <p:spPr>
          <a:xfrm>
            <a:off x="4499605" y="4018169"/>
            <a:ext cx="1144224" cy="1144222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8C516E5A-B83E-8A4F-9163-817EA48EC25B}"/>
              </a:ext>
            </a:extLst>
          </p:cNvPr>
          <p:cNvSpPr>
            <a:spLocks noChangeAspect="1"/>
          </p:cNvSpPr>
          <p:nvPr/>
        </p:nvSpPr>
        <p:spPr bwMode="auto">
          <a:xfrm>
            <a:off x="4815341" y="2353615"/>
            <a:ext cx="530434" cy="464762"/>
          </a:xfrm>
          <a:custGeom>
            <a:avLst/>
            <a:gdLst>
              <a:gd name="T0" fmla="*/ 34 w 68"/>
              <a:gd name="T1" fmla="*/ 49 h 59"/>
              <a:gd name="T2" fmla="*/ 29 w 68"/>
              <a:gd name="T3" fmla="*/ 49 h 59"/>
              <a:gd name="T4" fmla="*/ 11 w 68"/>
              <a:gd name="T5" fmla="*/ 58 h 59"/>
              <a:gd name="T6" fmla="*/ 7 w 68"/>
              <a:gd name="T7" fmla="*/ 59 h 59"/>
              <a:gd name="T8" fmla="*/ 5 w 68"/>
              <a:gd name="T9" fmla="*/ 57 h 59"/>
              <a:gd name="T10" fmla="*/ 5 w 68"/>
              <a:gd name="T11" fmla="*/ 57 h 59"/>
              <a:gd name="T12" fmla="*/ 6 w 68"/>
              <a:gd name="T13" fmla="*/ 55 h 59"/>
              <a:gd name="T14" fmla="*/ 13 w 68"/>
              <a:gd name="T15" fmla="*/ 44 h 59"/>
              <a:gd name="T16" fmla="*/ 0 w 68"/>
              <a:gd name="T17" fmla="*/ 25 h 59"/>
              <a:gd name="T18" fmla="*/ 34 w 68"/>
              <a:gd name="T19" fmla="*/ 0 h 59"/>
              <a:gd name="T20" fmla="*/ 68 w 68"/>
              <a:gd name="T21" fmla="*/ 25 h 59"/>
              <a:gd name="T22" fmla="*/ 34 w 68"/>
              <a:gd name="T23" fmla="*/ 49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7" name="Freeform 116">
            <a:extLst>
              <a:ext uri="{FF2B5EF4-FFF2-40B4-BE49-F238E27FC236}">
                <a16:creationId xmlns:a16="http://schemas.microsoft.com/office/drawing/2014/main" id="{61B9797C-DE7E-2E4A-8E14-A923B604106F}"/>
              </a:ext>
            </a:extLst>
          </p:cNvPr>
          <p:cNvSpPr>
            <a:spLocks noChangeAspect="1"/>
          </p:cNvSpPr>
          <p:nvPr/>
        </p:nvSpPr>
        <p:spPr bwMode="auto">
          <a:xfrm>
            <a:off x="4779978" y="4260654"/>
            <a:ext cx="593581" cy="560745"/>
          </a:xfrm>
          <a:custGeom>
            <a:avLst/>
            <a:gdLst>
              <a:gd name="T0" fmla="*/ 63 w 64"/>
              <a:gd name="T1" fmla="*/ 25 h 60"/>
              <a:gd name="T2" fmla="*/ 49 w 64"/>
              <a:gd name="T3" fmla="*/ 39 h 60"/>
              <a:gd name="T4" fmla="*/ 52 w 64"/>
              <a:gd name="T5" fmla="*/ 57 h 60"/>
              <a:gd name="T6" fmla="*/ 52 w 64"/>
              <a:gd name="T7" fmla="*/ 58 h 60"/>
              <a:gd name="T8" fmla="*/ 51 w 64"/>
              <a:gd name="T9" fmla="*/ 60 h 60"/>
              <a:gd name="T10" fmla="*/ 49 w 64"/>
              <a:gd name="T11" fmla="*/ 60 h 60"/>
              <a:gd name="T12" fmla="*/ 32 w 64"/>
              <a:gd name="T13" fmla="*/ 51 h 60"/>
              <a:gd name="T14" fmla="*/ 15 w 64"/>
              <a:gd name="T15" fmla="*/ 60 h 60"/>
              <a:gd name="T16" fmla="*/ 13 w 64"/>
              <a:gd name="T17" fmla="*/ 60 h 60"/>
              <a:gd name="T18" fmla="*/ 12 w 64"/>
              <a:gd name="T19" fmla="*/ 58 h 60"/>
              <a:gd name="T20" fmla="*/ 12 w 64"/>
              <a:gd name="T21" fmla="*/ 57 h 60"/>
              <a:gd name="T22" fmla="*/ 15 w 64"/>
              <a:gd name="T23" fmla="*/ 39 h 60"/>
              <a:gd name="T24" fmla="*/ 1 w 64"/>
              <a:gd name="T25" fmla="*/ 25 h 60"/>
              <a:gd name="T26" fmla="*/ 0 w 64"/>
              <a:gd name="T27" fmla="*/ 23 h 60"/>
              <a:gd name="T28" fmla="*/ 3 w 64"/>
              <a:gd name="T29" fmla="*/ 22 h 60"/>
              <a:gd name="T30" fmla="*/ 22 w 64"/>
              <a:gd name="T31" fmla="*/ 19 h 60"/>
              <a:gd name="T32" fmla="*/ 30 w 64"/>
              <a:gd name="T33" fmla="*/ 1 h 60"/>
              <a:gd name="T34" fmla="*/ 32 w 64"/>
              <a:gd name="T35" fmla="*/ 0 h 60"/>
              <a:gd name="T36" fmla="*/ 34 w 64"/>
              <a:gd name="T37" fmla="*/ 1 h 60"/>
              <a:gd name="T38" fmla="*/ 42 w 64"/>
              <a:gd name="T39" fmla="*/ 19 h 60"/>
              <a:gd name="T40" fmla="*/ 61 w 64"/>
              <a:gd name="T41" fmla="*/ 22 h 60"/>
              <a:gd name="T42" fmla="*/ 64 w 64"/>
              <a:gd name="T43" fmla="*/ 23 h 60"/>
              <a:gd name="T44" fmla="*/ 63 w 64"/>
              <a:gd name="T45" fmla="*/ 25 h 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4" h="60">
                <a:moveTo>
                  <a:pt x="63" y="25"/>
                </a:moveTo>
                <a:cubicBezTo>
                  <a:pt x="49" y="39"/>
                  <a:pt x="49" y="39"/>
                  <a:pt x="49" y="39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60"/>
                  <a:pt x="51" y="60"/>
                </a:cubicBezTo>
                <a:cubicBezTo>
                  <a:pt x="50" y="60"/>
                  <a:pt x="50" y="60"/>
                  <a:pt x="49" y="60"/>
                </a:cubicBezTo>
                <a:cubicBezTo>
                  <a:pt x="32" y="51"/>
                  <a:pt x="32" y="51"/>
                  <a:pt x="32" y="51"/>
                </a:cubicBezTo>
                <a:cubicBezTo>
                  <a:pt x="15" y="60"/>
                  <a:pt x="15" y="60"/>
                  <a:pt x="15" y="60"/>
                </a:cubicBezTo>
                <a:cubicBezTo>
                  <a:pt x="14" y="60"/>
                  <a:pt x="14" y="60"/>
                  <a:pt x="13" y="60"/>
                </a:cubicBezTo>
                <a:cubicBezTo>
                  <a:pt x="12" y="60"/>
                  <a:pt x="12" y="59"/>
                  <a:pt x="12" y="58"/>
                </a:cubicBezTo>
                <a:cubicBezTo>
                  <a:pt x="12" y="58"/>
                  <a:pt x="12" y="58"/>
                  <a:pt x="12" y="57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0" y="24"/>
                  <a:pt x="0" y="23"/>
                </a:cubicBezTo>
                <a:cubicBezTo>
                  <a:pt x="0" y="22"/>
                  <a:pt x="2" y="22"/>
                  <a:pt x="3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42" y="19"/>
                  <a:pt x="42" y="19"/>
                  <a:pt x="42" y="19"/>
                </a:cubicBezTo>
                <a:cubicBezTo>
                  <a:pt x="61" y="22"/>
                  <a:pt x="61" y="22"/>
                  <a:pt x="61" y="22"/>
                </a:cubicBezTo>
                <a:cubicBezTo>
                  <a:pt x="62" y="22"/>
                  <a:pt x="64" y="22"/>
                  <a:pt x="64" y="23"/>
                </a:cubicBezTo>
                <a:cubicBezTo>
                  <a:pt x="64" y="24"/>
                  <a:pt x="63" y="25"/>
                  <a:pt x="63" y="25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7B5FF5E2-D982-894A-91D1-83EE0C906FF0}"/>
              </a:ext>
            </a:extLst>
          </p:cNvPr>
          <p:cNvSpPr txBox="1"/>
          <p:nvPr/>
        </p:nvSpPr>
        <p:spPr>
          <a:xfrm>
            <a:off x="7896913" y="1957053"/>
            <a:ext cx="1694695" cy="418513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填写段落标题</a:t>
            </a:r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DFDE0DDA-5E13-6644-A5E1-E8CDC2F77612}"/>
              </a:ext>
            </a:extLst>
          </p:cNvPr>
          <p:cNvSpPr txBox="1"/>
          <p:nvPr/>
        </p:nvSpPr>
        <p:spPr>
          <a:xfrm>
            <a:off x="7896913" y="2426866"/>
            <a:ext cx="3169976" cy="103034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TextBox 37">
            <a:extLst>
              <a:ext uri="{FF2B5EF4-FFF2-40B4-BE49-F238E27FC236}">
                <a16:creationId xmlns:a16="http://schemas.microsoft.com/office/drawing/2014/main" id="{92D4219B-8211-E746-80AE-0DE930C6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865" y="1957053"/>
            <a:ext cx="1694696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填写段落标题</a:t>
            </a:r>
          </a:p>
        </p:txBody>
      </p:sp>
      <p:sp>
        <p:nvSpPr>
          <p:cNvPr id="21" name="TextBox 38">
            <a:extLst>
              <a:ext uri="{FF2B5EF4-FFF2-40B4-BE49-F238E27FC236}">
                <a16:creationId xmlns:a16="http://schemas.microsoft.com/office/drawing/2014/main" id="{FB817CEB-9C8B-8749-9676-64A5BB500E15}"/>
              </a:ext>
            </a:extLst>
          </p:cNvPr>
          <p:cNvSpPr txBox="1"/>
          <p:nvPr/>
        </p:nvSpPr>
        <p:spPr>
          <a:xfrm>
            <a:off x="983583" y="2426866"/>
            <a:ext cx="3169978" cy="103034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TextBox 37">
            <a:extLst>
              <a:ext uri="{FF2B5EF4-FFF2-40B4-BE49-F238E27FC236}">
                <a16:creationId xmlns:a16="http://schemas.microsoft.com/office/drawing/2014/main" id="{E7D4A159-6245-9149-9BD1-08F2C344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913" y="4018169"/>
            <a:ext cx="1694695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填写段落标题</a:t>
            </a:r>
          </a:p>
        </p:txBody>
      </p:sp>
      <p:sp>
        <p:nvSpPr>
          <p:cNvPr id="23" name="TextBox 38">
            <a:extLst>
              <a:ext uri="{FF2B5EF4-FFF2-40B4-BE49-F238E27FC236}">
                <a16:creationId xmlns:a16="http://schemas.microsoft.com/office/drawing/2014/main" id="{E843196D-546D-FA4E-AF3F-FB97B68F3EBA}"/>
              </a:ext>
            </a:extLst>
          </p:cNvPr>
          <p:cNvSpPr txBox="1"/>
          <p:nvPr/>
        </p:nvSpPr>
        <p:spPr>
          <a:xfrm>
            <a:off x="7896913" y="4490508"/>
            <a:ext cx="3169976" cy="103034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45E7D30B-7D02-364B-93F6-2334CBE4A162}"/>
              </a:ext>
            </a:extLst>
          </p:cNvPr>
          <p:cNvSpPr txBox="1"/>
          <p:nvPr/>
        </p:nvSpPr>
        <p:spPr>
          <a:xfrm>
            <a:off x="2458865" y="4018169"/>
            <a:ext cx="1694696" cy="418513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填写段落标题</a:t>
            </a:r>
          </a:p>
        </p:txBody>
      </p:sp>
      <p:sp>
        <p:nvSpPr>
          <p:cNvPr id="29" name="TextBox 38">
            <a:extLst>
              <a:ext uri="{FF2B5EF4-FFF2-40B4-BE49-F238E27FC236}">
                <a16:creationId xmlns:a16="http://schemas.microsoft.com/office/drawing/2014/main" id="{1054C961-140D-E44F-BEA9-244D89AC702B}"/>
              </a:ext>
            </a:extLst>
          </p:cNvPr>
          <p:cNvSpPr txBox="1"/>
          <p:nvPr/>
        </p:nvSpPr>
        <p:spPr>
          <a:xfrm>
            <a:off x="983583" y="4490508"/>
            <a:ext cx="3169978" cy="103034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BD1B72C-E7E3-724C-B6DD-4824C54251B3}"/>
              </a:ext>
            </a:extLst>
          </p:cNvPr>
          <p:cNvCxnSpPr/>
          <p:nvPr/>
        </p:nvCxnSpPr>
        <p:spPr>
          <a:xfrm>
            <a:off x="983583" y="3657600"/>
            <a:ext cx="10083306" cy="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984C915E-DD60-F34A-B2F2-BD85D38AF6D5}"/>
              </a:ext>
            </a:extLst>
          </p:cNvPr>
          <p:cNvCxnSpPr>
            <a:cxnSpLocks/>
          </p:cNvCxnSpPr>
          <p:nvPr/>
        </p:nvCxnSpPr>
        <p:spPr>
          <a:xfrm>
            <a:off x="6096000" y="1957053"/>
            <a:ext cx="0" cy="344659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7244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其他样式（非母版，需要请复制）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其他的版式样式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0759FC2-2FC6-2F47-8824-8C508A3EEAE6}"/>
              </a:ext>
            </a:extLst>
          </p:cNvPr>
          <p:cNvSpPr/>
          <p:nvPr/>
        </p:nvSpPr>
        <p:spPr>
          <a:xfrm>
            <a:off x="2679167" y="1905898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A</a:t>
            </a:r>
            <a:endParaRPr lang="zh-CN" altLang="en-US" sz="2800" b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347982B-22F3-5A4A-8B95-98317E971DD7}"/>
              </a:ext>
            </a:extLst>
          </p:cNvPr>
          <p:cNvSpPr/>
          <p:nvPr/>
        </p:nvSpPr>
        <p:spPr>
          <a:xfrm>
            <a:off x="5419465" y="1905898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B</a:t>
            </a:r>
            <a:endParaRPr lang="zh-CN" altLang="en-US" sz="2800" b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2A09BCA-B604-DB4E-A7BC-2D1D46CBD44C}"/>
              </a:ext>
            </a:extLst>
          </p:cNvPr>
          <p:cNvSpPr/>
          <p:nvPr/>
        </p:nvSpPr>
        <p:spPr>
          <a:xfrm>
            <a:off x="8159762" y="1905898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C</a:t>
            </a:r>
            <a:endParaRPr lang="zh-CN" altLang="en-US" sz="2800" b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DFC903-87EB-D643-B790-CDA95E0BFB58}"/>
              </a:ext>
            </a:extLst>
          </p:cNvPr>
          <p:cNvSpPr/>
          <p:nvPr/>
        </p:nvSpPr>
        <p:spPr>
          <a:xfrm>
            <a:off x="2432674" y="3820953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填写段落标题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603BE6-B9B2-2D48-8B4E-0B24D29D64D1}"/>
              </a:ext>
            </a:extLst>
          </p:cNvPr>
          <p:cNvSpPr/>
          <p:nvPr/>
        </p:nvSpPr>
        <p:spPr>
          <a:xfrm>
            <a:off x="5172972" y="3820953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填写段落标题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FA452C-DDD2-AD40-8706-FD1214F5244D}"/>
              </a:ext>
            </a:extLst>
          </p:cNvPr>
          <p:cNvSpPr/>
          <p:nvPr/>
        </p:nvSpPr>
        <p:spPr>
          <a:xfrm>
            <a:off x="7913269" y="3820953"/>
            <a:ext cx="2105188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填写段落标题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2CC58F37-4118-2D48-9E6D-E938CB19044E}"/>
              </a:ext>
            </a:extLst>
          </p:cNvPr>
          <p:cNvSpPr txBox="1"/>
          <p:nvPr/>
        </p:nvSpPr>
        <p:spPr>
          <a:xfrm>
            <a:off x="2355022" y="4451369"/>
            <a:ext cx="2273959" cy="15351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7C3645BD-8961-B441-8FB6-BE11A1C39B30}"/>
              </a:ext>
            </a:extLst>
          </p:cNvPr>
          <p:cNvSpPr txBox="1"/>
          <p:nvPr/>
        </p:nvSpPr>
        <p:spPr>
          <a:xfrm>
            <a:off x="5102126" y="4451369"/>
            <a:ext cx="2273959" cy="15351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2DC4E889-5BC9-2142-860D-10295F36134C}"/>
              </a:ext>
            </a:extLst>
          </p:cNvPr>
          <p:cNvSpPr txBox="1"/>
          <p:nvPr/>
        </p:nvSpPr>
        <p:spPr>
          <a:xfrm>
            <a:off x="7846865" y="4451369"/>
            <a:ext cx="2273959" cy="15351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70663124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规范使用说明</a:t>
            </a:r>
            <a:endParaRPr kumimoji="1" lang="zh-CN" altLang="en-US" dirty="0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E1FBA79F-8FB0-1F48-8835-EF245A61CD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9845675" cy="4871439"/>
          </a:xfrm>
        </p:spPr>
        <p:txBody>
          <a:bodyPr anchor="t"/>
          <a:lstStyle/>
          <a:p>
            <a:pPr>
              <a:buFont typeface="+mj-lt"/>
              <a:buAutoNum type="arabicPeriod"/>
            </a:pPr>
            <a:r>
              <a:rPr kumimoji="1" lang="zh-CN" altLang="en-US" dirty="0"/>
              <a:t>字体为 阿里巴巴普惠体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r>
              <a:rPr kumimoji="1" lang="zh-CN" altLang="en-US" dirty="0"/>
              <a:t>字号 正文一级标题  </a:t>
            </a:r>
            <a:r>
              <a:rPr kumimoji="1" lang="en-US" altLang="zh-CN" dirty="0"/>
              <a:t>24</a:t>
            </a:r>
            <a:r>
              <a:rPr kumimoji="1" lang="zh-CN" altLang="en-US" dirty="0"/>
              <a:t>号；正文二级标题  </a:t>
            </a:r>
            <a:r>
              <a:rPr kumimoji="1" lang="en-US" altLang="zh-CN" dirty="0"/>
              <a:t>18</a:t>
            </a:r>
            <a:r>
              <a:rPr kumimoji="1" lang="zh-CN" altLang="en-US" dirty="0"/>
              <a:t>号；正文文字 </a:t>
            </a:r>
            <a:r>
              <a:rPr kumimoji="1" lang="en-US" altLang="zh-CN" dirty="0"/>
              <a:t>16</a:t>
            </a:r>
            <a:r>
              <a:rPr kumimoji="1" lang="zh-CN" altLang="en-US" dirty="0"/>
              <a:t>号；代码字号</a:t>
            </a:r>
            <a:r>
              <a:rPr kumimoji="1" lang="en-US" altLang="zh-CN" dirty="0"/>
              <a:t>14</a:t>
            </a:r>
            <a:r>
              <a:rPr kumimoji="1" lang="zh-CN" altLang="en-US" dirty="0"/>
              <a:t>号；流程图字号</a:t>
            </a:r>
            <a:r>
              <a:rPr kumimoji="1" lang="en-US" altLang="zh-CN" dirty="0"/>
              <a:t>14</a:t>
            </a:r>
            <a:r>
              <a:rPr kumimoji="1" lang="zh-CN" altLang="en-US" dirty="0"/>
              <a:t>号；注释、注意事项字号</a:t>
            </a:r>
            <a:r>
              <a:rPr kumimoji="1" lang="en-US" altLang="zh-CN" dirty="0"/>
              <a:t>14</a:t>
            </a:r>
            <a:r>
              <a:rPr kumimoji="1" lang="zh-CN" altLang="en-US" dirty="0"/>
              <a:t>号。字号可根据实际内容的多少进行微调，原则上按规范使用。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r>
              <a:rPr kumimoji="1" lang="zh-CN" altLang="en-US" dirty="0"/>
              <a:t>标准色及色值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endParaRPr kumimoji="1" lang="en-US" altLang="zh-CN" dirty="0"/>
          </a:p>
          <a:p>
            <a:pPr>
              <a:buFont typeface="+mj-lt"/>
              <a:buAutoNum type="arabicPeriod"/>
            </a:pPr>
            <a:endParaRPr kumimoji="1" lang="en-US" altLang="zh-CN" dirty="0"/>
          </a:p>
          <a:p>
            <a:pPr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208DAD-3D0A-9545-9F5B-8F52CED1BF1D}"/>
              </a:ext>
            </a:extLst>
          </p:cNvPr>
          <p:cNvSpPr/>
          <p:nvPr/>
        </p:nvSpPr>
        <p:spPr>
          <a:xfrm>
            <a:off x="1152941" y="2716698"/>
            <a:ext cx="384313" cy="342828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5F7426-55F3-AA46-A7DC-758C73290DC3}"/>
              </a:ext>
            </a:extLst>
          </p:cNvPr>
          <p:cNvSpPr/>
          <p:nvPr/>
        </p:nvSpPr>
        <p:spPr>
          <a:xfrm>
            <a:off x="4261300" y="2716698"/>
            <a:ext cx="384313" cy="342828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0041C6-B50C-6E4A-8452-045F41348A50}"/>
              </a:ext>
            </a:extLst>
          </p:cNvPr>
          <p:cNvSpPr/>
          <p:nvPr/>
        </p:nvSpPr>
        <p:spPr>
          <a:xfrm>
            <a:off x="1635446" y="2716697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AD2B26"/>
                </a:solidFill>
                <a:latin typeface=".PingFang SC"/>
              </a:rPr>
              <a:t>红色色值 </a:t>
            </a:r>
            <a:r>
              <a:rPr lang="en" altLang="zh-CN" dirty="0">
                <a:solidFill>
                  <a:srgbClr val="AD2B26"/>
                </a:solidFill>
                <a:latin typeface="Helvetica Neue" panose="02000503000000020004" pitchFamily="2" charset="0"/>
              </a:rPr>
              <a:t>AD2B26</a:t>
            </a:r>
            <a:endParaRPr lang="en" altLang="zh-CN" dirty="0">
              <a:solidFill>
                <a:srgbClr val="AD2B26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71451F-8C99-6B4F-9C57-5B7A350252F1}"/>
              </a:ext>
            </a:extLst>
          </p:cNvPr>
          <p:cNvSpPr/>
          <p:nvPr/>
        </p:nvSpPr>
        <p:spPr>
          <a:xfrm>
            <a:off x="4783562" y="2716697"/>
            <a:ext cx="185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9504F"/>
                </a:solidFill>
              </a:rPr>
              <a:t>黑色色值 </a:t>
            </a:r>
            <a:r>
              <a:rPr lang="en-US" altLang="zh-CN" dirty="0">
                <a:solidFill>
                  <a:srgbClr val="49504F"/>
                </a:solidFill>
              </a:rPr>
              <a:t>49504</a:t>
            </a:r>
            <a:r>
              <a:rPr lang="en" altLang="zh-CN" dirty="0">
                <a:solidFill>
                  <a:srgbClr val="49504F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74300233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30078"/>
          </a:xfrm>
        </p:spPr>
        <p:txBody>
          <a:bodyPr/>
          <a:lstStyle/>
          <a:p>
            <a:pPr marL="276225" indent="-276225"/>
            <a:r>
              <a:rPr lang="zh-CN" altLang="en-US" b="1" dirty="0">
                <a:solidFill>
                  <a:srgbClr val="262626"/>
                </a:solidFill>
              </a:rPr>
              <a:t>下包</a:t>
            </a:r>
            <a:r>
              <a:rPr lang="zh-CN" altLang="en-US" dirty="0">
                <a:solidFill>
                  <a:srgbClr val="262626"/>
                </a:solidFill>
              </a:rPr>
              <a:t>：把插件下载到本地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b="1" dirty="0">
                <a:solidFill>
                  <a:srgbClr val="262626"/>
                </a:solidFill>
              </a:rPr>
              <a:t>导包</a:t>
            </a:r>
            <a:r>
              <a:rPr lang="zh-CN" altLang="en-US" dirty="0">
                <a:solidFill>
                  <a:srgbClr val="262626"/>
                </a:solidFill>
              </a:rPr>
              <a:t>：先导入 </a:t>
            </a:r>
            <a:r>
              <a:rPr lang="en-US" altLang="zh-CN" dirty="0">
                <a:solidFill>
                  <a:srgbClr val="C00000"/>
                </a:solidFill>
              </a:rPr>
              <a:t>jQuery </a:t>
            </a:r>
            <a:r>
              <a:rPr lang="en-US" altLang="zh-CN" dirty="0">
                <a:solidFill>
                  <a:srgbClr val="49504F"/>
                </a:solidFill>
              </a:rPr>
              <a:t>, </a:t>
            </a:r>
            <a:r>
              <a:rPr lang="zh-CN" altLang="en-US" dirty="0">
                <a:solidFill>
                  <a:srgbClr val="49504F"/>
                </a:solidFill>
              </a:rPr>
              <a:t>再导入</a:t>
            </a:r>
            <a:r>
              <a:rPr lang="zh-CN" altLang="en-US" dirty="0">
                <a:solidFill>
                  <a:srgbClr val="C00000"/>
                </a:solidFill>
              </a:rPr>
              <a:t>插件 </a:t>
            </a:r>
            <a:r>
              <a:rPr lang="en-US" altLang="zh-CN" dirty="0">
                <a:solidFill>
                  <a:srgbClr val="49504F"/>
                </a:solidFill>
              </a:rPr>
              <a:t>, </a:t>
            </a:r>
            <a:r>
              <a:rPr lang="zh-CN" altLang="en-US" dirty="0">
                <a:solidFill>
                  <a:srgbClr val="49504F"/>
                </a:solidFill>
              </a:rPr>
              <a:t>导入</a:t>
            </a:r>
            <a:r>
              <a:rPr lang="en-US" altLang="zh-CN" dirty="0" err="1">
                <a:solidFill>
                  <a:srgbClr val="C00000"/>
                </a:solidFill>
              </a:rPr>
              <a:t>css</a:t>
            </a:r>
            <a:r>
              <a:rPr lang="en-US" altLang="zh-CN" dirty="0">
                <a:solidFill>
                  <a:srgbClr val="49504F"/>
                </a:solidFill>
              </a:rPr>
              <a:t>(</a:t>
            </a:r>
            <a:r>
              <a:rPr lang="zh-CN" altLang="en-US" dirty="0">
                <a:solidFill>
                  <a:srgbClr val="49504F"/>
                </a:solidFill>
              </a:rPr>
              <a:t>需要的话</a:t>
            </a:r>
            <a:r>
              <a:rPr lang="en-US" altLang="zh-CN" dirty="0">
                <a:solidFill>
                  <a:srgbClr val="49504F"/>
                </a:solidFill>
              </a:rPr>
              <a:t>)</a:t>
            </a:r>
          </a:p>
          <a:p>
            <a:pPr marL="276225" indent="-276225"/>
            <a:r>
              <a:rPr lang="zh-CN" altLang="en-US" b="1" dirty="0">
                <a:solidFill>
                  <a:srgbClr val="262626"/>
                </a:solidFill>
              </a:rPr>
              <a:t>用包</a:t>
            </a:r>
            <a:r>
              <a:rPr lang="zh-CN" altLang="en-US" dirty="0">
                <a:solidFill>
                  <a:srgbClr val="262626"/>
                </a:solidFill>
              </a:rPr>
              <a:t>：根据文档</a:t>
            </a:r>
            <a:r>
              <a:rPr lang="en-US" altLang="zh-CN" dirty="0">
                <a:solidFill>
                  <a:srgbClr val="262626"/>
                </a:solidFill>
              </a:rPr>
              <a:t>(</a:t>
            </a:r>
            <a:r>
              <a:rPr lang="zh-CN" altLang="en-US" dirty="0">
                <a:solidFill>
                  <a:srgbClr val="262626"/>
                </a:solidFill>
              </a:rPr>
              <a:t>说明书</a:t>
            </a:r>
            <a:r>
              <a:rPr lang="en-US" altLang="zh-CN" dirty="0">
                <a:solidFill>
                  <a:srgbClr val="262626"/>
                </a:solidFill>
              </a:rPr>
              <a:t>)</a:t>
            </a:r>
            <a:r>
              <a:rPr lang="zh-CN" altLang="en-US" dirty="0">
                <a:solidFill>
                  <a:srgbClr val="262626"/>
                </a:solidFill>
              </a:rPr>
              <a:t>使用</a:t>
            </a:r>
            <a:endParaRPr lang="en-US" altLang="zh-CN" dirty="0">
              <a:solidFill>
                <a:srgbClr val="C00000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轮播图插件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的轮播图插件 </a:t>
            </a:r>
            <a:r>
              <a:rPr kumimoji="1" lang="en-US" altLang="zh-CN" dirty="0">
                <a:solidFill>
                  <a:srgbClr val="C00000"/>
                </a:solidFill>
              </a:rPr>
              <a:t>slick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44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轮播图插件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导包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49BDDE-37EB-4E6C-A1A0-D767D63405CE}"/>
              </a:ext>
            </a:extLst>
          </p:cNvPr>
          <p:cNvSpPr/>
          <p:nvPr/>
        </p:nvSpPr>
        <p:spPr>
          <a:xfrm>
            <a:off x="1521151" y="2283223"/>
            <a:ext cx="9213421" cy="1698177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三角形 5">
            <a:extLst>
              <a:ext uri="{FF2B5EF4-FFF2-40B4-BE49-F238E27FC236}">
                <a16:creationId xmlns:a16="http://schemas.microsoft.com/office/drawing/2014/main" id="{4B4AEA2E-7CB4-4841-8EA6-902234FA1055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65155B-9F89-4546-A0C5-6907C1530B36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0EE8DD-28E0-411F-8A0A-97AF05836001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85D830-EEE4-4AE2-9D24-B2EEA80EBFEA}"/>
              </a:ext>
            </a:extLst>
          </p:cNvPr>
          <p:cNvSpPr/>
          <p:nvPr/>
        </p:nvSpPr>
        <p:spPr>
          <a:xfrm>
            <a:off x="1003830" y="2266764"/>
            <a:ext cx="7045962" cy="156966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en-US" altLang="zh-CN" sz="1200" b="0" i="1" dirty="0">
                <a:solidFill>
                  <a:srgbClr val="7F848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b="0" i="1" dirty="0">
                <a:solidFill>
                  <a:srgbClr val="7F848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引入插件所需要的样式表 </a:t>
            </a:r>
            <a:r>
              <a:rPr lang="en-US" altLang="zh-CN" sz="1200" b="0" i="1" dirty="0">
                <a:solidFill>
                  <a:srgbClr val="7F848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2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200" b="0" dirty="0">
                <a:solidFill>
                  <a:srgbClr val="E06C75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link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b="0" dirty="0" err="1">
                <a:solidFill>
                  <a:srgbClr val="D19A6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rel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b="0" dirty="0">
                <a:solidFill>
                  <a:srgbClr val="98C37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"stylesheet"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b="0" dirty="0" err="1">
                <a:solidFill>
                  <a:srgbClr val="D19A6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href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b="0" dirty="0">
                <a:solidFill>
                  <a:srgbClr val="98C37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"./assets/slick/slick.css"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&lt;</a:t>
            </a:r>
            <a:r>
              <a:rPr lang="en-US" altLang="zh-CN" sz="1200" b="0" dirty="0">
                <a:solidFill>
                  <a:srgbClr val="E06C75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link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b="0" dirty="0" err="1">
                <a:solidFill>
                  <a:srgbClr val="D19A6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rel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b="0" dirty="0">
                <a:solidFill>
                  <a:srgbClr val="98C37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"stylesheet"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b="0" dirty="0" err="1">
                <a:solidFill>
                  <a:srgbClr val="D19A6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href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b="0" dirty="0">
                <a:solidFill>
                  <a:srgbClr val="98C37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"./assets/slick/slick-theme.css"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endParaRPr lang="en-US" altLang="zh-CN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200" b="0" i="1" dirty="0">
                <a:solidFill>
                  <a:srgbClr val="7F848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b="0" i="1" dirty="0">
                <a:solidFill>
                  <a:srgbClr val="7F848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先导入 </a:t>
            </a:r>
            <a:r>
              <a:rPr lang="en-US" altLang="zh-CN" sz="1200" b="0" i="1" dirty="0">
                <a:solidFill>
                  <a:srgbClr val="7F848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jQuery --&gt;</a:t>
            </a:r>
            <a:endParaRPr lang="en-US" altLang="zh-CN" sz="12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&lt;</a:t>
            </a:r>
            <a:r>
              <a:rPr lang="en-US" altLang="zh-CN" sz="1200" b="0" dirty="0">
                <a:solidFill>
                  <a:srgbClr val="E06C75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b="0" dirty="0" err="1">
                <a:solidFill>
                  <a:srgbClr val="D19A6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b="0" dirty="0">
                <a:solidFill>
                  <a:srgbClr val="98C37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"./assets/</a:t>
            </a:r>
            <a:r>
              <a:rPr lang="en-US" altLang="zh-CN" sz="1200" b="0" dirty="0" err="1">
                <a:solidFill>
                  <a:srgbClr val="98C37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jquery</a:t>
            </a:r>
            <a:r>
              <a:rPr lang="en-US" altLang="zh-CN" sz="1200" b="0" dirty="0">
                <a:solidFill>
                  <a:srgbClr val="98C37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/jquery-3.5.1.js"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200" b="0" dirty="0">
                <a:solidFill>
                  <a:srgbClr val="E06C75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200" b="0" i="1" dirty="0">
                <a:solidFill>
                  <a:srgbClr val="7F848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b="0" i="1" dirty="0">
                <a:solidFill>
                  <a:srgbClr val="7F848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 </a:t>
            </a:r>
            <a:r>
              <a:rPr lang="en-US" altLang="zh-CN" sz="1200" b="0" i="1" dirty="0">
                <a:solidFill>
                  <a:srgbClr val="7F848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jQuery </a:t>
            </a:r>
            <a:r>
              <a:rPr lang="zh-CN" altLang="en-US" sz="1200" b="0" i="1" dirty="0">
                <a:solidFill>
                  <a:srgbClr val="7F848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之后引入插件 </a:t>
            </a:r>
            <a:r>
              <a:rPr lang="en-US" altLang="zh-CN" sz="1200" b="0" i="1" dirty="0">
                <a:solidFill>
                  <a:srgbClr val="7F848E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2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200" b="0" dirty="0">
                <a:solidFill>
                  <a:srgbClr val="E06C75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b="0" dirty="0" err="1">
                <a:solidFill>
                  <a:srgbClr val="D19A6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b="0" dirty="0">
                <a:solidFill>
                  <a:srgbClr val="98C37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"./assets/slick/slick.min.js"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200" b="0" dirty="0">
                <a:solidFill>
                  <a:srgbClr val="E06C75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03575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轮播图插件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用包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920D9C7-8D9E-43E3-B5BD-B290A2149075}"/>
              </a:ext>
            </a:extLst>
          </p:cNvPr>
          <p:cNvGrpSpPr/>
          <p:nvPr/>
        </p:nvGrpSpPr>
        <p:grpSpPr>
          <a:xfrm>
            <a:off x="844952" y="1436661"/>
            <a:ext cx="10402168" cy="2336800"/>
            <a:chOff x="844952" y="1436661"/>
            <a:chExt cx="10402168" cy="23368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949BDDE-37EB-4E6C-A1A0-D767D63405CE}"/>
                </a:ext>
              </a:extLst>
            </p:cNvPr>
            <p:cNvSpPr/>
            <p:nvPr/>
          </p:nvSpPr>
          <p:spPr>
            <a:xfrm>
              <a:off x="1521151" y="1914257"/>
              <a:ext cx="9213421" cy="1698177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7" name="三角形 5">
              <a:extLst>
                <a:ext uri="{FF2B5EF4-FFF2-40B4-BE49-F238E27FC236}">
                  <a16:creationId xmlns:a16="http://schemas.microsoft.com/office/drawing/2014/main" id="{4B4AEA2E-7CB4-4841-8EA6-902234FA1055}"/>
                </a:ext>
              </a:extLst>
            </p:cNvPr>
            <p:cNvSpPr/>
            <p:nvPr/>
          </p:nvSpPr>
          <p:spPr>
            <a:xfrm rot="2651319">
              <a:off x="851567" y="1792532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465155B-9F89-4546-A0C5-6907C1530B36}"/>
                </a:ext>
              </a:extLst>
            </p:cNvPr>
            <p:cNvSpPr/>
            <p:nvPr/>
          </p:nvSpPr>
          <p:spPr>
            <a:xfrm>
              <a:off x="944880" y="1436661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0EE8DD-28E0-411F-8A0A-97AF05836001}"/>
                </a:ext>
              </a:extLst>
            </p:cNvPr>
            <p:cNvSpPr/>
            <p:nvPr/>
          </p:nvSpPr>
          <p:spPr>
            <a:xfrm>
              <a:off x="844952" y="1509131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dirty="0">
                  <a:solidFill>
                    <a:prstClr val="whit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F85D830-EEE4-4AE2-9D24-B2EEA80EBFEA}"/>
                </a:ext>
              </a:extLst>
            </p:cNvPr>
            <p:cNvSpPr/>
            <p:nvPr/>
          </p:nvSpPr>
          <p:spPr>
            <a:xfrm>
              <a:off x="1003830" y="2097852"/>
              <a:ext cx="7045962" cy="11695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ctr">
              <a:spAutoFit/>
            </a:bodyPr>
            <a:lstStyle/>
            <a:p>
              <a:pPr lvl="1"/>
              <a:r>
                <a:rPr lang="zh-CN" altLang="en-US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&lt;</a:t>
              </a:r>
              <a:r>
                <a:rPr lang="en-US" altLang="zh-CN" sz="1400" dirty="0">
                  <a:solidFill>
                    <a:srgbClr val="E06C75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div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</a:t>
              </a:r>
              <a:r>
                <a:rPr lang="en-US" altLang="zh-CN" sz="1400" dirty="0">
                  <a:solidFill>
                    <a:srgbClr val="D19A66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class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=</a:t>
              </a:r>
              <a:r>
                <a:rPr lang="en-US" altLang="zh-CN" sz="1400" dirty="0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"your-class"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&gt;</a:t>
              </a:r>
            </a:p>
            <a:p>
              <a:pPr lvl="1"/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  &lt;</a:t>
              </a:r>
              <a:r>
                <a:rPr lang="en-US" altLang="zh-CN" sz="1400" dirty="0">
                  <a:solidFill>
                    <a:srgbClr val="E06C75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div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&gt;</a:t>
              </a:r>
              <a:r>
                <a:rPr lang="zh-CN" altLang="en-US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轮播元素一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&lt;/</a:t>
              </a:r>
              <a:r>
                <a:rPr lang="en-US" altLang="zh-CN" sz="1400" dirty="0">
                  <a:solidFill>
                    <a:srgbClr val="E06C75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div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&gt;</a:t>
              </a:r>
            </a:p>
            <a:p>
              <a:pPr lvl="1"/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  &lt;</a:t>
              </a:r>
              <a:r>
                <a:rPr lang="en-US" altLang="zh-CN" sz="1400" dirty="0">
                  <a:solidFill>
                    <a:srgbClr val="E06C75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div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&gt;</a:t>
              </a:r>
              <a:r>
                <a:rPr lang="zh-CN" altLang="en-US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轮播元素二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&lt;/</a:t>
              </a:r>
              <a:r>
                <a:rPr lang="en-US" altLang="zh-CN" sz="1400" dirty="0">
                  <a:solidFill>
                    <a:srgbClr val="E06C75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div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&gt;</a:t>
              </a:r>
            </a:p>
            <a:p>
              <a:pPr lvl="1"/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  &lt;</a:t>
              </a:r>
              <a:r>
                <a:rPr lang="en-US" altLang="zh-CN" sz="1400" dirty="0">
                  <a:solidFill>
                    <a:srgbClr val="E06C75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div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&gt;</a:t>
              </a:r>
              <a:r>
                <a:rPr lang="zh-CN" altLang="en-US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轮播元素三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&lt;/</a:t>
              </a:r>
              <a:r>
                <a:rPr lang="en-US" altLang="zh-CN" sz="1400" dirty="0">
                  <a:solidFill>
                    <a:srgbClr val="E06C75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div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&gt;</a:t>
              </a:r>
            </a:p>
            <a:p>
              <a:pPr lvl="1"/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&lt;/</a:t>
              </a:r>
              <a:r>
                <a:rPr lang="en-US" altLang="zh-CN" sz="1400" dirty="0">
                  <a:solidFill>
                    <a:srgbClr val="E06C75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div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&gt;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0920CA-7FEF-454B-814E-AF8351DCAA70}"/>
              </a:ext>
            </a:extLst>
          </p:cNvPr>
          <p:cNvGrpSpPr/>
          <p:nvPr/>
        </p:nvGrpSpPr>
        <p:grpSpPr>
          <a:xfrm>
            <a:off x="844952" y="4017151"/>
            <a:ext cx="10402168" cy="2336800"/>
            <a:chOff x="844952" y="4017151"/>
            <a:chExt cx="10402168" cy="23368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EA88E6-0901-4B46-B931-9DCBFF03A7AF}"/>
                </a:ext>
              </a:extLst>
            </p:cNvPr>
            <p:cNvSpPr/>
            <p:nvPr/>
          </p:nvSpPr>
          <p:spPr>
            <a:xfrm>
              <a:off x="1521151" y="4494747"/>
              <a:ext cx="9213421" cy="1698177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三角形 5">
              <a:extLst>
                <a:ext uri="{FF2B5EF4-FFF2-40B4-BE49-F238E27FC236}">
                  <a16:creationId xmlns:a16="http://schemas.microsoft.com/office/drawing/2014/main" id="{08937C24-854B-4E15-B647-D358F64BE5B0}"/>
                </a:ext>
              </a:extLst>
            </p:cNvPr>
            <p:cNvSpPr/>
            <p:nvPr/>
          </p:nvSpPr>
          <p:spPr>
            <a:xfrm rot="2651319">
              <a:off x="851567" y="4373022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392462D-6093-4A49-9F60-7F85578B62C4}"/>
                </a:ext>
              </a:extLst>
            </p:cNvPr>
            <p:cNvSpPr/>
            <p:nvPr/>
          </p:nvSpPr>
          <p:spPr>
            <a:xfrm>
              <a:off x="944880" y="4017151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D78C5D4-2CE0-4775-A663-C561469FF08F}"/>
                </a:ext>
              </a:extLst>
            </p:cNvPr>
            <p:cNvSpPr/>
            <p:nvPr/>
          </p:nvSpPr>
          <p:spPr>
            <a:xfrm>
              <a:off x="844952" y="4089621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dirty="0">
                  <a:solidFill>
                    <a:prstClr val="whit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6790640-4EEA-4FDA-BD37-0AC02A18573F}"/>
                </a:ext>
              </a:extLst>
            </p:cNvPr>
            <p:cNvSpPr/>
            <p:nvPr/>
          </p:nvSpPr>
          <p:spPr>
            <a:xfrm>
              <a:off x="1003830" y="5109228"/>
              <a:ext cx="7045962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ctr">
              <a:spAutoFit/>
            </a:bodyPr>
            <a:lstStyle/>
            <a:p>
              <a:pPr lvl="1"/>
              <a:r>
                <a:rPr lang="en-US" altLang="zh-CN" sz="1400" dirty="0">
                  <a:solidFill>
                    <a:srgbClr val="E5C07B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$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(</a:t>
              </a:r>
              <a:r>
                <a:rPr lang="en-US" altLang="zh-CN" sz="1400" dirty="0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'.your-class'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).</a:t>
              </a:r>
              <a:r>
                <a:rPr lang="en-US" altLang="zh-CN" sz="1400" dirty="0">
                  <a:solidFill>
                    <a:srgbClr val="61AFE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slick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853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轮播图插件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用包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0920CA-7FEF-454B-814E-AF8351DCAA70}"/>
              </a:ext>
            </a:extLst>
          </p:cNvPr>
          <p:cNvGrpSpPr/>
          <p:nvPr/>
        </p:nvGrpSpPr>
        <p:grpSpPr>
          <a:xfrm>
            <a:off x="844952" y="4017151"/>
            <a:ext cx="10402168" cy="2336800"/>
            <a:chOff x="844952" y="4017151"/>
            <a:chExt cx="10402168" cy="23368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EA88E6-0901-4B46-B931-9DCBFF03A7AF}"/>
                </a:ext>
              </a:extLst>
            </p:cNvPr>
            <p:cNvSpPr/>
            <p:nvPr/>
          </p:nvSpPr>
          <p:spPr>
            <a:xfrm>
              <a:off x="1521151" y="4494747"/>
              <a:ext cx="9213421" cy="1698177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三角形 5">
              <a:extLst>
                <a:ext uri="{FF2B5EF4-FFF2-40B4-BE49-F238E27FC236}">
                  <a16:creationId xmlns:a16="http://schemas.microsoft.com/office/drawing/2014/main" id="{08937C24-854B-4E15-B647-D358F64BE5B0}"/>
                </a:ext>
              </a:extLst>
            </p:cNvPr>
            <p:cNvSpPr/>
            <p:nvPr/>
          </p:nvSpPr>
          <p:spPr>
            <a:xfrm rot="2651319">
              <a:off x="851567" y="4373022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392462D-6093-4A49-9F60-7F85578B62C4}"/>
                </a:ext>
              </a:extLst>
            </p:cNvPr>
            <p:cNvSpPr/>
            <p:nvPr/>
          </p:nvSpPr>
          <p:spPr>
            <a:xfrm>
              <a:off x="944880" y="4017151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D78C5D4-2CE0-4775-A663-C561469FF08F}"/>
                </a:ext>
              </a:extLst>
            </p:cNvPr>
            <p:cNvSpPr/>
            <p:nvPr/>
          </p:nvSpPr>
          <p:spPr>
            <a:xfrm>
              <a:off x="844952" y="4089621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dirty="0">
                  <a:solidFill>
                    <a:prstClr val="whit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6790640-4EEA-4FDA-BD37-0AC02A18573F}"/>
                </a:ext>
              </a:extLst>
            </p:cNvPr>
            <p:cNvSpPr/>
            <p:nvPr/>
          </p:nvSpPr>
          <p:spPr>
            <a:xfrm>
              <a:off x="1003830" y="4570619"/>
              <a:ext cx="7045962" cy="138499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ctr">
              <a:spAutoFit/>
            </a:bodyPr>
            <a:lstStyle/>
            <a:p>
              <a:pPr lvl="1"/>
              <a:r>
                <a:rPr lang="zh-CN" altLang="en-US" sz="1400" b="0" dirty="0">
                  <a:solidFill>
                    <a:srgbClr val="ABB2B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  </a:t>
              </a:r>
              <a:r>
                <a:rPr lang="en-US" altLang="zh-CN" sz="1400" b="0" i="1" dirty="0">
                  <a:solidFill>
                    <a:srgbClr val="7F848E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// </a:t>
              </a:r>
              <a:r>
                <a:rPr lang="zh-CN" altLang="en-US" sz="1400" b="0" i="1" dirty="0">
                  <a:solidFill>
                    <a:srgbClr val="7F848E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调用插件方法初始化</a:t>
              </a:r>
              <a:endParaRPr lang="zh-CN" altLang="en-US" sz="14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endParaRPr>
            </a:p>
            <a:p>
              <a:pPr lvl="1"/>
              <a:r>
                <a:rPr lang="zh-CN" altLang="en-US" sz="1400" b="0" dirty="0">
                  <a:solidFill>
                    <a:srgbClr val="ABB2B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  </a:t>
              </a:r>
              <a:r>
                <a:rPr lang="en-US" altLang="zh-CN" sz="1400" b="0" dirty="0">
                  <a:solidFill>
                    <a:srgbClr val="E5C07B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$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(</a:t>
              </a:r>
              <a:r>
                <a:rPr lang="en-US" altLang="zh-CN" sz="1400" b="0" dirty="0">
                  <a:solidFill>
                    <a:srgbClr val="98C379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'.your-class'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).</a:t>
              </a:r>
              <a:r>
                <a:rPr lang="en-US" altLang="zh-CN" sz="1400" b="0" dirty="0">
                  <a:solidFill>
                    <a:srgbClr val="61AFE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slick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({</a:t>
              </a:r>
            </a:p>
            <a:p>
              <a:pPr lvl="1"/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    </a:t>
              </a:r>
              <a:r>
                <a:rPr lang="en-US" altLang="zh-CN" sz="1400" b="0" dirty="0" err="1">
                  <a:solidFill>
                    <a:srgbClr val="E06C75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autoplay</a:t>
              </a:r>
              <a:r>
                <a:rPr lang="en-US" altLang="zh-CN" sz="1400" b="0" dirty="0" err="1">
                  <a:solidFill>
                    <a:srgbClr val="ABB2B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:</a:t>
              </a:r>
              <a:r>
                <a:rPr lang="en-US" altLang="zh-CN" sz="1400" b="0" dirty="0" err="1">
                  <a:solidFill>
                    <a:srgbClr val="D19A66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true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,</a:t>
              </a:r>
            </a:p>
            <a:p>
              <a:pPr lvl="1"/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    </a:t>
              </a:r>
              <a:r>
                <a:rPr lang="en-US" altLang="zh-CN" sz="1400" b="0" dirty="0" err="1">
                  <a:solidFill>
                    <a:srgbClr val="E06C75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arrows</a:t>
              </a:r>
              <a:r>
                <a:rPr lang="en-US" altLang="zh-CN" sz="1400" b="0" dirty="0" err="1">
                  <a:solidFill>
                    <a:srgbClr val="ABB2B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:</a:t>
              </a:r>
              <a:r>
                <a:rPr lang="en-US" altLang="zh-CN" sz="1400" b="0" dirty="0" err="1">
                  <a:solidFill>
                    <a:srgbClr val="D19A66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true</a:t>
              </a:r>
              <a:endParaRPr lang="en-US" altLang="zh-CN" sz="14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endParaRPr>
            </a:p>
            <a:p>
              <a:pPr lvl="1"/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    ...</a:t>
              </a:r>
            </a:p>
            <a:p>
              <a:pPr lvl="1"/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  })</a:t>
              </a:r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E3677ED-C24F-4D0E-A7F8-EA95CBE83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71393"/>
              </p:ext>
            </p:extLst>
          </p:nvPr>
        </p:nvGraphicFramePr>
        <p:xfrm>
          <a:off x="954387" y="1375860"/>
          <a:ext cx="10275087" cy="2499480"/>
        </p:xfrm>
        <a:graphic>
          <a:graphicData uri="http://schemas.openxmlformats.org/drawingml/2006/table">
            <a:tbl>
              <a:tblPr/>
              <a:tblGrid>
                <a:gridCol w="219788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903494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946485">
                  <a:extLst>
                    <a:ext uri="{9D8B030D-6E8A-4147-A177-3AD203B41FA5}">
                      <a16:colId xmlns:a16="http://schemas.microsoft.com/office/drawing/2014/main" val="1951664641"/>
                    </a:ext>
                  </a:extLst>
                </a:gridCol>
                <a:gridCol w="1227221">
                  <a:extLst>
                    <a:ext uri="{9D8B030D-6E8A-4147-A177-3AD203B41FA5}">
                      <a16:colId xmlns:a16="http://schemas.microsoft.com/office/drawing/2014/main" val="3839851794"/>
                    </a:ext>
                  </a:extLst>
                </a:gridCol>
              </a:tblGrid>
              <a:tr h="4702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常用配置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含义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默认值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备注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autoplay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轮播图效果自动执行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true/false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arrows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是否显示翻页按钮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true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true/false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prevArrow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自定义 上一页 按钮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标签选择器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nextArrow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自定义 下一页 按钮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标签选择器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dots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是否显示指示器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false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true/false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940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轮播图插件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用包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CE21A689-488A-4530-98FF-243F99B3A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596520"/>
              </p:ext>
            </p:extLst>
          </p:nvPr>
        </p:nvGraphicFramePr>
        <p:xfrm>
          <a:off x="954387" y="1375860"/>
          <a:ext cx="10275087" cy="2499480"/>
        </p:xfrm>
        <a:graphic>
          <a:graphicData uri="http://schemas.openxmlformats.org/drawingml/2006/table">
            <a:tbl>
              <a:tblPr/>
              <a:tblGrid>
                <a:gridCol w="219788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903494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1664641"/>
                    </a:ext>
                  </a:extLst>
                </a:gridCol>
                <a:gridCol w="1259306">
                  <a:extLst>
                    <a:ext uri="{9D8B030D-6E8A-4147-A177-3AD203B41FA5}">
                      <a16:colId xmlns:a16="http://schemas.microsoft.com/office/drawing/2014/main" val="3839851794"/>
                    </a:ext>
                  </a:extLst>
                </a:gridCol>
              </a:tblGrid>
              <a:tr h="4702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常用配置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含义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默认值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备注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autoplay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轮播图效果自动执行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true/false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arrows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是否显示翻页按钮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true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true/false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prevArrow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自定义 上一页 按钮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标签选择器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nextArrow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自定义 下一页 按钮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标签选择器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dots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是否显示指示器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false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true/false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B7FB0DAD-C12B-4E8C-8EE5-359076CAB9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默认样式不符合需求直接添加 </a:t>
            </a:r>
            <a:r>
              <a:rPr lang="en-US" altLang="zh-CN" dirty="0">
                <a:solidFill>
                  <a:srgbClr val="C00000"/>
                </a:solidFill>
              </a:rPr>
              <a:t>CSS</a:t>
            </a:r>
            <a:r>
              <a:rPr lang="en-US" altLang="zh-CN" dirty="0">
                <a:solidFill>
                  <a:srgbClr val="262626"/>
                </a:solidFill>
              </a:rPr>
              <a:t> </a:t>
            </a:r>
            <a:r>
              <a:rPr lang="zh-CN" altLang="en-US" dirty="0">
                <a:solidFill>
                  <a:srgbClr val="262626"/>
                </a:solidFill>
              </a:rPr>
              <a:t>覆盖即可</a:t>
            </a:r>
            <a:endParaRPr lang="en-US" altLang="zh-CN" dirty="0">
              <a:solidFill>
                <a:srgbClr val="2626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更多的配置参数可以查阅官方文档</a:t>
            </a:r>
            <a:r>
              <a:rPr lang="en-US" altLang="zh-CN" dirty="0">
                <a:solidFill>
                  <a:srgbClr val="262626"/>
                </a:solidFill>
              </a:rPr>
              <a:t>:</a:t>
            </a:r>
            <a:r>
              <a:rPr lang="en-US" altLang="zh-CN" dirty="0">
                <a:solidFill>
                  <a:srgbClr val="262626"/>
                </a:solidFill>
                <a:hlinkClick r:id="rId2"/>
              </a:rPr>
              <a:t>https://github.com/</a:t>
            </a:r>
            <a:r>
              <a:rPr lang="en-US" altLang="zh-CN" dirty="0" err="1">
                <a:solidFill>
                  <a:srgbClr val="262626"/>
                </a:solidFill>
                <a:hlinkClick r:id="rId2"/>
              </a:rPr>
              <a:t>kenwheeler</a:t>
            </a:r>
            <a:r>
              <a:rPr lang="en-US" altLang="zh-CN" dirty="0">
                <a:solidFill>
                  <a:srgbClr val="262626"/>
                </a:solidFill>
                <a:hlinkClick r:id="rId2"/>
              </a:rPr>
              <a:t>/slick</a:t>
            </a:r>
            <a:endParaRPr lang="en-US" altLang="zh-CN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31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5760538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/>
              <a:t>slick.js</a:t>
            </a:r>
            <a:r>
              <a:rPr lang="zh-CN" altLang="en-US" dirty="0"/>
              <a:t>文件导入的位置是 </a:t>
            </a:r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en-US" altLang="zh-CN" dirty="0"/>
              <a:t> </a:t>
            </a:r>
            <a:r>
              <a:rPr lang="zh-CN" altLang="en-US" dirty="0"/>
              <a:t>之前还是之后？</a:t>
            </a:r>
            <a:endParaRPr lang="en-US" altLang="zh-CN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       </a:t>
            </a:r>
            <a:r>
              <a:rPr lang="zh-CN" altLang="en-US" sz="1600" dirty="0">
                <a:solidFill>
                  <a:srgbClr val="C00000"/>
                </a:solidFill>
              </a:rPr>
              <a:t>之后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是否需要把使用步骤和配置背下来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不需要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轮播图插件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25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懒加载插件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713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844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30078"/>
          </a:xfrm>
        </p:spPr>
        <p:txBody>
          <a:bodyPr/>
          <a:lstStyle/>
          <a:p>
            <a:pPr marL="276225" indent="-276225"/>
            <a:r>
              <a:rPr lang="zh-CN" altLang="en-US" b="1" dirty="0">
                <a:solidFill>
                  <a:srgbClr val="262626"/>
                </a:solidFill>
              </a:rPr>
              <a:t>懒加载</a:t>
            </a:r>
            <a:r>
              <a:rPr lang="zh-CN" altLang="en-US" dirty="0">
                <a:solidFill>
                  <a:srgbClr val="262626"/>
                </a:solidFill>
              </a:rPr>
              <a:t>：图片用到了再去加载，常见于有大量图片的网页，比如电商</a:t>
            </a:r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懒加载插件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>
                <a:solidFill>
                  <a:srgbClr val="49504F"/>
                </a:solidFill>
              </a:rPr>
              <a:t>的懒加载插件 </a:t>
            </a:r>
            <a:r>
              <a:rPr kumimoji="1" lang="en-US" altLang="zh-CN" dirty="0" err="1">
                <a:solidFill>
                  <a:srgbClr val="C00000"/>
                </a:solidFill>
              </a:rPr>
              <a:t>lazyload</a:t>
            </a:r>
            <a:endParaRPr kumimoji="1" lang="zh-CN" altLang="en-US" dirty="0">
              <a:solidFill>
                <a:srgbClr val="49504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38C9CF-B1D2-41EB-AB0A-3B1FB39B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39" y="3715242"/>
            <a:ext cx="2159334" cy="161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5DEBF0-D145-4261-9B2A-F7A6DF7DB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973" y="3754142"/>
            <a:ext cx="2512079" cy="155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949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30078"/>
          </a:xfrm>
        </p:spPr>
        <p:txBody>
          <a:bodyPr/>
          <a:lstStyle/>
          <a:p>
            <a:pPr marL="276225" indent="-276225"/>
            <a:r>
              <a:rPr lang="zh-CN" altLang="en-US" b="1" dirty="0">
                <a:solidFill>
                  <a:srgbClr val="262626"/>
                </a:solidFill>
              </a:rPr>
              <a:t>下包</a:t>
            </a:r>
            <a:r>
              <a:rPr lang="zh-CN" altLang="en-US" dirty="0">
                <a:solidFill>
                  <a:srgbClr val="262626"/>
                </a:solidFill>
              </a:rPr>
              <a:t>：把插件下载到本地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b="1" dirty="0">
                <a:solidFill>
                  <a:srgbClr val="262626"/>
                </a:solidFill>
              </a:rPr>
              <a:t>导包</a:t>
            </a:r>
            <a:r>
              <a:rPr lang="zh-CN" altLang="en-US" dirty="0">
                <a:solidFill>
                  <a:srgbClr val="262626"/>
                </a:solidFill>
              </a:rPr>
              <a:t>：先导入 </a:t>
            </a:r>
            <a:r>
              <a:rPr lang="en-US" altLang="zh-CN" dirty="0">
                <a:solidFill>
                  <a:srgbClr val="C00000"/>
                </a:solidFill>
              </a:rPr>
              <a:t>jQuery </a:t>
            </a:r>
            <a:r>
              <a:rPr lang="en-US" altLang="zh-CN" dirty="0">
                <a:solidFill>
                  <a:srgbClr val="49504F"/>
                </a:solidFill>
              </a:rPr>
              <a:t>, </a:t>
            </a:r>
            <a:r>
              <a:rPr lang="zh-CN" altLang="en-US" dirty="0">
                <a:solidFill>
                  <a:srgbClr val="49504F"/>
                </a:solidFill>
              </a:rPr>
              <a:t>再导入</a:t>
            </a:r>
            <a:r>
              <a:rPr lang="zh-CN" altLang="en-US" dirty="0">
                <a:solidFill>
                  <a:srgbClr val="C00000"/>
                </a:solidFill>
              </a:rPr>
              <a:t>插件 </a:t>
            </a:r>
            <a:r>
              <a:rPr lang="en-US" altLang="zh-CN" dirty="0">
                <a:solidFill>
                  <a:srgbClr val="49504F"/>
                </a:solidFill>
              </a:rPr>
              <a:t>, </a:t>
            </a:r>
            <a:r>
              <a:rPr lang="zh-CN" altLang="en-US" dirty="0">
                <a:solidFill>
                  <a:srgbClr val="49504F"/>
                </a:solidFill>
              </a:rPr>
              <a:t>导入</a:t>
            </a:r>
            <a:r>
              <a:rPr lang="en-US" altLang="zh-CN" dirty="0" err="1">
                <a:solidFill>
                  <a:srgbClr val="C00000"/>
                </a:solidFill>
              </a:rPr>
              <a:t>css</a:t>
            </a:r>
            <a:r>
              <a:rPr lang="en-US" altLang="zh-CN" dirty="0">
                <a:solidFill>
                  <a:srgbClr val="49504F"/>
                </a:solidFill>
              </a:rPr>
              <a:t>(</a:t>
            </a:r>
            <a:r>
              <a:rPr lang="zh-CN" altLang="en-US" dirty="0">
                <a:solidFill>
                  <a:srgbClr val="49504F"/>
                </a:solidFill>
              </a:rPr>
              <a:t>需要的话</a:t>
            </a:r>
            <a:r>
              <a:rPr lang="en-US" altLang="zh-CN" dirty="0">
                <a:solidFill>
                  <a:srgbClr val="49504F"/>
                </a:solidFill>
              </a:rPr>
              <a:t>)</a:t>
            </a:r>
          </a:p>
          <a:p>
            <a:pPr marL="276225" indent="-276225"/>
            <a:r>
              <a:rPr lang="zh-CN" altLang="en-US" b="1" dirty="0">
                <a:solidFill>
                  <a:srgbClr val="262626"/>
                </a:solidFill>
              </a:rPr>
              <a:t>用包</a:t>
            </a:r>
            <a:r>
              <a:rPr lang="zh-CN" altLang="en-US" dirty="0">
                <a:solidFill>
                  <a:srgbClr val="262626"/>
                </a:solidFill>
              </a:rPr>
              <a:t>：根据文档</a:t>
            </a:r>
            <a:r>
              <a:rPr lang="en-US" altLang="zh-CN" dirty="0">
                <a:solidFill>
                  <a:srgbClr val="262626"/>
                </a:solidFill>
              </a:rPr>
              <a:t>(</a:t>
            </a:r>
            <a:r>
              <a:rPr lang="zh-CN" altLang="en-US" dirty="0">
                <a:solidFill>
                  <a:srgbClr val="262626"/>
                </a:solidFill>
              </a:rPr>
              <a:t>说明书</a:t>
            </a:r>
            <a:r>
              <a:rPr lang="en-US" altLang="zh-CN" dirty="0">
                <a:solidFill>
                  <a:srgbClr val="262626"/>
                </a:solidFill>
              </a:rPr>
              <a:t>)</a:t>
            </a:r>
            <a:r>
              <a:rPr lang="zh-CN" altLang="en-US" dirty="0">
                <a:solidFill>
                  <a:srgbClr val="262626"/>
                </a:solidFill>
              </a:rPr>
              <a:t>使用</a:t>
            </a:r>
            <a:endParaRPr lang="en-US" altLang="zh-CN" dirty="0">
              <a:solidFill>
                <a:srgbClr val="C00000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懒加载插件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>
                <a:solidFill>
                  <a:srgbClr val="49504F"/>
                </a:solidFill>
              </a:rPr>
              <a:t>的懒加载插件 </a:t>
            </a:r>
            <a:r>
              <a:rPr kumimoji="1" lang="en-US" altLang="zh-CN" dirty="0" err="1">
                <a:solidFill>
                  <a:srgbClr val="C00000"/>
                </a:solidFill>
              </a:rPr>
              <a:t>lazyload</a:t>
            </a:r>
            <a:endParaRPr kumimoji="1" lang="zh-CN" altLang="en-US" dirty="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187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懒加载插件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导包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49BDDE-37EB-4E6C-A1A0-D767D63405CE}"/>
              </a:ext>
            </a:extLst>
          </p:cNvPr>
          <p:cNvSpPr/>
          <p:nvPr/>
        </p:nvSpPr>
        <p:spPr>
          <a:xfrm>
            <a:off x="1521151" y="2283223"/>
            <a:ext cx="9213421" cy="1390419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三角形 5">
            <a:extLst>
              <a:ext uri="{FF2B5EF4-FFF2-40B4-BE49-F238E27FC236}">
                <a16:creationId xmlns:a16="http://schemas.microsoft.com/office/drawing/2014/main" id="{4B4AEA2E-7CB4-4841-8EA6-902234FA1055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65155B-9F89-4546-A0C5-6907C1530B36}"/>
              </a:ext>
            </a:extLst>
          </p:cNvPr>
          <p:cNvSpPr/>
          <p:nvPr/>
        </p:nvSpPr>
        <p:spPr>
          <a:xfrm>
            <a:off x="944880" y="1805627"/>
            <a:ext cx="10302240" cy="202041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0EE8DD-28E0-411F-8A0A-97AF05836001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85D830-EEE4-4AE2-9D24-B2EEA80EBFEA}"/>
              </a:ext>
            </a:extLst>
          </p:cNvPr>
          <p:cNvSpPr/>
          <p:nvPr/>
        </p:nvSpPr>
        <p:spPr>
          <a:xfrm>
            <a:off x="1003830" y="2422729"/>
            <a:ext cx="7045962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6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6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先导入</a:t>
            </a:r>
            <a:r>
              <a:rPr lang="en-US" altLang="zh-CN" sz="1600" i="1" dirty="0" err="1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jQueery</a:t>
            </a:r>
            <a:r>
              <a:rPr lang="en-US" altLang="zh-CN" sz="16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--&gt;</a:t>
            </a:r>
            <a:endParaRPr lang="en-US" altLang="zh-CN" sz="16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&lt;</a:t>
            </a:r>
            <a:r>
              <a:rPr lang="en-US" altLang="zh-CN" sz="16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6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6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</a:t>
            </a:r>
            <a:r>
              <a:rPr lang="en-US" altLang="zh-CN" sz="16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jquery</a:t>
            </a:r>
            <a:r>
              <a:rPr lang="en-US" altLang="zh-CN" sz="16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/jquery-3.5.1.js"</a:t>
            </a:r>
            <a:r>
              <a:rPr lang="en-US" altLang="zh-CN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6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r>
              <a:rPr lang="en-US" altLang="zh-CN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6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6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再导入</a:t>
            </a:r>
            <a:r>
              <a:rPr lang="en-US" altLang="zh-CN" sz="1600" i="1" dirty="0" err="1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lazyload</a:t>
            </a:r>
            <a:r>
              <a:rPr lang="zh-CN" altLang="en-US" sz="16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插件 </a:t>
            </a:r>
            <a:r>
              <a:rPr lang="en-US" altLang="zh-CN" sz="16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6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6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6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6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"./assets/jquery.lazyload.min.js"</a:t>
            </a:r>
            <a:r>
              <a:rPr lang="en-US" altLang="zh-CN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6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357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懒加载插件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用包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49BDDE-37EB-4E6C-A1A0-D767D63405CE}"/>
              </a:ext>
            </a:extLst>
          </p:cNvPr>
          <p:cNvSpPr/>
          <p:nvPr/>
        </p:nvSpPr>
        <p:spPr>
          <a:xfrm>
            <a:off x="1521151" y="2283223"/>
            <a:ext cx="9213421" cy="1390419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三角形 5">
            <a:extLst>
              <a:ext uri="{FF2B5EF4-FFF2-40B4-BE49-F238E27FC236}">
                <a16:creationId xmlns:a16="http://schemas.microsoft.com/office/drawing/2014/main" id="{4B4AEA2E-7CB4-4841-8EA6-902234FA1055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65155B-9F89-4546-A0C5-6907C1530B36}"/>
              </a:ext>
            </a:extLst>
          </p:cNvPr>
          <p:cNvSpPr/>
          <p:nvPr/>
        </p:nvSpPr>
        <p:spPr>
          <a:xfrm>
            <a:off x="944880" y="1805627"/>
            <a:ext cx="10302240" cy="202041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0EE8DD-28E0-411F-8A0A-97AF05836001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85D830-EEE4-4AE2-9D24-B2EEA80EBFEA}"/>
              </a:ext>
            </a:extLst>
          </p:cNvPr>
          <p:cNvSpPr/>
          <p:nvPr/>
        </p:nvSpPr>
        <p:spPr>
          <a:xfrm>
            <a:off x="1003830" y="2638172"/>
            <a:ext cx="7045962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图片 </a:t>
            </a:r>
            <a:r>
              <a:rPr lang="en-US" altLang="zh-CN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img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lazyload</a:t>
            </a:r>
            <a:r>
              <a:rPr lang="en-US" altLang="zh-CN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en-US" altLang="zh-CN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"./images/1.png"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alt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""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/&gt;</a:t>
            </a:r>
          </a:p>
        </p:txBody>
      </p:sp>
    </p:spTree>
    <p:extLst>
      <p:ext uri="{BB962C8B-B14F-4D97-AF65-F5344CB8AC3E}">
        <p14:creationId xmlns:p14="http://schemas.microsoft.com/office/powerpoint/2010/main" val="71574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懒加载插件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用包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49BDDE-37EB-4E6C-A1A0-D767D63405CE}"/>
              </a:ext>
            </a:extLst>
          </p:cNvPr>
          <p:cNvSpPr/>
          <p:nvPr/>
        </p:nvSpPr>
        <p:spPr>
          <a:xfrm>
            <a:off x="1521151" y="2283223"/>
            <a:ext cx="9213421" cy="1390419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三角形 5">
            <a:extLst>
              <a:ext uri="{FF2B5EF4-FFF2-40B4-BE49-F238E27FC236}">
                <a16:creationId xmlns:a16="http://schemas.microsoft.com/office/drawing/2014/main" id="{4B4AEA2E-7CB4-4841-8EA6-902234FA1055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65155B-9F89-4546-A0C5-6907C1530B36}"/>
              </a:ext>
            </a:extLst>
          </p:cNvPr>
          <p:cNvSpPr/>
          <p:nvPr/>
        </p:nvSpPr>
        <p:spPr>
          <a:xfrm>
            <a:off x="944880" y="1805627"/>
            <a:ext cx="10302240" cy="202041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0EE8DD-28E0-411F-8A0A-97AF05836001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85D830-EEE4-4AE2-9D24-B2EEA80EBFEA}"/>
              </a:ext>
            </a:extLst>
          </p:cNvPr>
          <p:cNvSpPr/>
          <p:nvPr/>
        </p:nvSpPr>
        <p:spPr>
          <a:xfrm>
            <a:off x="1003829" y="2638172"/>
            <a:ext cx="8059959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图片 </a:t>
            </a:r>
            <a:r>
              <a:rPr lang="en-US" altLang="zh-CN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img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lazyload</a:t>
            </a:r>
            <a:r>
              <a:rPr lang="en-US" altLang="zh-CN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data-original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"./images/1.png"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alt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""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/&gt;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2BEE8F48-5548-4838-9BFC-341A4F00E1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图片地址设置给 </a:t>
            </a:r>
            <a:r>
              <a:rPr lang="en-US" altLang="zh-CN" dirty="0">
                <a:solidFill>
                  <a:srgbClr val="C00000"/>
                </a:solidFill>
              </a:rPr>
              <a:t>data-original</a:t>
            </a:r>
          </a:p>
        </p:txBody>
      </p:sp>
    </p:spTree>
    <p:extLst>
      <p:ext uri="{BB962C8B-B14F-4D97-AF65-F5344CB8AC3E}">
        <p14:creationId xmlns:p14="http://schemas.microsoft.com/office/powerpoint/2010/main" val="126183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懒加载插件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用包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49BDDE-37EB-4E6C-A1A0-D767D63405CE}"/>
              </a:ext>
            </a:extLst>
          </p:cNvPr>
          <p:cNvSpPr/>
          <p:nvPr/>
        </p:nvSpPr>
        <p:spPr>
          <a:xfrm>
            <a:off x="1521151" y="2283223"/>
            <a:ext cx="9213421" cy="1390419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三角形 5">
            <a:extLst>
              <a:ext uri="{FF2B5EF4-FFF2-40B4-BE49-F238E27FC236}">
                <a16:creationId xmlns:a16="http://schemas.microsoft.com/office/drawing/2014/main" id="{4B4AEA2E-7CB4-4841-8EA6-902234FA1055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65155B-9F89-4546-A0C5-6907C1530B36}"/>
              </a:ext>
            </a:extLst>
          </p:cNvPr>
          <p:cNvSpPr/>
          <p:nvPr/>
        </p:nvSpPr>
        <p:spPr>
          <a:xfrm>
            <a:off x="944880" y="1805627"/>
            <a:ext cx="10302240" cy="202041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0EE8DD-28E0-411F-8A0A-97AF05836001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85D830-EEE4-4AE2-9D24-B2EEA80EBFEA}"/>
              </a:ext>
            </a:extLst>
          </p:cNvPr>
          <p:cNvSpPr/>
          <p:nvPr/>
        </p:nvSpPr>
        <p:spPr>
          <a:xfrm>
            <a:off x="1003829" y="2638172"/>
            <a:ext cx="8059959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    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7F848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&lt;!-- </a:t>
            </a: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7F848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图片 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7F848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--&gt;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BB2B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img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lazyload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data-original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"./images/1.png"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alt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""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rPr>
              <a:t> /&gt;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591CD0-5C46-456F-AEEE-3CBCE2889B26}"/>
              </a:ext>
            </a:extLst>
          </p:cNvPr>
          <p:cNvSpPr/>
          <p:nvPr/>
        </p:nvSpPr>
        <p:spPr>
          <a:xfrm>
            <a:off x="1521151" y="4547329"/>
            <a:ext cx="9213421" cy="7385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三角形 5">
            <a:extLst>
              <a:ext uri="{FF2B5EF4-FFF2-40B4-BE49-F238E27FC236}">
                <a16:creationId xmlns:a16="http://schemas.microsoft.com/office/drawing/2014/main" id="{E28A3F3A-B4AA-4B88-BC78-20F8A5C97A1E}"/>
              </a:ext>
            </a:extLst>
          </p:cNvPr>
          <p:cNvSpPr/>
          <p:nvPr/>
        </p:nvSpPr>
        <p:spPr>
          <a:xfrm rot="2651319">
            <a:off x="851567" y="442560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88555D-2971-4A50-A64E-BDB11458ACE1}"/>
              </a:ext>
            </a:extLst>
          </p:cNvPr>
          <p:cNvSpPr/>
          <p:nvPr/>
        </p:nvSpPr>
        <p:spPr>
          <a:xfrm>
            <a:off x="944880" y="4069732"/>
            <a:ext cx="10302240" cy="1344479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2E02442-F703-487D-B7EF-A18B3C986AFF}"/>
              </a:ext>
            </a:extLst>
          </p:cNvPr>
          <p:cNvSpPr/>
          <p:nvPr/>
        </p:nvSpPr>
        <p:spPr>
          <a:xfrm>
            <a:off x="844952" y="4142202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0B3929B-D19C-4815-9C23-2C099053943B}"/>
              </a:ext>
            </a:extLst>
          </p:cNvPr>
          <p:cNvSpPr/>
          <p:nvPr/>
        </p:nvSpPr>
        <p:spPr>
          <a:xfrm>
            <a:off x="1003829" y="4614805"/>
            <a:ext cx="8059959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找到希望懒加载的图片并调用</a:t>
            </a:r>
            <a:r>
              <a:rPr lang="en-US" altLang="zh-CN" i="1" dirty="0" err="1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lazyload</a:t>
            </a:r>
            <a:r>
              <a:rPr lang="zh-CN" altLang="en-US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</a:t>
            </a:r>
            <a:endParaRPr lang="zh-CN" altLang="en-US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'.</a:t>
            </a:r>
            <a:r>
              <a:rPr lang="en-US" altLang="zh-CN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lazyload</a:t>
            </a:r>
            <a:r>
              <a:rPr lang="en-US" altLang="zh-CN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lazyload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</a:t>
            </a:r>
          </a:p>
        </p:txBody>
      </p: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EC725F0A-DD1A-45F7-BF7A-CE62AC965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5657901"/>
            <a:ext cx="10749598" cy="766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官方文档</a:t>
            </a:r>
            <a:r>
              <a:rPr lang="en-US" altLang="zh-CN" dirty="0">
                <a:solidFill>
                  <a:srgbClr val="262626"/>
                </a:solidFill>
              </a:rPr>
              <a:t>:</a:t>
            </a:r>
            <a:r>
              <a:rPr lang="en-US" altLang="zh-CN" dirty="0">
                <a:solidFill>
                  <a:srgbClr val="262626"/>
                </a:solidFill>
                <a:hlinkClick r:id="rId2"/>
              </a:rPr>
              <a:t>https://github.com/</a:t>
            </a:r>
            <a:r>
              <a:rPr lang="en-US" altLang="zh-CN" dirty="0" err="1">
                <a:solidFill>
                  <a:srgbClr val="262626"/>
                </a:solidFill>
                <a:hlinkClick r:id="rId2"/>
              </a:rPr>
              <a:t>tuupola</a:t>
            </a:r>
            <a:r>
              <a:rPr lang="en-US" altLang="zh-CN" dirty="0">
                <a:solidFill>
                  <a:srgbClr val="262626"/>
                </a:solidFill>
                <a:hlinkClick r:id="rId2"/>
              </a:rPr>
              <a:t>/</a:t>
            </a:r>
            <a:r>
              <a:rPr lang="en-US" altLang="zh-CN" dirty="0" err="1">
                <a:solidFill>
                  <a:srgbClr val="262626"/>
                </a:solidFill>
                <a:hlinkClick r:id="rId2"/>
              </a:rPr>
              <a:t>lazyload</a:t>
            </a:r>
            <a:r>
              <a:rPr lang="en-US" altLang="zh-CN" dirty="0">
                <a:solidFill>
                  <a:srgbClr val="262626"/>
                </a:solidFill>
                <a:hlinkClick r:id="rId2"/>
              </a:rPr>
              <a:t>/tree/1.x</a:t>
            </a:r>
            <a:endParaRPr lang="en-US" altLang="zh-CN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6376895" cy="4511040"/>
          </a:xfrm>
        </p:spPr>
        <p:txBody>
          <a:bodyPr/>
          <a:lstStyle/>
          <a:p>
            <a:pPr lvl="0"/>
            <a:r>
              <a:rPr lang="zh-CN" altLang="en-US" dirty="0">
                <a:solidFill>
                  <a:srgbClr val="282C34"/>
                </a:solidFill>
                <a:latin typeface="Arial" panose="020B0604020202020204" pitchFamily="34" charset="0"/>
              </a:rPr>
              <a:t>使用懒加载插件之后，看不到的图片会不会加载</a:t>
            </a:r>
            <a:r>
              <a:rPr lang="en-US" altLang="zh-CN" dirty="0">
                <a:solidFill>
                  <a:prstClr val="black"/>
                </a:solidFill>
              </a:rPr>
              <a:t>?</a:t>
            </a:r>
            <a:endParaRPr lang="zh-CN" altLang="en-US" dirty="0">
              <a:solidFill>
                <a:prstClr val="black"/>
              </a:solidFill>
            </a:endParaRPr>
          </a:p>
          <a:p>
            <a:pPr lvl="1">
              <a:buClr>
                <a:prstClr val="black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不会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图片较多的网页可以用这个提升加载速度吗</a:t>
            </a:r>
            <a:r>
              <a:rPr lang="en-US" altLang="zh-CN" dirty="0">
                <a:solidFill>
                  <a:prstClr val="black"/>
                </a:solidFill>
              </a:rPr>
              <a:t>?</a:t>
            </a:r>
            <a:endParaRPr lang="zh-CN" altLang="en-US" dirty="0">
              <a:solidFill>
                <a:prstClr val="black"/>
              </a:solidFill>
            </a:endParaRPr>
          </a:p>
          <a:p>
            <a:pPr lvl="1">
              <a:buClr>
                <a:prstClr val="black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endParaRPr lang="en-US" altLang="zh-CN" sz="1600" b="0" dirty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懒加载插件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753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9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小兔鲜儿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92D915-2446-4444-AC4D-5310CB74E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"/>
          <a:stretch/>
        </p:blipFill>
        <p:spPr>
          <a:xfrm>
            <a:off x="2285250" y="1138989"/>
            <a:ext cx="7621499" cy="4640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81694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轮播图</a:t>
            </a:r>
            <a:endParaRPr lang="en-US" altLang="zh-CN" dirty="0"/>
          </a:p>
          <a:p>
            <a:r>
              <a:rPr lang="zh-CN" altLang="en-US" dirty="0"/>
              <a:t>图片懒加载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小兔鲜儿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855C2B-A01D-48D6-86B6-5C0D0780E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"/>
          <a:stretch/>
        </p:blipFill>
        <p:spPr>
          <a:xfrm>
            <a:off x="4678516" y="1457271"/>
            <a:ext cx="6802603" cy="4141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1162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561477"/>
            <a:ext cx="6298881" cy="4846269"/>
          </a:xfrm>
        </p:spPr>
        <p:txBody>
          <a:bodyPr/>
          <a:lstStyle/>
          <a:p>
            <a:r>
              <a:rPr kumimoji="1" lang="zh-CN" altLang="en-US" dirty="0"/>
              <a:t>能够了解常见 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插件的使用套路</a:t>
            </a:r>
            <a:endParaRPr kumimoji="1" lang="en-US" altLang="zh-CN" dirty="0"/>
          </a:p>
          <a:p>
            <a:r>
              <a:rPr kumimoji="1" lang="zh-CN" altLang="en-US" dirty="0"/>
              <a:t>能够了解</a:t>
            </a:r>
            <a:r>
              <a:rPr kumimoji="1" lang="zh-CN" altLang="en-US" dirty="0">
                <a:solidFill>
                  <a:srgbClr val="C00000"/>
                </a:solidFill>
              </a:rPr>
              <a:t>插件</a:t>
            </a:r>
            <a:r>
              <a:rPr kumimoji="1" lang="zh-CN" altLang="en-US" dirty="0"/>
              <a:t>的本质及实现方法</a:t>
            </a:r>
            <a:endParaRPr kumimoji="1" lang="en-US" altLang="zh-CN" dirty="0"/>
          </a:p>
          <a:p>
            <a:r>
              <a:rPr kumimoji="1" lang="zh-CN" altLang="en-US" dirty="0"/>
              <a:t>能够掌握操纵</a:t>
            </a:r>
            <a:r>
              <a:rPr kumimoji="1" lang="zh-CN" altLang="en-US" dirty="0">
                <a:solidFill>
                  <a:srgbClr val="C00000"/>
                </a:solidFill>
              </a:rPr>
              <a:t>表单</a:t>
            </a:r>
            <a:r>
              <a:rPr kumimoji="1" lang="zh-CN" altLang="en-US" dirty="0"/>
              <a:t>的方法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9330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小兔鲜儿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轮播图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需求：项目中整合轮播图效果，使用自定义的左右箭头，开启自动轮播，显示指示点并且居中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①：整合轮播图插件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(slick)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下包，导包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②：调用插件方法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slick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③：调整配置或样式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随用随查，审查元素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7812504" y="2141622"/>
            <a:ext cx="3993853" cy="294721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xtx_banner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ul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li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href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javascript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:;"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&lt;</a:t>
            </a:r>
            <a:r>
              <a:rPr lang="en-US" altLang="zh-CN" sz="12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img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"./uploads/banner_1.png"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alt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/&gt;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li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... </a:t>
            </a:r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略</a:t>
            </a:r>
          </a:p>
          <a:p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ul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切换按钮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href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javascript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:;"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prev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sprites"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href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javascript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:;"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"next sprites"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指示器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"indicator"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363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轮播图</a:t>
            </a:r>
            <a:endParaRPr lang="en-US" altLang="zh-CN" dirty="0"/>
          </a:p>
          <a:p>
            <a:r>
              <a:rPr lang="zh-CN" altLang="en-US" dirty="0"/>
              <a:t>图片懒加载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小兔鲜儿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855C2B-A01D-48D6-86B6-5C0D0780E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"/>
          <a:stretch/>
        </p:blipFill>
        <p:spPr>
          <a:xfrm>
            <a:off x="4678516" y="1457271"/>
            <a:ext cx="6802603" cy="4141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2288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小兔鲜儿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图片懒加载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需求：轮播图下方的图片全部通过懒加载的方式载入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①：整合懒加载插件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lazyload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下包，导包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②：调整图片地址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data-original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③：调用插件方法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lazyload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6489032" y="2141622"/>
            <a:ext cx="5317324" cy="842210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2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img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2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lazyload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data-original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图片地址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占位图片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alt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/&gt;</a:t>
            </a:r>
          </a:p>
        </p:txBody>
      </p:sp>
    </p:spTree>
    <p:extLst>
      <p:ext uri="{BB962C8B-B14F-4D97-AF65-F5344CB8AC3E}">
        <p14:creationId xmlns:p14="http://schemas.microsoft.com/office/powerpoint/2010/main" val="3692074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095610" cy="4511040"/>
          </a:xfrm>
        </p:spPr>
        <p:txBody>
          <a:bodyPr/>
          <a:lstStyle/>
          <a:p>
            <a:r>
              <a:rPr lang="zh-CN" altLang="en-US" dirty="0"/>
              <a:t>工作中所有的功能都需要自己手写吗</a:t>
            </a:r>
            <a:r>
              <a:rPr lang="en-US" altLang="zh-CN" dirty="0"/>
              <a:t>?</a:t>
            </a:r>
            <a:endParaRPr lang="zh-CN" altLang="en-US" dirty="0"/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不需要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插件的使用方法，配置需要背下来吗</a:t>
            </a:r>
            <a:r>
              <a:rPr lang="en-US" altLang="zh-CN" dirty="0"/>
              <a:t>?</a:t>
            </a:r>
            <a:endParaRPr lang="zh-CN" altLang="en-US" dirty="0"/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不需要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小兔鲜儿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1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全屏滚动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55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全屏滚动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>
                <a:solidFill>
                  <a:srgbClr val="49504F"/>
                </a:solidFill>
              </a:rPr>
              <a:t> 的全屏滚动插件 </a:t>
            </a:r>
            <a:r>
              <a:rPr kumimoji="1" lang="en-US" altLang="zh-CN" dirty="0" err="1">
                <a:solidFill>
                  <a:srgbClr val="C00000"/>
                </a:solidFill>
              </a:rPr>
              <a:t>fullpage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B5DBD9-4E8F-4461-8AA7-CB10AA38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26" y="1836473"/>
            <a:ext cx="7828547" cy="40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64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30078"/>
          </a:xfrm>
        </p:spPr>
        <p:txBody>
          <a:bodyPr/>
          <a:lstStyle/>
          <a:p>
            <a:pPr marL="276225" indent="-276225"/>
            <a:r>
              <a:rPr lang="zh-CN" altLang="en-US" b="1" dirty="0">
                <a:solidFill>
                  <a:srgbClr val="262626"/>
                </a:solidFill>
              </a:rPr>
              <a:t>下包</a:t>
            </a:r>
            <a:r>
              <a:rPr lang="zh-CN" altLang="en-US" dirty="0">
                <a:solidFill>
                  <a:srgbClr val="262626"/>
                </a:solidFill>
              </a:rPr>
              <a:t>：把插件下载到本地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b="1" dirty="0">
                <a:solidFill>
                  <a:srgbClr val="262626"/>
                </a:solidFill>
              </a:rPr>
              <a:t>导包</a:t>
            </a:r>
            <a:r>
              <a:rPr lang="zh-CN" altLang="en-US" dirty="0">
                <a:solidFill>
                  <a:srgbClr val="262626"/>
                </a:solidFill>
              </a:rPr>
              <a:t>：先导入 </a:t>
            </a:r>
            <a:r>
              <a:rPr lang="en-US" altLang="zh-CN" dirty="0">
                <a:solidFill>
                  <a:srgbClr val="C00000"/>
                </a:solidFill>
              </a:rPr>
              <a:t>jQuery </a:t>
            </a:r>
            <a:r>
              <a:rPr lang="en-US" altLang="zh-CN" dirty="0">
                <a:solidFill>
                  <a:srgbClr val="49504F"/>
                </a:solidFill>
              </a:rPr>
              <a:t>, </a:t>
            </a:r>
            <a:r>
              <a:rPr lang="zh-CN" altLang="en-US" dirty="0">
                <a:solidFill>
                  <a:srgbClr val="49504F"/>
                </a:solidFill>
              </a:rPr>
              <a:t>再导入</a:t>
            </a:r>
            <a:r>
              <a:rPr lang="zh-CN" altLang="en-US" dirty="0">
                <a:solidFill>
                  <a:srgbClr val="C00000"/>
                </a:solidFill>
              </a:rPr>
              <a:t>插件 </a:t>
            </a:r>
            <a:r>
              <a:rPr lang="en-US" altLang="zh-CN" dirty="0">
                <a:solidFill>
                  <a:srgbClr val="49504F"/>
                </a:solidFill>
              </a:rPr>
              <a:t>, </a:t>
            </a:r>
            <a:r>
              <a:rPr lang="zh-CN" altLang="en-US" dirty="0">
                <a:solidFill>
                  <a:srgbClr val="49504F"/>
                </a:solidFill>
              </a:rPr>
              <a:t>导入</a:t>
            </a:r>
            <a:r>
              <a:rPr lang="en-US" altLang="zh-CN" dirty="0" err="1">
                <a:solidFill>
                  <a:srgbClr val="C00000"/>
                </a:solidFill>
              </a:rPr>
              <a:t>css</a:t>
            </a:r>
            <a:r>
              <a:rPr lang="en-US" altLang="zh-CN" dirty="0">
                <a:solidFill>
                  <a:srgbClr val="49504F"/>
                </a:solidFill>
              </a:rPr>
              <a:t>(</a:t>
            </a:r>
            <a:r>
              <a:rPr lang="zh-CN" altLang="en-US" dirty="0">
                <a:solidFill>
                  <a:srgbClr val="49504F"/>
                </a:solidFill>
              </a:rPr>
              <a:t>需要的话</a:t>
            </a:r>
            <a:r>
              <a:rPr lang="en-US" altLang="zh-CN" dirty="0">
                <a:solidFill>
                  <a:srgbClr val="49504F"/>
                </a:solidFill>
              </a:rPr>
              <a:t>)</a:t>
            </a:r>
          </a:p>
          <a:p>
            <a:pPr marL="276225" indent="-276225"/>
            <a:r>
              <a:rPr lang="zh-CN" altLang="en-US" b="1" dirty="0">
                <a:solidFill>
                  <a:srgbClr val="262626"/>
                </a:solidFill>
              </a:rPr>
              <a:t>用包</a:t>
            </a:r>
            <a:r>
              <a:rPr lang="zh-CN" altLang="en-US" dirty="0">
                <a:solidFill>
                  <a:srgbClr val="262626"/>
                </a:solidFill>
              </a:rPr>
              <a:t>：根据文档</a:t>
            </a:r>
            <a:r>
              <a:rPr lang="en-US" altLang="zh-CN" dirty="0">
                <a:solidFill>
                  <a:srgbClr val="262626"/>
                </a:solidFill>
              </a:rPr>
              <a:t>(</a:t>
            </a:r>
            <a:r>
              <a:rPr lang="zh-CN" altLang="en-US" dirty="0">
                <a:solidFill>
                  <a:srgbClr val="262626"/>
                </a:solidFill>
              </a:rPr>
              <a:t>说明书</a:t>
            </a:r>
            <a:r>
              <a:rPr lang="en-US" altLang="zh-CN" dirty="0">
                <a:solidFill>
                  <a:srgbClr val="262626"/>
                </a:solidFill>
              </a:rPr>
              <a:t>)</a:t>
            </a:r>
            <a:r>
              <a:rPr lang="zh-CN" altLang="en-US" dirty="0">
                <a:solidFill>
                  <a:srgbClr val="262626"/>
                </a:solidFill>
              </a:rPr>
              <a:t>使用</a:t>
            </a:r>
            <a:endParaRPr lang="en-US" altLang="zh-CN" dirty="0">
              <a:solidFill>
                <a:srgbClr val="C00000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全屏滚动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>
                <a:solidFill>
                  <a:srgbClr val="49504F"/>
                </a:solidFill>
              </a:rPr>
              <a:t> 的全屏滚动插件 </a:t>
            </a:r>
            <a:r>
              <a:rPr kumimoji="1" lang="en-US" altLang="zh-CN" dirty="0" err="1">
                <a:solidFill>
                  <a:srgbClr val="C00000"/>
                </a:solidFill>
              </a:rPr>
              <a:t>fullpage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2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全屏滚动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导包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49BDDE-37EB-4E6C-A1A0-D767D63405CE}"/>
              </a:ext>
            </a:extLst>
          </p:cNvPr>
          <p:cNvSpPr/>
          <p:nvPr/>
        </p:nvSpPr>
        <p:spPr>
          <a:xfrm>
            <a:off x="1521151" y="2283223"/>
            <a:ext cx="9213421" cy="1698177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三角形 5">
            <a:extLst>
              <a:ext uri="{FF2B5EF4-FFF2-40B4-BE49-F238E27FC236}">
                <a16:creationId xmlns:a16="http://schemas.microsoft.com/office/drawing/2014/main" id="{4B4AEA2E-7CB4-4841-8EA6-902234FA1055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65155B-9F89-4546-A0C5-6907C1530B36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0EE8DD-28E0-411F-8A0A-97AF05836001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85D830-EEE4-4AE2-9D24-B2EEA80EBFEA}"/>
              </a:ext>
            </a:extLst>
          </p:cNvPr>
          <p:cNvSpPr/>
          <p:nvPr/>
        </p:nvSpPr>
        <p:spPr>
          <a:xfrm>
            <a:off x="1003830" y="2352199"/>
            <a:ext cx="7045962" cy="1815882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 </a:t>
            </a:r>
            <a:r>
              <a:rPr lang="en-US" altLang="zh-CN" sz="1400" i="1" dirty="0" err="1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fullpage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配套样式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link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rel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"stylesheet"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href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fullpage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/jquery.fullpage.css"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/&gt;</a:t>
            </a:r>
          </a:p>
          <a:p>
            <a:pPr lvl="1"/>
            <a:endParaRPr lang="en-US" altLang="zh-CN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jQuery --&gt;</a:t>
            </a:r>
            <a:endParaRPr lang="en-US" altLang="zh-CN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jquery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/jquery-3.5.1.js"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jQuery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之后导入 </a:t>
            </a:r>
            <a:r>
              <a:rPr lang="en-US" altLang="zh-CN" sz="1400" i="1" dirty="0" err="1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fullpage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插件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fullpage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/jquery.fullpage.js"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endParaRPr lang="en-US" altLang="zh-CN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414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全屏滚动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用包</a:t>
            </a:r>
          </a:p>
        </p:txBody>
      </p: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FC05600D-A517-4BC9-9F58-5ED0CB5F20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每个区域必须有 </a:t>
            </a:r>
            <a:r>
              <a:rPr lang="en-US" altLang="zh-CN" dirty="0">
                <a:solidFill>
                  <a:srgbClr val="C00000"/>
                </a:solidFill>
              </a:rPr>
              <a:t>section</a:t>
            </a:r>
            <a:r>
              <a:rPr lang="en-US" altLang="zh-CN" dirty="0">
                <a:solidFill>
                  <a:srgbClr val="262626"/>
                </a:solidFill>
              </a:rPr>
              <a:t> </a:t>
            </a:r>
            <a:r>
              <a:rPr lang="zh-CN" altLang="en-US" dirty="0">
                <a:solidFill>
                  <a:srgbClr val="262626"/>
                </a:solidFill>
              </a:rPr>
              <a:t>这个类名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3885DA-5579-4FDD-BC63-192E2EB03C26}"/>
              </a:ext>
            </a:extLst>
          </p:cNvPr>
          <p:cNvSpPr/>
          <p:nvPr/>
        </p:nvSpPr>
        <p:spPr>
          <a:xfrm>
            <a:off x="1521151" y="2283224"/>
            <a:ext cx="9213421" cy="1561692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4" name="三角形 5">
            <a:extLst>
              <a:ext uri="{FF2B5EF4-FFF2-40B4-BE49-F238E27FC236}">
                <a16:creationId xmlns:a16="http://schemas.microsoft.com/office/drawing/2014/main" id="{22129BD3-7BF6-466B-B86C-4B5B27756DA5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821FA5-E76D-4A6A-ABD4-06995BB8AD7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64DDC01-A2F0-40DA-AD44-971DC0F19BCC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899CBCD-1D4E-4A47-907F-55C7A97143E8}"/>
              </a:ext>
            </a:extLst>
          </p:cNvPr>
          <p:cNvSpPr/>
          <p:nvPr/>
        </p:nvSpPr>
        <p:spPr>
          <a:xfrm>
            <a:off x="1003830" y="2479294"/>
            <a:ext cx="7045962" cy="116955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fullpage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"section"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第一屏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"section"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第二屏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"section"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第三屏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38564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全屏滚动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用包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EA88E6-0901-4B46-B931-9DCBFF03A7AF}"/>
              </a:ext>
            </a:extLst>
          </p:cNvPr>
          <p:cNvSpPr/>
          <p:nvPr/>
        </p:nvSpPr>
        <p:spPr>
          <a:xfrm>
            <a:off x="1521151" y="4045571"/>
            <a:ext cx="9213421" cy="1698177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b="0" dirty="0">
                <a:solidFill>
                  <a:srgbClr val="E5C07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'#</a:t>
            </a:r>
            <a:r>
              <a:rPr lang="en-US" altLang="zh-CN" sz="1400" b="0" dirty="0" err="1">
                <a:solidFill>
                  <a:srgbClr val="98C37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fullpage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400" b="0" dirty="0" err="1">
                <a:solidFill>
                  <a:srgbClr val="61AFE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fullpage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({</a:t>
            </a:r>
          </a:p>
          <a:p>
            <a:r>
              <a:rPr lang="en-US" altLang="zh-CN" sz="14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....</a:t>
            </a:r>
          </a:p>
          <a:p>
            <a:r>
              <a:rPr lang="en-US" altLang="zh-CN" sz="14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})</a:t>
            </a:r>
          </a:p>
        </p:txBody>
      </p:sp>
      <p:sp>
        <p:nvSpPr>
          <p:cNvPr id="14" name="三角形 5">
            <a:extLst>
              <a:ext uri="{FF2B5EF4-FFF2-40B4-BE49-F238E27FC236}">
                <a16:creationId xmlns:a16="http://schemas.microsoft.com/office/drawing/2014/main" id="{08937C24-854B-4E15-B647-D358F64BE5B0}"/>
              </a:ext>
            </a:extLst>
          </p:cNvPr>
          <p:cNvSpPr/>
          <p:nvPr/>
        </p:nvSpPr>
        <p:spPr>
          <a:xfrm rot="2651319">
            <a:off x="851567" y="392384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92462D-6093-4A49-9F60-7F85578B62C4}"/>
              </a:ext>
            </a:extLst>
          </p:cNvPr>
          <p:cNvSpPr/>
          <p:nvPr/>
        </p:nvSpPr>
        <p:spPr>
          <a:xfrm>
            <a:off x="944880" y="3567975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78C5D4-2CE0-4775-A663-C561469FF08F}"/>
              </a:ext>
            </a:extLst>
          </p:cNvPr>
          <p:cNvSpPr/>
          <p:nvPr/>
        </p:nvSpPr>
        <p:spPr>
          <a:xfrm>
            <a:off x="844952" y="36404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E3677ED-C24F-4D0E-A7F8-EA95CBE83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04801"/>
              </p:ext>
            </p:extLst>
          </p:nvPr>
        </p:nvGraphicFramePr>
        <p:xfrm>
          <a:off x="954387" y="1375860"/>
          <a:ext cx="10275087" cy="2093641"/>
        </p:xfrm>
        <a:graphic>
          <a:graphicData uri="http://schemas.openxmlformats.org/drawingml/2006/table">
            <a:tbl>
              <a:tblPr/>
              <a:tblGrid>
                <a:gridCol w="219788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01315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1664641"/>
                    </a:ext>
                  </a:extLst>
                </a:gridCol>
                <a:gridCol w="2149642">
                  <a:extLst>
                    <a:ext uri="{9D8B030D-6E8A-4147-A177-3AD203B41FA5}">
                      <a16:colId xmlns:a16="http://schemas.microsoft.com/office/drawing/2014/main" val="3839851794"/>
                    </a:ext>
                  </a:extLst>
                </a:gridCol>
              </a:tblGrid>
              <a:tr h="4702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常用配置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含义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默认值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备注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navigation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是否显示导航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true/false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navigationPosition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导航位置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right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left/right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anchors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每个区域的锚链接名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[]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在地址栏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afterLoad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区域加载完毕的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回调函数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，有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个参数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参数：锚链接、索引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</a:tbl>
          </a:graphicData>
        </a:graphic>
      </p:graphicFrame>
      <p:sp>
        <p:nvSpPr>
          <p:cNvPr id="18" name="文本占位符 1">
            <a:extLst>
              <a:ext uri="{FF2B5EF4-FFF2-40B4-BE49-F238E27FC236}">
                <a16:creationId xmlns:a16="http://schemas.microsoft.com/office/drawing/2014/main" id="{BFEF8EDD-56A0-4B2A-A3FA-5A0836E53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6046472"/>
            <a:ext cx="10749598" cy="517190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更多的配置参数可以查阅官方文档</a:t>
            </a:r>
            <a:r>
              <a:rPr lang="en-US" altLang="zh-CN" dirty="0">
                <a:solidFill>
                  <a:srgbClr val="262626"/>
                </a:solidFill>
              </a:rPr>
              <a:t>:</a:t>
            </a:r>
            <a:r>
              <a:rPr lang="en-US" altLang="zh-CN" dirty="0">
                <a:solidFill>
                  <a:srgbClr val="262626"/>
                </a:solidFill>
                <a:hlinkClick r:id="rId2"/>
              </a:rPr>
              <a:t>https://github.com/</a:t>
            </a:r>
            <a:r>
              <a:rPr lang="en-US" altLang="zh-CN" dirty="0" err="1">
                <a:solidFill>
                  <a:srgbClr val="262626"/>
                </a:solidFill>
                <a:hlinkClick r:id="rId2"/>
              </a:rPr>
              <a:t>alvarotrigo</a:t>
            </a:r>
            <a:r>
              <a:rPr lang="en-US" altLang="zh-CN" dirty="0">
                <a:solidFill>
                  <a:srgbClr val="262626"/>
                </a:solidFill>
                <a:hlinkClick r:id="rId2"/>
              </a:rPr>
              <a:t>/fullPage.js/tree/2.9.7</a:t>
            </a:r>
            <a:endParaRPr lang="en-US" altLang="zh-CN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35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28" y="1017767"/>
            <a:ext cx="6921944" cy="48224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25" y="1151158"/>
            <a:ext cx="6299550" cy="45556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65" y="1319633"/>
            <a:ext cx="7731070" cy="42187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24183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6911126" cy="4511040"/>
          </a:xfrm>
        </p:spPr>
        <p:txBody>
          <a:bodyPr/>
          <a:lstStyle/>
          <a:p>
            <a:r>
              <a:rPr lang="en-US" altLang="zh-CN" dirty="0" err="1">
                <a:solidFill>
                  <a:srgbClr val="282C34"/>
                </a:solidFill>
                <a:latin typeface="Arial" panose="020B0604020202020204" pitchFamily="34" charset="0"/>
              </a:rPr>
              <a:t>fullpage</a:t>
            </a:r>
            <a:r>
              <a:rPr lang="zh-CN" altLang="en-US" dirty="0">
                <a:solidFill>
                  <a:srgbClr val="282C34"/>
                </a:solidFill>
                <a:latin typeface="Arial" panose="020B0604020202020204" pitchFamily="34" charset="0"/>
              </a:rPr>
              <a:t>插件在使用的时候一定要传入配置吗</a:t>
            </a:r>
            <a:r>
              <a:rPr lang="en-US" altLang="zh-CN" dirty="0"/>
              <a:t>?</a:t>
            </a:r>
            <a:endParaRPr lang="zh-CN" altLang="en-US" dirty="0"/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不需要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err="1"/>
              <a:t>fullpage</a:t>
            </a:r>
            <a:r>
              <a:rPr lang="zh-CN" altLang="en-US" dirty="0"/>
              <a:t>插件的区域容器必须要有什么类名</a:t>
            </a:r>
            <a:r>
              <a:rPr lang="en-US" altLang="zh-CN" dirty="0"/>
              <a:t>?</a:t>
            </a:r>
            <a:endParaRPr lang="zh-CN" altLang="en-US" dirty="0"/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section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全屏滚动</a:t>
            </a:r>
          </a:p>
        </p:txBody>
      </p:sp>
    </p:spTree>
    <p:extLst>
      <p:ext uri="{BB962C8B-B14F-4D97-AF65-F5344CB8AC3E}">
        <p14:creationId xmlns:p14="http://schemas.microsoft.com/office/powerpoint/2010/main" val="3684609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安全导航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84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安全导航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1B1C4E1-F1C8-48FB-9216-B2BA59BC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79" y="1069185"/>
            <a:ext cx="9007642" cy="47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9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全屏滚动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安全导航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2B3169-27A2-49F0-B820-10D664291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470" y="1226721"/>
            <a:ext cx="8207172" cy="43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25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安全导航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全屏滚动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需求：整合全屏滚动效果，每次切屏完毕播放动画，支持来回滚动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①：整合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fullpage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插件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下包，导包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②：调用方法整合全屏滚动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fullpage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③：切屏完毕播放动画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afterLoad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current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类，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addClass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④：来回滚动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current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类，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removeClass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6962274" y="2721352"/>
            <a:ext cx="4844084" cy="2367483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外层容器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fullpage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fullpage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"section current"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"section"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"section"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"section"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"section"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9225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6376895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使用的回调函数叫什么名字</a:t>
            </a:r>
            <a:r>
              <a:rPr lang="en-US" altLang="zh-CN" dirty="0"/>
              <a:t>?</a:t>
            </a:r>
            <a:endParaRPr lang="zh-CN" altLang="en-US" dirty="0"/>
          </a:p>
          <a:p>
            <a:pPr lvl="1">
              <a:buClr>
                <a:schemeClr val="tx1"/>
              </a:buClr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afterLoad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回调函数的第二个参数是什么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安全导航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9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提交事件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839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提交事件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form</a:t>
            </a:r>
            <a:r>
              <a:rPr kumimoji="1" lang="en-US" altLang="zh-CN" dirty="0"/>
              <a:t> </a:t>
            </a:r>
            <a:r>
              <a:rPr kumimoji="1" lang="zh-CN" altLang="en-US" dirty="0"/>
              <a:t>标签本身具有提交数据的能力，但是现在基本不这么用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6E6D16-568E-4AE8-BCDF-88A17EFBA5EA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三角形 5">
            <a:extLst>
              <a:ext uri="{FF2B5EF4-FFF2-40B4-BE49-F238E27FC236}">
                <a16:creationId xmlns:a16="http://schemas.microsoft.com/office/drawing/2014/main" id="{12C5F131-3654-472F-82CA-3B4944B77CB8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935075-D4AF-4106-8EA8-0D512894D05E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5B9DB3-3DB6-4DF0-B6FC-096C9975351B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测试结构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A27D06-02A9-4C35-90DF-F66CF138CBFB}"/>
              </a:ext>
            </a:extLst>
          </p:cNvPr>
          <p:cNvSpPr/>
          <p:nvPr/>
        </p:nvSpPr>
        <p:spPr>
          <a:xfrm>
            <a:off x="1003830" y="2266766"/>
            <a:ext cx="7045962" cy="156966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form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input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type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"text"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placeholder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用户名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/&gt;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&lt;</a:t>
            </a:r>
            <a:r>
              <a:rPr lang="en-US" altLang="zh-CN" sz="12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br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/&gt;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input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type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"password"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placeholder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密码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/&gt;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&lt;</a:t>
            </a:r>
            <a:r>
              <a:rPr lang="en-US" altLang="zh-CN" sz="12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br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/&gt;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input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type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"submit"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value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提交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/&gt;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button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提交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button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form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DA5F059A-5CF6-4B63-AF4D-A629B02443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474029"/>
            <a:ext cx="10749598" cy="2601127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点击提交按钮，输入区域点击回车都会触发表单提交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表单中的 </a:t>
            </a:r>
            <a:r>
              <a:rPr kumimoji="1"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button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默认就是提交按钮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814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提交事件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现在比较流行在表单的 </a:t>
            </a:r>
            <a:r>
              <a:rPr kumimoji="1" lang="en-US" altLang="zh-CN" dirty="0">
                <a:solidFill>
                  <a:srgbClr val="C00000"/>
                </a:solidFill>
              </a:rPr>
              <a:t>submit</a:t>
            </a:r>
            <a:r>
              <a:rPr kumimoji="1" lang="en-US" altLang="zh-CN" dirty="0">
                <a:solidFill>
                  <a:srgbClr val="49504F"/>
                </a:solidFill>
              </a:rPr>
              <a:t> </a:t>
            </a:r>
            <a:r>
              <a:rPr kumimoji="1" lang="zh-CN" altLang="en-US" dirty="0">
                <a:solidFill>
                  <a:srgbClr val="49504F"/>
                </a:solidFill>
              </a:rPr>
              <a:t>事件中阻止默认行为，自己获取数据并提交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6E6D16-568E-4AE8-BCDF-88A17EFBA5EA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三角形 5">
            <a:extLst>
              <a:ext uri="{FF2B5EF4-FFF2-40B4-BE49-F238E27FC236}">
                <a16:creationId xmlns:a16="http://schemas.microsoft.com/office/drawing/2014/main" id="{12C5F131-3654-472F-82CA-3B4944B77CB8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935075-D4AF-4106-8EA8-0D512894D05E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5B9DB3-3DB6-4DF0-B6FC-096C9975351B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测试结构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A27D06-02A9-4C35-90DF-F66CF138CBFB}"/>
              </a:ext>
            </a:extLst>
          </p:cNvPr>
          <p:cNvSpPr/>
          <p:nvPr/>
        </p:nvSpPr>
        <p:spPr>
          <a:xfrm>
            <a:off x="1003830" y="2359098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'form'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submit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(</a:t>
            </a:r>
            <a:r>
              <a:rPr lang="en-US" altLang="zh-CN" sz="1400" i="1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event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 {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阻止默认行为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i="1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event</a:t>
            </a:r>
            <a:r>
              <a:rPr lang="en-US" altLang="zh-CN" sz="1400" dirty="0" err="1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preventDefault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阻止默认行为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return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false</a:t>
            </a:r>
            <a:endParaRPr lang="en-US" altLang="zh-CN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})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DA5F059A-5CF6-4B63-AF4D-A629B02443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474029"/>
            <a:ext cx="10749598" cy="2601127"/>
          </a:xfrm>
        </p:spPr>
        <p:txBody>
          <a:bodyPr/>
          <a:lstStyle/>
          <a:p>
            <a:pPr marL="276225" indent="-276225"/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 </a:t>
            </a:r>
            <a:r>
              <a:rPr kumimoji="1"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preventDefault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都可以阻止默认行为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959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6742684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点击提交按钮或者在输入区域按回车会触发</a:t>
            </a:r>
            <a:r>
              <a:rPr lang="zh-CN" altLang="en-US" dirty="0">
                <a:solidFill>
                  <a:srgbClr val="C00000"/>
                </a:solidFill>
              </a:rPr>
              <a:t>表单</a:t>
            </a:r>
            <a:r>
              <a:rPr lang="zh-CN" altLang="en-US" dirty="0"/>
              <a:t>的什么事件？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submit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事件中</a:t>
            </a:r>
            <a:r>
              <a:rPr lang="en-US" altLang="zh-CN" dirty="0">
                <a:solidFill>
                  <a:srgbClr val="C00000"/>
                </a:solidFill>
              </a:rPr>
              <a:t>return</a:t>
            </a:r>
            <a:r>
              <a:rPr lang="zh-CN" altLang="en-US" dirty="0"/>
              <a:t>什么值可以阻止默认行为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82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5760538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插件 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en-US" altLang="zh-CN" dirty="0"/>
              <a:t> </a:t>
            </a:r>
            <a:r>
              <a:rPr lang="zh-CN" altLang="en-US" dirty="0"/>
              <a:t>表单 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en-US" altLang="zh-CN" dirty="0"/>
              <a:t> 3</a:t>
            </a:r>
            <a:r>
              <a:rPr lang="zh-CN" altLang="en-US" dirty="0"/>
              <a:t>个案例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172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日期选择器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073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日期选择器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的日期选择器插件 </a:t>
            </a:r>
            <a:r>
              <a:rPr kumimoji="1" lang="en-US" altLang="zh-CN" dirty="0" err="1">
                <a:solidFill>
                  <a:srgbClr val="C00000"/>
                </a:solidFill>
              </a:rPr>
              <a:t>datepicker</a:t>
            </a:r>
            <a:r>
              <a:rPr kumimoji="1" lang="en-US" altLang="zh-CN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49504F"/>
                </a:solidFill>
              </a:rPr>
              <a:t>, </a:t>
            </a:r>
            <a:r>
              <a:rPr kumimoji="1" lang="zh-CN" altLang="en-US" dirty="0">
                <a:solidFill>
                  <a:srgbClr val="49504F"/>
                </a:solidFill>
              </a:rPr>
              <a:t>让用户在不同的浏览器下可以用一致的方式来选择日期</a:t>
            </a: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CC7C129F-8D3F-4608-B0D7-273C58AB42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30078"/>
          </a:xfrm>
        </p:spPr>
        <p:txBody>
          <a:bodyPr/>
          <a:lstStyle/>
          <a:p>
            <a:pPr marL="276225" indent="-276225"/>
            <a:r>
              <a:rPr lang="zh-CN" altLang="en-US" b="1" dirty="0">
                <a:solidFill>
                  <a:srgbClr val="262626"/>
                </a:solidFill>
              </a:rPr>
              <a:t>下包</a:t>
            </a:r>
            <a:r>
              <a:rPr lang="zh-CN" altLang="en-US" dirty="0">
                <a:solidFill>
                  <a:srgbClr val="262626"/>
                </a:solidFill>
              </a:rPr>
              <a:t>：把插件下载到本地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b="1" dirty="0">
                <a:solidFill>
                  <a:srgbClr val="262626"/>
                </a:solidFill>
              </a:rPr>
              <a:t>导包</a:t>
            </a:r>
            <a:r>
              <a:rPr lang="zh-CN" altLang="en-US" dirty="0">
                <a:solidFill>
                  <a:srgbClr val="262626"/>
                </a:solidFill>
              </a:rPr>
              <a:t>：先导入 </a:t>
            </a:r>
            <a:r>
              <a:rPr lang="en-US" altLang="zh-CN" dirty="0">
                <a:solidFill>
                  <a:srgbClr val="C00000"/>
                </a:solidFill>
              </a:rPr>
              <a:t>jQuery </a:t>
            </a:r>
            <a:r>
              <a:rPr lang="en-US" altLang="zh-CN" dirty="0">
                <a:solidFill>
                  <a:srgbClr val="49504F"/>
                </a:solidFill>
              </a:rPr>
              <a:t>, </a:t>
            </a:r>
            <a:r>
              <a:rPr lang="zh-CN" altLang="en-US" dirty="0">
                <a:solidFill>
                  <a:srgbClr val="49504F"/>
                </a:solidFill>
              </a:rPr>
              <a:t>再导入</a:t>
            </a:r>
            <a:r>
              <a:rPr lang="zh-CN" altLang="en-US" dirty="0">
                <a:solidFill>
                  <a:srgbClr val="C00000"/>
                </a:solidFill>
              </a:rPr>
              <a:t>插件 </a:t>
            </a:r>
            <a:r>
              <a:rPr lang="en-US" altLang="zh-CN" dirty="0">
                <a:solidFill>
                  <a:srgbClr val="49504F"/>
                </a:solidFill>
              </a:rPr>
              <a:t>, </a:t>
            </a:r>
            <a:r>
              <a:rPr lang="zh-CN" altLang="en-US" dirty="0">
                <a:solidFill>
                  <a:srgbClr val="49504F"/>
                </a:solidFill>
              </a:rPr>
              <a:t>导入</a:t>
            </a:r>
            <a:r>
              <a:rPr lang="en-US" altLang="zh-CN" dirty="0" err="1">
                <a:solidFill>
                  <a:srgbClr val="C00000"/>
                </a:solidFill>
              </a:rPr>
              <a:t>css</a:t>
            </a:r>
            <a:r>
              <a:rPr lang="en-US" altLang="zh-CN" dirty="0">
                <a:solidFill>
                  <a:srgbClr val="49504F"/>
                </a:solidFill>
              </a:rPr>
              <a:t>(</a:t>
            </a:r>
            <a:r>
              <a:rPr lang="zh-CN" altLang="en-US" dirty="0">
                <a:solidFill>
                  <a:srgbClr val="49504F"/>
                </a:solidFill>
              </a:rPr>
              <a:t>需要的话</a:t>
            </a:r>
            <a:r>
              <a:rPr lang="en-US" altLang="zh-CN" dirty="0">
                <a:solidFill>
                  <a:srgbClr val="49504F"/>
                </a:solidFill>
              </a:rPr>
              <a:t>)</a:t>
            </a:r>
          </a:p>
          <a:p>
            <a:pPr marL="276225" indent="-276225"/>
            <a:r>
              <a:rPr lang="zh-CN" altLang="en-US" b="1" dirty="0">
                <a:solidFill>
                  <a:srgbClr val="262626"/>
                </a:solidFill>
              </a:rPr>
              <a:t>用包</a:t>
            </a:r>
            <a:r>
              <a:rPr lang="zh-CN" altLang="en-US" dirty="0">
                <a:solidFill>
                  <a:srgbClr val="262626"/>
                </a:solidFill>
              </a:rPr>
              <a:t>：根据文档</a:t>
            </a:r>
            <a:r>
              <a:rPr lang="en-US" altLang="zh-CN" dirty="0">
                <a:solidFill>
                  <a:srgbClr val="262626"/>
                </a:solidFill>
              </a:rPr>
              <a:t>(</a:t>
            </a:r>
            <a:r>
              <a:rPr lang="zh-CN" altLang="en-US" dirty="0">
                <a:solidFill>
                  <a:srgbClr val="262626"/>
                </a:solidFill>
              </a:rPr>
              <a:t>说明书</a:t>
            </a:r>
            <a:r>
              <a:rPr lang="en-US" altLang="zh-CN" dirty="0">
                <a:solidFill>
                  <a:srgbClr val="262626"/>
                </a:solidFill>
              </a:rPr>
              <a:t>)</a:t>
            </a:r>
            <a:r>
              <a:rPr lang="zh-CN" altLang="en-US" dirty="0">
                <a:solidFill>
                  <a:srgbClr val="262626"/>
                </a:solidFill>
              </a:rPr>
              <a:t>使用</a:t>
            </a:r>
            <a:endParaRPr lang="en-US" altLang="zh-CN" dirty="0">
              <a:solidFill>
                <a:srgbClr val="C00000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9EFE31C-210B-4604-8757-1B354F96F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34" y="3296053"/>
            <a:ext cx="2133333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日期选择器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导包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49BDDE-37EB-4E6C-A1A0-D767D63405CE}"/>
              </a:ext>
            </a:extLst>
          </p:cNvPr>
          <p:cNvSpPr/>
          <p:nvPr/>
        </p:nvSpPr>
        <p:spPr>
          <a:xfrm>
            <a:off x="1521151" y="2283223"/>
            <a:ext cx="9213421" cy="1698177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三角形 5">
            <a:extLst>
              <a:ext uri="{FF2B5EF4-FFF2-40B4-BE49-F238E27FC236}">
                <a16:creationId xmlns:a16="http://schemas.microsoft.com/office/drawing/2014/main" id="{4B4AEA2E-7CB4-4841-8EA6-902234FA1055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65155B-9F89-4546-A0C5-6907C1530B36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0EE8DD-28E0-411F-8A0A-97AF05836001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85D830-EEE4-4AE2-9D24-B2EEA80EBFEA}"/>
              </a:ext>
            </a:extLst>
          </p:cNvPr>
          <p:cNvSpPr/>
          <p:nvPr/>
        </p:nvSpPr>
        <p:spPr>
          <a:xfrm>
            <a:off x="1003830" y="2254457"/>
            <a:ext cx="7045962" cy="2123658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导入日期选择器的样式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link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rel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"stylesheet"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href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</a:t>
            </a:r>
            <a:r>
              <a:rPr lang="en-US" altLang="zh-CN" sz="12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datepicker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/datepicker.css"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/&gt;</a:t>
            </a:r>
          </a:p>
          <a:p>
            <a:pPr lvl="1"/>
            <a:endParaRPr lang="en-US" altLang="zh-CN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jQuery --&gt;</a:t>
            </a:r>
            <a:endParaRPr lang="en-US" altLang="zh-CN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</a:t>
            </a:r>
            <a:r>
              <a:rPr lang="en-US" altLang="zh-CN" sz="12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jquery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/jquery-3.5.1.js"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导入日期选择器插件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</a:t>
            </a:r>
            <a:r>
              <a:rPr lang="en-US" altLang="zh-CN" sz="12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datepicker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/datepicker.js"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导入语言包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</a:t>
            </a:r>
            <a:r>
              <a:rPr lang="en-US" altLang="zh-CN" sz="12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datepicker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/i18n/datepicker.zh-CN.js"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endParaRPr lang="en-US" altLang="zh-CN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endParaRPr lang="en-US" altLang="zh-CN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4BA4B324-38C6-4B2F-A7B5-BAECCFBD94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默认显示的是英文，需要导入 </a:t>
            </a:r>
            <a:r>
              <a:rPr lang="zh-CN" altLang="en-US" dirty="0">
                <a:solidFill>
                  <a:srgbClr val="C00000"/>
                </a:solidFill>
              </a:rPr>
              <a:t>中文语言包</a:t>
            </a:r>
          </a:p>
        </p:txBody>
      </p:sp>
    </p:spTree>
    <p:extLst>
      <p:ext uri="{BB962C8B-B14F-4D97-AF65-F5344CB8AC3E}">
        <p14:creationId xmlns:p14="http://schemas.microsoft.com/office/powerpoint/2010/main" val="3800759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日期选择器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用包</a:t>
            </a:r>
          </a:p>
        </p:txBody>
      </p: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FC05600D-A517-4BC9-9F58-5ED0CB5F20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6118662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更多的配置参数可以查阅官方文档</a:t>
            </a:r>
            <a:r>
              <a:rPr lang="en-US" altLang="zh-CN" dirty="0">
                <a:solidFill>
                  <a:srgbClr val="262626"/>
                </a:solidFill>
              </a:rPr>
              <a:t>:</a:t>
            </a:r>
            <a:r>
              <a:rPr lang="en-US" altLang="zh-CN" dirty="0">
                <a:solidFill>
                  <a:srgbClr val="262626"/>
                </a:solidFill>
                <a:hlinkClick r:id="rId2"/>
              </a:rPr>
              <a:t>https://github.com/fengyuanchen/datepicker/blob/master/README.md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3885DA-5579-4FDD-BC63-192E2EB03C26}"/>
              </a:ext>
            </a:extLst>
          </p:cNvPr>
          <p:cNvSpPr/>
          <p:nvPr/>
        </p:nvSpPr>
        <p:spPr>
          <a:xfrm>
            <a:off x="1521151" y="4015768"/>
            <a:ext cx="9213421" cy="1561692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4" name="三角形 5">
            <a:extLst>
              <a:ext uri="{FF2B5EF4-FFF2-40B4-BE49-F238E27FC236}">
                <a16:creationId xmlns:a16="http://schemas.microsoft.com/office/drawing/2014/main" id="{22129BD3-7BF6-466B-B86C-4B5B27756DA5}"/>
              </a:ext>
            </a:extLst>
          </p:cNvPr>
          <p:cNvSpPr/>
          <p:nvPr/>
        </p:nvSpPr>
        <p:spPr>
          <a:xfrm rot="2651319">
            <a:off x="851567" y="3894042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821FA5-E76D-4A6A-ABD4-06995BB8AD7A}"/>
              </a:ext>
            </a:extLst>
          </p:cNvPr>
          <p:cNvSpPr/>
          <p:nvPr/>
        </p:nvSpPr>
        <p:spPr>
          <a:xfrm>
            <a:off x="944880" y="3538171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64DDC01-A2F0-40DA-AD44-971DC0F19BCC}"/>
              </a:ext>
            </a:extLst>
          </p:cNvPr>
          <p:cNvSpPr/>
          <p:nvPr/>
        </p:nvSpPr>
        <p:spPr>
          <a:xfrm>
            <a:off x="844952" y="3610641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899CBCD-1D4E-4A47-907F-55C7A97143E8}"/>
              </a:ext>
            </a:extLst>
          </p:cNvPr>
          <p:cNvSpPr/>
          <p:nvPr/>
        </p:nvSpPr>
        <p:spPr>
          <a:xfrm>
            <a:off x="1003830" y="4017007"/>
            <a:ext cx="7045962" cy="1815882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准备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html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结构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input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type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"text"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datapicker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/&gt;</a:t>
            </a:r>
          </a:p>
          <a:p>
            <a:pPr lvl="1"/>
            <a:endParaRPr lang="en-US" altLang="zh-CN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调用插件方法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'.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datapicker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datepicker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({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…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})</a:t>
            </a:r>
          </a:p>
          <a:p>
            <a:pPr lvl="1"/>
            <a:endParaRPr lang="en-US" altLang="zh-CN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8DB4587-9C8C-4DD6-83CB-F89EA9096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47995"/>
              </p:ext>
            </p:extLst>
          </p:nvPr>
        </p:nvGraphicFramePr>
        <p:xfrm>
          <a:off x="954387" y="1375860"/>
          <a:ext cx="10275087" cy="1687802"/>
        </p:xfrm>
        <a:graphic>
          <a:graphicData uri="http://schemas.openxmlformats.org/drawingml/2006/table">
            <a:tbl>
              <a:tblPr/>
              <a:tblGrid>
                <a:gridCol w="219788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01315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1664641"/>
                    </a:ext>
                  </a:extLst>
                </a:gridCol>
                <a:gridCol w="2149642">
                  <a:extLst>
                    <a:ext uri="{9D8B030D-6E8A-4147-A177-3AD203B41FA5}">
                      <a16:colId xmlns:a16="http://schemas.microsoft.com/office/drawing/2014/main" val="3839851794"/>
                    </a:ext>
                  </a:extLst>
                </a:gridCol>
              </a:tblGrid>
              <a:tr h="4702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常用配置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含义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默认值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备注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autoPick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是否自动选择当前日期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true/false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autoHide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选择日期之后是否自动关闭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true/false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language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语言模式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空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需要结合语言包使用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754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插件默认显示的语言是中文还是英文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英文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</a:pPr>
            <a:r>
              <a:rPr lang="zh-CN" altLang="en-US" dirty="0"/>
              <a:t>为了设置插件的语言为中文，需要导入什么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中文语言包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日期选择器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42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表单验证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055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表单验证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>
                <a:solidFill>
                  <a:srgbClr val="49504F"/>
                </a:solidFill>
              </a:rPr>
              <a:t>的表单验证插件 </a:t>
            </a:r>
            <a:r>
              <a:rPr kumimoji="1" lang="en-US" altLang="zh-CN" dirty="0">
                <a:solidFill>
                  <a:srgbClr val="C00000"/>
                </a:solidFill>
              </a:rPr>
              <a:t>validate </a:t>
            </a:r>
            <a:r>
              <a:rPr kumimoji="1" lang="en-US" altLang="zh-CN" dirty="0">
                <a:solidFill>
                  <a:srgbClr val="49504F"/>
                </a:solidFill>
              </a:rPr>
              <a:t>, </a:t>
            </a:r>
            <a:r>
              <a:rPr kumimoji="1" lang="zh-CN" altLang="en-US" dirty="0">
                <a:solidFill>
                  <a:srgbClr val="49504F"/>
                </a:solidFill>
              </a:rPr>
              <a:t>验证用户在表单中输入的内容</a:t>
            </a: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CC7C129F-8D3F-4608-B0D7-273C58AB42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30078"/>
          </a:xfrm>
        </p:spPr>
        <p:txBody>
          <a:bodyPr/>
          <a:lstStyle/>
          <a:p>
            <a:pPr marL="276225" indent="-276225"/>
            <a:r>
              <a:rPr lang="zh-CN" altLang="en-US" b="1" dirty="0">
                <a:solidFill>
                  <a:srgbClr val="262626"/>
                </a:solidFill>
              </a:rPr>
              <a:t>下包</a:t>
            </a:r>
            <a:r>
              <a:rPr lang="zh-CN" altLang="en-US" dirty="0">
                <a:solidFill>
                  <a:srgbClr val="262626"/>
                </a:solidFill>
              </a:rPr>
              <a:t>：把插件下载到本地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b="1" dirty="0">
                <a:solidFill>
                  <a:srgbClr val="262626"/>
                </a:solidFill>
              </a:rPr>
              <a:t>导包</a:t>
            </a:r>
            <a:r>
              <a:rPr lang="zh-CN" altLang="en-US" dirty="0">
                <a:solidFill>
                  <a:srgbClr val="262626"/>
                </a:solidFill>
              </a:rPr>
              <a:t>：先导入 </a:t>
            </a:r>
            <a:r>
              <a:rPr lang="en-US" altLang="zh-CN" dirty="0">
                <a:solidFill>
                  <a:srgbClr val="C00000"/>
                </a:solidFill>
              </a:rPr>
              <a:t>jQuery </a:t>
            </a:r>
            <a:r>
              <a:rPr lang="en-US" altLang="zh-CN" dirty="0">
                <a:solidFill>
                  <a:srgbClr val="49504F"/>
                </a:solidFill>
              </a:rPr>
              <a:t>, </a:t>
            </a:r>
            <a:r>
              <a:rPr lang="zh-CN" altLang="en-US" dirty="0">
                <a:solidFill>
                  <a:srgbClr val="49504F"/>
                </a:solidFill>
              </a:rPr>
              <a:t>再导入</a:t>
            </a:r>
            <a:r>
              <a:rPr lang="zh-CN" altLang="en-US" dirty="0">
                <a:solidFill>
                  <a:srgbClr val="C00000"/>
                </a:solidFill>
              </a:rPr>
              <a:t>插件 </a:t>
            </a:r>
            <a:r>
              <a:rPr lang="en-US" altLang="zh-CN" dirty="0">
                <a:solidFill>
                  <a:srgbClr val="49504F"/>
                </a:solidFill>
              </a:rPr>
              <a:t>, </a:t>
            </a:r>
            <a:r>
              <a:rPr lang="zh-CN" altLang="en-US" dirty="0">
                <a:solidFill>
                  <a:srgbClr val="49504F"/>
                </a:solidFill>
              </a:rPr>
              <a:t>导入</a:t>
            </a:r>
            <a:r>
              <a:rPr lang="en-US" altLang="zh-CN" dirty="0" err="1">
                <a:solidFill>
                  <a:srgbClr val="C00000"/>
                </a:solidFill>
              </a:rPr>
              <a:t>css</a:t>
            </a:r>
            <a:r>
              <a:rPr lang="en-US" altLang="zh-CN" dirty="0">
                <a:solidFill>
                  <a:srgbClr val="49504F"/>
                </a:solidFill>
              </a:rPr>
              <a:t>(</a:t>
            </a:r>
            <a:r>
              <a:rPr lang="zh-CN" altLang="en-US" dirty="0">
                <a:solidFill>
                  <a:srgbClr val="49504F"/>
                </a:solidFill>
              </a:rPr>
              <a:t>需要的话</a:t>
            </a:r>
            <a:r>
              <a:rPr lang="en-US" altLang="zh-CN" dirty="0">
                <a:solidFill>
                  <a:srgbClr val="49504F"/>
                </a:solidFill>
              </a:rPr>
              <a:t>)</a:t>
            </a:r>
          </a:p>
          <a:p>
            <a:pPr marL="276225" indent="-276225"/>
            <a:r>
              <a:rPr lang="zh-CN" altLang="en-US" b="1" dirty="0">
                <a:solidFill>
                  <a:srgbClr val="262626"/>
                </a:solidFill>
              </a:rPr>
              <a:t>用包</a:t>
            </a:r>
            <a:r>
              <a:rPr lang="zh-CN" altLang="en-US" dirty="0">
                <a:solidFill>
                  <a:srgbClr val="262626"/>
                </a:solidFill>
              </a:rPr>
              <a:t>：根据文档</a:t>
            </a:r>
            <a:r>
              <a:rPr lang="en-US" altLang="zh-CN" dirty="0">
                <a:solidFill>
                  <a:srgbClr val="262626"/>
                </a:solidFill>
              </a:rPr>
              <a:t>(</a:t>
            </a:r>
            <a:r>
              <a:rPr lang="zh-CN" altLang="en-US" dirty="0">
                <a:solidFill>
                  <a:srgbClr val="262626"/>
                </a:solidFill>
              </a:rPr>
              <a:t>说明书</a:t>
            </a:r>
            <a:r>
              <a:rPr lang="en-US" altLang="zh-CN" dirty="0">
                <a:solidFill>
                  <a:srgbClr val="262626"/>
                </a:solidFill>
              </a:rPr>
              <a:t>)</a:t>
            </a:r>
            <a:r>
              <a:rPr lang="zh-CN" altLang="en-US" dirty="0">
                <a:solidFill>
                  <a:srgbClr val="262626"/>
                </a:solidFill>
              </a:rPr>
              <a:t>使用</a:t>
            </a:r>
            <a:endParaRPr lang="en-US" altLang="zh-CN" dirty="0">
              <a:solidFill>
                <a:srgbClr val="C00000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33CCAB-6008-4488-B2E5-8BF8234EB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95" y="3534430"/>
            <a:ext cx="4800000" cy="2142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1797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表单验证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导包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49BDDE-37EB-4E6C-A1A0-D767D63405CE}"/>
              </a:ext>
            </a:extLst>
          </p:cNvPr>
          <p:cNvSpPr/>
          <p:nvPr/>
        </p:nvSpPr>
        <p:spPr>
          <a:xfrm>
            <a:off x="1521151" y="2283223"/>
            <a:ext cx="9213421" cy="1246657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三角形 5">
            <a:extLst>
              <a:ext uri="{FF2B5EF4-FFF2-40B4-BE49-F238E27FC236}">
                <a16:creationId xmlns:a16="http://schemas.microsoft.com/office/drawing/2014/main" id="{4B4AEA2E-7CB4-4841-8EA6-902234FA1055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65155B-9F89-4546-A0C5-6907C1530B36}"/>
              </a:ext>
            </a:extLst>
          </p:cNvPr>
          <p:cNvSpPr/>
          <p:nvPr/>
        </p:nvSpPr>
        <p:spPr>
          <a:xfrm>
            <a:off x="944880" y="1805627"/>
            <a:ext cx="10302240" cy="1884599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0EE8DD-28E0-411F-8A0A-97AF05836001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85D830-EEE4-4AE2-9D24-B2EEA80EBFEA}"/>
              </a:ext>
            </a:extLst>
          </p:cNvPr>
          <p:cNvSpPr/>
          <p:nvPr/>
        </p:nvSpPr>
        <p:spPr>
          <a:xfrm>
            <a:off x="1003830" y="2374014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jQuery --&gt;</a:t>
            </a:r>
            <a:endParaRPr lang="en-US" altLang="zh-CN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jquery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/jquery-3.5.1.js"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validate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插件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jquery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-validate/jquery-validate.js"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script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93046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表单验证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用包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3885DA-5579-4FDD-BC63-192E2EB03C26}"/>
              </a:ext>
            </a:extLst>
          </p:cNvPr>
          <p:cNvSpPr/>
          <p:nvPr/>
        </p:nvSpPr>
        <p:spPr>
          <a:xfrm>
            <a:off x="1521151" y="5181599"/>
            <a:ext cx="9213421" cy="1157855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4" name="三角形 5">
            <a:extLst>
              <a:ext uri="{FF2B5EF4-FFF2-40B4-BE49-F238E27FC236}">
                <a16:creationId xmlns:a16="http://schemas.microsoft.com/office/drawing/2014/main" id="{22129BD3-7BF6-466B-B86C-4B5B27756DA5}"/>
              </a:ext>
            </a:extLst>
          </p:cNvPr>
          <p:cNvSpPr/>
          <p:nvPr/>
        </p:nvSpPr>
        <p:spPr>
          <a:xfrm rot="2651319">
            <a:off x="851567" y="5016982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821FA5-E76D-4A6A-ABD4-06995BB8AD7A}"/>
              </a:ext>
            </a:extLst>
          </p:cNvPr>
          <p:cNvSpPr/>
          <p:nvPr/>
        </p:nvSpPr>
        <p:spPr>
          <a:xfrm>
            <a:off x="944880" y="4644188"/>
            <a:ext cx="10302240" cy="1992777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64DDC01-A2F0-40DA-AD44-971DC0F19BCC}"/>
              </a:ext>
            </a:extLst>
          </p:cNvPr>
          <p:cNvSpPr/>
          <p:nvPr/>
        </p:nvSpPr>
        <p:spPr>
          <a:xfrm>
            <a:off x="844952" y="4733581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899CBCD-1D4E-4A47-907F-55C7A97143E8}"/>
              </a:ext>
            </a:extLst>
          </p:cNvPr>
          <p:cNvSpPr/>
          <p:nvPr/>
        </p:nvSpPr>
        <p:spPr>
          <a:xfrm>
            <a:off x="1003830" y="5317610"/>
            <a:ext cx="7045962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'form'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validate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({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配置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})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46EF2A2-677D-4973-AAC0-C19D60696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13088"/>
              </p:ext>
            </p:extLst>
          </p:nvPr>
        </p:nvGraphicFramePr>
        <p:xfrm>
          <a:off x="954387" y="1375860"/>
          <a:ext cx="10275087" cy="2905319"/>
        </p:xfrm>
        <a:graphic>
          <a:graphicData uri="http://schemas.openxmlformats.org/drawingml/2006/table">
            <a:tbl>
              <a:tblPr/>
              <a:tblGrid>
                <a:gridCol w="219788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01315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1664641"/>
                    </a:ext>
                  </a:extLst>
                </a:gridCol>
                <a:gridCol w="2149642">
                  <a:extLst>
                    <a:ext uri="{9D8B030D-6E8A-4147-A177-3AD203B41FA5}">
                      <a16:colId xmlns:a16="http://schemas.microsoft.com/office/drawing/2014/main" val="3839851794"/>
                    </a:ext>
                  </a:extLst>
                </a:gridCol>
              </a:tblGrid>
              <a:tr h="4702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常用配置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含义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默认值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备注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onBlur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失去焦点时验证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true/false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onSubmit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提交表单时验证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true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true/false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sendForm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是否提交表单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true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true/false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40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valid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所有表单项验证通过执行的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回调函数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this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是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jQ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34214"/>
                  </a:ext>
                </a:extLst>
              </a:tr>
              <a:tr h="40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invalid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至少一个表单项为通过验证时执行的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回调函数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this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是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jQ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319542"/>
                  </a:ext>
                </a:extLst>
              </a:tr>
              <a:tr h="405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description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错误提示信息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Object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41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0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表单验证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用包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3885DA-5579-4FDD-BC63-192E2EB03C26}"/>
              </a:ext>
            </a:extLst>
          </p:cNvPr>
          <p:cNvSpPr/>
          <p:nvPr/>
        </p:nvSpPr>
        <p:spPr>
          <a:xfrm>
            <a:off x="1521151" y="3502424"/>
            <a:ext cx="9213421" cy="1561692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4" name="三角形 5">
            <a:extLst>
              <a:ext uri="{FF2B5EF4-FFF2-40B4-BE49-F238E27FC236}">
                <a16:creationId xmlns:a16="http://schemas.microsoft.com/office/drawing/2014/main" id="{22129BD3-7BF6-466B-B86C-4B5B27756DA5}"/>
              </a:ext>
            </a:extLst>
          </p:cNvPr>
          <p:cNvSpPr/>
          <p:nvPr/>
        </p:nvSpPr>
        <p:spPr>
          <a:xfrm rot="2651319">
            <a:off x="851567" y="33806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821FA5-E76D-4A6A-ABD4-06995BB8AD7A}"/>
              </a:ext>
            </a:extLst>
          </p:cNvPr>
          <p:cNvSpPr/>
          <p:nvPr/>
        </p:nvSpPr>
        <p:spPr>
          <a:xfrm>
            <a:off x="944880" y="30248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64DDC01-A2F0-40DA-AD44-971DC0F19BCC}"/>
              </a:ext>
            </a:extLst>
          </p:cNvPr>
          <p:cNvSpPr/>
          <p:nvPr/>
        </p:nvSpPr>
        <p:spPr>
          <a:xfrm>
            <a:off x="844952" y="30972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899CBCD-1D4E-4A47-907F-55C7A97143E8}"/>
              </a:ext>
            </a:extLst>
          </p:cNvPr>
          <p:cNvSpPr/>
          <p:nvPr/>
        </p:nvSpPr>
        <p:spPr>
          <a:xfrm>
            <a:off x="1003830" y="3719106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input</a:t>
            </a:r>
            <a:endParaRPr lang="en-US" altLang="zh-CN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type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"password"</a:t>
            </a:r>
            <a:endParaRPr lang="en-US" altLang="zh-CN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name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"password"</a:t>
            </a:r>
            <a:endParaRPr lang="en-US" altLang="zh-CN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data-required</a:t>
            </a:r>
            <a:endParaRPr lang="en-US" altLang="zh-CN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data-pattern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".{6,}"</a:t>
            </a:r>
            <a:endParaRPr lang="en-US" altLang="zh-CN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/&gt;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8DB4587-9C8C-4DD6-83CB-F89EA9096C56}"/>
              </a:ext>
            </a:extLst>
          </p:cNvPr>
          <p:cNvGraphicFramePr>
            <a:graphicFrameLocks noGrp="1"/>
          </p:cNvGraphicFramePr>
          <p:nvPr/>
        </p:nvGraphicFramePr>
        <p:xfrm>
          <a:off x="954387" y="1375860"/>
          <a:ext cx="10292733" cy="1281963"/>
        </p:xfrm>
        <a:graphic>
          <a:graphicData uri="http://schemas.openxmlformats.org/drawingml/2006/table">
            <a:tbl>
              <a:tblPr/>
              <a:tblGrid>
                <a:gridCol w="278412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589971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1918636">
                  <a:extLst>
                    <a:ext uri="{9D8B030D-6E8A-4147-A177-3AD203B41FA5}">
                      <a16:colId xmlns:a16="http://schemas.microsoft.com/office/drawing/2014/main" val="1951664641"/>
                    </a:ext>
                  </a:extLst>
                </a:gridCol>
              </a:tblGrid>
              <a:tr h="4702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自定义属性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含义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备注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data-required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验证表单项不能为空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不需要值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data-pattern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基于正则表达式验证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正则表达式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53000271-A3B9-415F-B9E4-D4A10294B3BE}"/>
              </a:ext>
            </a:extLst>
          </p:cNvPr>
          <p:cNvSpPr txBox="1">
            <a:spLocks/>
          </p:cNvSpPr>
          <p:nvPr/>
        </p:nvSpPr>
        <p:spPr>
          <a:xfrm>
            <a:off x="944880" y="5492697"/>
            <a:ext cx="10749598" cy="1012378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6225" marR="0" lvl="0" indent="-276225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Alibaba PuHuiTi R" pitchFamily="18" charset="-122"/>
              </a:rPr>
              <a:t>表单元素要放在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Alibaba PuHuiTi R" pitchFamily="18" charset="-122"/>
              </a:rPr>
              <a:t>form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Alibaba PuHuiTi R" pitchFamily="18" charset="-122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Alibaba PuHuiTi R" pitchFamily="18" charset="-122"/>
              </a:rPr>
              <a:t>里面</a:t>
            </a:r>
          </a:p>
        </p:txBody>
      </p:sp>
    </p:spTree>
    <p:extLst>
      <p:ext uri="{BB962C8B-B14F-4D97-AF65-F5344CB8AC3E}">
        <p14:creationId xmlns:p14="http://schemas.microsoft.com/office/powerpoint/2010/main" val="162185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入口函数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279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表单验证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用包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3885DA-5579-4FDD-BC63-192E2EB03C26}"/>
              </a:ext>
            </a:extLst>
          </p:cNvPr>
          <p:cNvSpPr/>
          <p:nvPr/>
        </p:nvSpPr>
        <p:spPr>
          <a:xfrm>
            <a:off x="1521152" y="4224313"/>
            <a:ext cx="4414428" cy="1698111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4" name="三角形 5">
            <a:extLst>
              <a:ext uri="{FF2B5EF4-FFF2-40B4-BE49-F238E27FC236}">
                <a16:creationId xmlns:a16="http://schemas.microsoft.com/office/drawing/2014/main" id="{22129BD3-7BF6-466B-B86C-4B5B27756DA5}"/>
              </a:ext>
            </a:extLst>
          </p:cNvPr>
          <p:cNvSpPr/>
          <p:nvPr/>
        </p:nvSpPr>
        <p:spPr>
          <a:xfrm rot="2651319">
            <a:off x="851567" y="41025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821FA5-E76D-4A6A-ABD4-06995BB8AD7A}"/>
              </a:ext>
            </a:extLst>
          </p:cNvPr>
          <p:cNvSpPr/>
          <p:nvPr/>
        </p:nvSpPr>
        <p:spPr>
          <a:xfrm>
            <a:off x="944880" y="3746717"/>
            <a:ext cx="515112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64DDC01-A2F0-40DA-AD44-971DC0F19BCC}"/>
              </a:ext>
            </a:extLst>
          </p:cNvPr>
          <p:cNvSpPr/>
          <p:nvPr/>
        </p:nvSpPr>
        <p:spPr>
          <a:xfrm>
            <a:off x="844952" y="381918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899CBCD-1D4E-4A47-907F-55C7A97143E8}"/>
              </a:ext>
            </a:extLst>
          </p:cNvPr>
          <p:cNvSpPr/>
          <p:nvPr/>
        </p:nvSpPr>
        <p:spPr>
          <a:xfrm>
            <a:off x="1003830" y="4184794"/>
            <a:ext cx="4803412" cy="1785104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input</a:t>
            </a:r>
            <a:endParaRPr lang="en-US" altLang="zh-CN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type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"password"</a:t>
            </a:r>
            <a:endParaRPr lang="en-US" altLang="zh-CN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name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"password"</a:t>
            </a:r>
            <a:endParaRPr lang="en-US" altLang="zh-CN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data-required</a:t>
            </a:r>
            <a:endParaRPr lang="en-US" altLang="zh-CN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data-</a:t>
            </a:r>
            <a:r>
              <a:rPr lang="en-US" altLang="zh-CN" sz="12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describedby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"password-error"</a:t>
            </a:r>
            <a:endParaRPr lang="en-US" altLang="zh-CN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data-description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"password"</a:t>
            </a:r>
            <a:endParaRPr lang="en-US" altLang="zh-CN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0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	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data-pattern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".{6,}"</a:t>
            </a:r>
            <a:endParaRPr lang="en-US" altLang="zh-CN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/&gt;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span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"error"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"password-error"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span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46EF2A2-677D-4973-AAC0-C19D60696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10378"/>
              </p:ext>
            </p:extLst>
          </p:nvPr>
        </p:nvGraphicFramePr>
        <p:xfrm>
          <a:off x="954387" y="1375860"/>
          <a:ext cx="10522541" cy="1281963"/>
        </p:xfrm>
        <a:graphic>
          <a:graphicData uri="http://schemas.openxmlformats.org/drawingml/2006/table">
            <a:tbl>
              <a:tblPr/>
              <a:tblGrid>
                <a:gridCol w="247069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644102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3407749">
                  <a:extLst>
                    <a:ext uri="{9D8B030D-6E8A-4147-A177-3AD203B41FA5}">
                      <a16:colId xmlns:a16="http://schemas.microsoft.com/office/drawing/2014/main" val="3839851794"/>
                    </a:ext>
                  </a:extLst>
                </a:gridCol>
              </a:tblGrid>
              <a:tr h="4702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自定义属性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含义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备注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data-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describedby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指定显示错误信息的标签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标签的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id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05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data-description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指定错误信息的内容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description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中的属性对应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F0C1DD9B-5B67-4CD1-ADAC-2FA0A6A1355F}"/>
              </a:ext>
            </a:extLst>
          </p:cNvPr>
          <p:cNvSpPr/>
          <p:nvPr/>
        </p:nvSpPr>
        <p:spPr>
          <a:xfrm>
            <a:off x="6902080" y="4224313"/>
            <a:ext cx="4414428" cy="1698111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三角形 5">
            <a:extLst>
              <a:ext uri="{FF2B5EF4-FFF2-40B4-BE49-F238E27FC236}">
                <a16:creationId xmlns:a16="http://schemas.microsoft.com/office/drawing/2014/main" id="{F640DF2A-A3E2-4560-841A-83EE80655214}"/>
              </a:ext>
            </a:extLst>
          </p:cNvPr>
          <p:cNvSpPr/>
          <p:nvPr/>
        </p:nvSpPr>
        <p:spPr>
          <a:xfrm rot="2651319">
            <a:off x="6232495" y="41025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5B3822A-7D44-42B8-AE7F-40DCE3A345C1}"/>
              </a:ext>
            </a:extLst>
          </p:cNvPr>
          <p:cNvSpPr/>
          <p:nvPr/>
        </p:nvSpPr>
        <p:spPr>
          <a:xfrm>
            <a:off x="6325808" y="3746717"/>
            <a:ext cx="515112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AACAE8-DDED-4DF9-A37B-468A30E8DE0F}"/>
              </a:ext>
            </a:extLst>
          </p:cNvPr>
          <p:cNvSpPr/>
          <p:nvPr/>
        </p:nvSpPr>
        <p:spPr>
          <a:xfrm>
            <a:off x="6225880" y="381918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7D1167-A234-40C2-BB76-84070EB9AAB6}"/>
              </a:ext>
            </a:extLst>
          </p:cNvPr>
          <p:cNvSpPr/>
          <p:nvPr/>
        </p:nvSpPr>
        <p:spPr>
          <a:xfrm>
            <a:off x="6384758" y="4384848"/>
            <a:ext cx="480341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'form'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validate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({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description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 {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password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 {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required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 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密码不能为空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!'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pattern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 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密码不能少于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6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位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!'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},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},</a:t>
            </a:r>
          </a:p>
        </p:txBody>
      </p:sp>
      <p:sp>
        <p:nvSpPr>
          <p:cNvPr id="20" name="文本占位符 1">
            <a:extLst>
              <a:ext uri="{FF2B5EF4-FFF2-40B4-BE49-F238E27FC236}">
                <a16:creationId xmlns:a16="http://schemas.microsoft.com/office/drawing/2014/main" id="{2F3951E7-B11E-4DE4-96BC-3F00B0F350BB}"/>
              </a:ext>
            </a:extLst>
          </p:cNvPr>
          <p:cNvSpPr txBox="1">
            <a:spLocks/>
          </p:cNvSpPr>
          <p:nvPr/>
        </p:nvSpPr>
        <p:spPr>
          <a:xfrm>
            <a:off x="954387" y="2759314"/>
            <a:ext cx="10749598" cy="1115166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6225" marR="0" lvl="0" indent="-276225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lang="zh-CN" altLang="en-US" dirty="0">
                <a:solidFill>
                  <a:schemeClr val="tx1"/>
                </a:solidFill>
              </a:rPr>
              <a:t>这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个属性需要结合 </a:t>
            </a:r>
            <a:r>
              <a:rPr lang="en-US" altLang="zh-CN" dirty="0">
                <a:solidFill>
                  <a:srgbClr val="C00000"/>
                </a:solidFill>
              </a:rPr>
              <a:t>description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配置使用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558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5760538" cy="4511040"/>
          </a:xfrm>
          <a:noFill/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这一节学习的插件是用来验证什么的</a:t>
            </a:r>
            <a:r>
              <a:rPr lang="en-US" altLang="zh-CN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dirty="0">
                <a:solidFill>
                  <a:srgbClr val="49504F"/>
                </a:solidFill>
                <a:latin typeface="Consolas" panose="020B0609020204030204" pitchFamily="49" charset="0"/>
              </a:rPr>
              <a:t>验证表单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案例中校验</a:t>
            </a:r>
            <a:r>
              <a:rPr lang="zh-CN" altLang="en-US" dirty="0">
                <a:solidFill>
                  <a:srgbClr val="C00000"/>
                </a:solidFill>
              </a:rPr>
              <a:t>密码长度</a:t>
            </a:r>
            <a:r>
              <a:rPr lang="zh-CN" altLang="en-US" dirty="0"/>
              <a:t>用的是什么技术</a:t>
            </a:r>
            <a:r>
              <a:rPr lang="en-US" altLang="zh-CN" dirty="0"/>
              <a:t>?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dirty="0">
                <a:latin typeface="Consolas" panose="020B0609020204030204" pitchFamily="49" charset="0"/>
              </a:rPr>
              <a:t>正则表达式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altLang="zh-CN" sz="16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表单验证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035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克隆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517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克隆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中封装了克隆</a:t>
            </a:r>
            <a:r>
              <a:rPr kumimoji="1" lang="en-US" altLang="zh-CN" dirty="0"/>
              <a:t>(</a:t>
            </a:r>
            <a:r>
              <a:rPr kumimoji="1" lang="zh-CN" altLang="en-US" dirty="0"/>
              <a:t>复制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，节点的方法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265087" y="2514930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不带事件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clone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带事件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clone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true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F4C7A080-D9E2-42DD-8DFD-4CE55E58A102}"/>
              </a:ext>
            </a:extLst>
          </p:cNvPr>
          <p:cNvSpPr txBox="1">
            <a:spLocks/>
          </p:cNvSpPr>
          <p:nvPr/>
        </p:nvSpPr>
        <p:spPr>
          <a:xfrm>
            <a:off x="944880" y="4474029"/>
            <a:ext cx="10749598" cy="2601127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6225" indent="-276225">
              <a:defRPr/>
            </a:pPr>
            <a:r>
              <a:rPr lang="zh-CN" altLang="en-US" dirty="0">
                <a:solidFill>
                  <a:srgbClr val="262626"/>
                </a:solidFill>
              </a:rPr>
              <a:t>方法返回的还是 </a:t>
            </a:r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en-US" altLang="zh-CN" dirty="0">
                <a:solidFill>
                  <a:srgbClr val="262626"/>
                </a:solidFill>
              </a:rPr>
              <a:t> </a:t>
            </a:r>
            <a:r>
              <a:rPr lang="zh-CN" altLang="en-US" dirty="0">
                <a:solidFill>
                  <a:srgbClr val="262626"/>
                </a:solidFill>
              </a:rPr>
              <a:t>对象  </a:t>
            </a:r>
            <a:endParaRPr lang="en-US" altLang="zh-CN" dirty="0">
              <a:solidFill>
                <a:srgbClr val="262626"/>
              </a:solidFill>
            </a:endParaRPr>
          </a:p>
          <a:p>
            <a:pPr marL="276225" indent="-276225">
              <a:defRPr/>
            </a:pPr>
            <a:r>
              <a:rPr kumimoji="1" lang="zh-CN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传入</a:t>
            </a:r>
            <a:r>
              <a:rPr kumimoji="1" lang="en-US" altLang="zh-CN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 true </a:t>
            </a:r>
            <a:r>
              <a:rPr kumimoji="1" lang="zh-CN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事件也会一起克隆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7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克隆方法得到的是什么对象？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jQuery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希望事件一起克隆需要传递什么参数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</a:p>
          <a:p>
            <a:pPr lvl="1">
              <a:buClr>
                <a:schemeClr val="tx1"/>
              </a:buClr>
            </a:pP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克隆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4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对象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555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kumimoji="1" lang="zh-CN" altLang="en-US" dirty="0">
                <a:solidFill>
                  <a:srgbClr val="49504F"/>
                </a:solidFill>
              </a:rPr>
              <a:t>封装了获取内部 </a:t>
            </a:r>
            <a:r>
              <a:rPr kumimoji="1" lang="en-US" altLang="zh-CN" dirty="0" err="1">
                <a:solidFill>
                  <a:srgbClr val="C00000"/>
                </a:solidFill>
              </a:rPr>
              <a:t>dom</a:t>
            </a:r>
            <a:r>
              <a:rPr kumimoji="1" lang="en-US" altLang="zh-CN" dirty="0">
                <a:solidFill>
                  <a:srgbClr val="49504F"/>
                </a:solidFill>
              </a:rPr>
              <a:t> </a:t>
            </a:r>
            <a:r>
              <a:rPr kumimoji="1" lang="zh-CN" altLang="en-US" dirty="0">
                <a:solidFill>
                  <a:srgbClr val="49504F"/>
                </a:solidFill>
              </a:rPr>
              <a:t>对象的方法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测试代码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265087" y="2391819"/>
            <a:ext cx="7045962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播放视频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video</a:t>
            </a:r>
            <a:r>
              <a:rPr lang="zh-CN" altLang="en-US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标签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play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暂停视频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video</a:t>
            </a:r>
            <a:r>
              <a:rPr lang="zh-CN" altLang="en-US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标签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pause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重置表单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form</a:t>
            </a:r>
            <a:r>
              <a:rPr lang="zh-CN" altLang="en-US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表单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reset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FDEDFA4D-505D-41CF-A422-00BAD09E99FC}"/>
              </a:ext>
            </a:extLst>
          </p:cNvPr>
          <p:cNvSpPr txBox="1">
            <a:spLocks/>
          </p:cNvSpPr>
          <p:nvPr/>
        </p:nvSpPr>
        <p:spPr>
          <a:xfrm>
            <a:off x="944880" y="4474029"/>
            <a:ext cx="10749598" cy="1654055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6225" indent="-276225">
              <a:defRPr/>
            </a:pPr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en-US" altLang="zh-CN" dirty="0">
                <a:solidFill>
                  <a:srgbClr val="262626"/>
                </a:solidFill>
              </a:rPr>
              <a:t> </a:t>
            </a:r>
            <a:r>
              <a:rPr lang="zh-CN" altLang="en-US" dirty="0">
                <a:solidFill>
                  <a:srgbClr val="262626"/>
                </a:solidFill>
              </a:rPr>
              <a:t>并没有封装所有 </a:t>
            </a:r>
            <a:r>
              <a:rPr lang="en-US" altLang="zh-CN" dirty="0" err="1">
                <a:solidFill>
                  <a:srgbClr val="C00000"/>
                </a:solidFill>
              </a:rPr>
              <a:t>dom</a:t>
            </a:r>
            <a:r>
              <a:rPr lang="en-US" altLang="zh-CN" dirty="0">
                <a:solidFill>
                  <a:srgbClr val="262626"/>
                </a:solidFill>
              </a:rPr>
              <a:t> </a:t>
            </a:r>
            <a:r>
              <a:rPr lang="zh-CN" altLang="en-US" dirty="0">
                <a:solidFill>
                  <a:srgbClr val="262626"/>
                </a:solidFill>
              </a:rPr>
              <a:t>的方法</a:t>
            </a:r>
            <a:endParaRPr lang="en-US" altLang="zh-CN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1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kumimoji="1" lang="zh-CN" altLang="en-US" dirty="0">
                <a:solidFill>
                  <a:srgbClr val="49504F"/>
                </a:solidFill>
              </a:rPr>
              <a:t>封装了获取内部 </a:t>
            </a:r>
            <a:r>
              <a:rPr kumimoji="1" lang="en-US" altLang="zh-CN" dirty="0" err="1">
                <a:solidFill>
                  <a:srgbClr val="C00000"/>
                </a:solidFill>
              </a:rPr>
              <a:t>dom</a:t>
            </a:r>
            <a:r>
              <a:rPr kumimoji="1" lang="en-US" altLang="zh-CN" dirty="0">
                <a:solidFill>
                  <a:srgbClr val="49504F"/>
                </a:solidFill>
              </a:rPr>
              <a:t> </a:t>
            </a:r>
            <a:r>
              <a:rPr kumimoji="1" lang="zh-CN" altLang="en-US" dirty="0">
                <a:solidFill>
                  <a:srgbClr val="49504F"/>
                </a:solidFill>
              </a:rPr>
              <a:t>对象的方法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测试代码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265087" y="2391819"/>
            <a:ext cx="7045962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播放视频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'video'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trigger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'play'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暂停视频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'video'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trigger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'pause'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重置表单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'form'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trigger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'reset'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FDEDFA4D-505D-41CF-A422-00BAD09E99FC}"/>
              </a:ext>
            </a:extLst>
          </p:cNvPr>
          <p:cNvSpPr txBox="1">
            <a:spLocks/>
          </p:cNvSpPr>
          <p:nvPr/>
        </p:nvSpPr>
        <p:spPr>
          <a:xfrm>
            <a:off x="944880" y="4474029"/>
            <a:ext cx="10749598" cy="1654055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6225" indent="-276225">
              <a:defRPr/>
            </a:pPr>
            <a:r>
              <a:rPr lang="en-US" altLang="zh-CN" dirty="0">
                <a:solidFill>
                  <a:srgbClr val="C00000"/>
                </a:solidFill>
              </a:rPr>
              <a:t>jQuery </a:t>
            </a:r>
            <a:r>
              <a:rPr lang="zh-CN" altLang="en-US" dirty="0">
                <a:solidFill>
                  <a:srgbClr val="49504F"/>
                </a:solidFill>
              </a:rPr>
              <a:t>通过</a:t>
            </a:r>
            <a:r>
              <a:rPr lang="en-US" altLang="zh-CN" dirty="0">
                <a:solidFill>
                  <a:srgbClr val="49504F"/>
                </a:solidFill>
              </a:rPr>
              <a:t>trigger</a:t>
            </a:r>
            <a:r>
              <a:rPr lang="zh-CN" altLang="en-US" dirty="0">
                <a:solidFill>
                  <a:srgbClr val="49504F"/>
                </a:solidFill>
              </a:rPr>
              <a:t>可以触发这些方法</a:t>
            </a:r>
            <a:endParaRPr lang="en-US" altLang="zh-CN" dirty="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6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>
                <a:solidFill>
                  <a:srgbClr val="49504F"/>
                </a:solidFill>
              </a:rPr>
              <a:t>封装了获取内部 </a:t>
            </a:r>
            <a:r>
              <a:rPr kumimoji="1" lang="en-US" altLang="zh-CN" dirty="0" err="1">
                <a:solidFill>
                  <a:srgbClr val="C00000"/>
                </a:solidFill>
              </a:rPr>
              <a:t>dom</a:t>
            </a:r>
            <a:r>
              <a:rPr kumimoji="1" lang="en-US" altLang="zh-CN" dirty="0">
                <a:solidFill>
                  <a:srgbClr val="49504F"/>
                </a:solidFill>
              </a:rPr>
              <a:t> </a:t>
            </a:r>
            <a:r>
              <a:rPr kumimoji="1" lang="zh-CN" altLang="en-US" dirty="0">
                <a:solidFill>
                  <a:srgbClr val="49504F"/>
                </a:solidFill>
              </a:rPr>
              <a:t>对象的方法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dirty="0">
                  <a:solidFill>
                    <a:prstClr val="whit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265087" y="2514930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get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方法获取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索引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中括号获取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[</a:t>
            </a:r>
            <a:r>
              <a:rPr lang="zh-CN" altLang="en-US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索引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]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1CA4F0F-CFCC-496A-8BD3-1640930AE696}"/>
              </a:ext>
            </a:extLst>
          </p:cNvPr>
          <p:cNvSpPr txBox="1">
            <a:spLocks/>
          </p:cNvSpPr>
          <p:nvPr/>
        </p:nvSpPr>
        <p:spPr>
          <a:xfrm>
            <a:off x="944880" y="4474029"/>
            <a:ext cx="10749598" cy="1654055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6225" indent="-276225">
              <a:defRPr/>
            </a:pPr>
            <a:r>
              <a:rPr lang="zh-CN" altLang="en-US" dirty="0">
                <a:solidFill>
                  <a:srgbClr val="262626"/>
                </a:solidFill>
              </a:rPr>
              <a:t>索引从</a:t>
            </a:r>
            <a:r>
              <a:rPr lang="en-US" altLang="zh-CN" dirty="0">
                <a:solidFill>
                  <a:srgbClr val="C00000"/>
                </a:solidFill>
              </a:rPr>
              <a:t> 0 </a:t>
            </a:r>
            <a:r>
              <a:rPr lang="zh-CN" altLang="en-US" dirty="0">
                <a:solidFill>
                  <a:srgbClr val="262626"/>
                </a:solidFill>
              </a:rPr>
              <a:t>开始  </a:t>
            </a:r>
            <a:endParaRPr lang="en-US" altLang="zh-CN" dirty="0">
              <a:solidFill>
                <a:srgbClr val="262626"/>
              </a:solidFill>
            </a:endParaRPr>
          </a:p>
          <a:p>
            <a:pPr marL="276225" indent="-276225">
              <a:defRPr/>
            </a:pPr>
            <a:r>
              <a:rPr lang="zh-CN" altLang="en-US" dirty="0">
                <a:solidFill>
                  <a:srgbClr val="262626"/>
                </a:solidFill>
              </a:rPr>
              <a:t>获取到的是</a:t>
            </a:r>
            <a:r>
              <a:rPr lang="en-US" altLang="zh-CN" dirty="0">
                <a:solidFill>
                  <a:srgbClr val="262626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dom</a:t>
            </a:r>
            <a:r>
              <a:rPr lang="en-US" altLang="zh-CN" dirty="0">
                <a:solidFill>
                  <a:srgbClr val="262626"/>
                </a:solidFill>
              </a:rPr>
              <a:t> </a:t>
            </a:r>
            <a:r>
              <a:rPr lang="zh-CN" altLang="en-US" dirty="0">
                <a:solidFill>
                  <a:srgbClr val="262626"/>
                </a:solidFill>
              </a:rPr>
              <a:t>对象</a:t>
            </a:r>
            <a:endParaRPr lang="en-US" altLang="zh-CN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29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可以使用 </a:t>
            </a:r>
            <a:r>
              <a:rPr lang="en-US" altLang="zh-CN" dirty="0">
                <a:solidFill>
                  <a:srgbClr val="C00000"/>
                </a:solidFill>
              </a:rPr>
              <a:t>[]</a:t>
            </a:r>
            <a:r>
              <a:rPr lang="en-US" altLang="zh-CN" dirty="0"/>
              <a:t> </a:t>
            </a:r>
            <a:r>
              <a:rPr lang="zh-CN" altLang="en-US" dirty="0"/>
              <a:t>还有一个什么方法来获取</a:t>
            </a:r>
            <a:r>
              <a:rPr lang="en-US" altLang="zh-CN" dirty="0" err="1"/>
              <a:t>dom</a:t>
            </a:r>
            <a:r>
              <a:rPr lang="zh-CN" altLang="en-US" dirty="0"/>
              <a:t>对象？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索引从几开始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Alibaba PuHuiTi B" pitchFamily="18" charset="-122"/>
              </a:rPr>
              <a:t>获取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Alibaba PuHuiTi B" pitchFamily="18" charset="-122"/>
              </a:rPr>
              <a:t>dom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Alibaba PuHuiTi B" pitchFamily="18" charset="-122"/>
              </a:rPr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46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入口函数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中提供了更为简便的入口函数写法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测试代码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574542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原生写法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window</a:t>
            </a:r>
            <a:r>
              <a:rPr lang="en-US" altLang="zh-CN" sz="1400" dirty="0" err="1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onload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56B6C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() {}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en-US" altLang="zh-CN" sz="1400" i="1" dirty="0" err="1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jQ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写法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window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'load'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 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() {})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EE2E8188-F57E-4881-97BF-D8C824640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C00000"/>
                </a:solidFill>
              </a:rPr>
              <a:t>页面资源</a:t>
            </a:r>
            <a:r>
              <a:rPr lang="zh-CN" altLang="en-US" dirty="0">
                <a:solidFill>
                  <a:srgbClr val="262626"/>
                </a:solidFill>
              </a:rPr>
              <a:t>加载完毕执行</a:t>
            </a:r>
            <a:r>
              <a:rPr lang="en-US" altLang="zh-CN" dirty="0">
                <a:solidFill>
                  <a:srgbClr val="262626"/>
                </a:solidFill>
              </a:rPr>
              <a:t>(</a:t>
            </a:r>
            <a:r>
              <a:rPr lang="zh-CN" altLang="en-US" dirty="0">
                <a:solidFill>
                  <a:srgbClr val="262626"/>
                </a:solidFill>
              </a:rPr>
              <a:t>包括图片、</a:t>
            </a:r>
            <a:r>
              <a:rPr lang="en-US" altLang="zh-CN" dirty="0" err="1">
                <a:solidFill>
                  <a:srgbClr val="262626"/>
                </a:solidFill>
              </a:rPr>
              <a:t>css</a:t>
            </a:r>
            <a:r>
              <a:rPr lang="zh-CN" altLang="en-US" dirty="0">
                <a:solidFill>
                  <a:srgbClr val="262626"/>
                </a:solidFill>
              </a:rPr>
              <a:t>等等</a:t>
            </a:r>
            <a:r>
              <a:rPr lang="en-US" altLang="zh-CN" dirty="0">
                <a:solidFill>
                  <a:srgbClr val="262626"/>
                </a:solidFill>
              </a:rPr>
              <a:t>)</a:t>
            </a:r>
            <a:r>
              <a:rPr lang="zh-CN" altLang="en-US" dirty="0">
                <a:solidFill>
                  <a:srgbClr val="262626"/>
                </a:solidFill>
              </a:rPr>
              <a:t>逻辑代码</a:t>
            </a:r>
            <a:endParaRPr lang="en-US" altLang="zh-CN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4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人员管理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98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人员管理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C64A0E-C73F-40D2-9C0C-07593115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91" y="1355202"/>
            <a:ext cx="9480218" cy="41475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62358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kumimoji="1" lang="zh-CN" altLang="en-US" dirty="0"/>
              <a:t>新增</a:t>
            </a:r>
            <a:endParaRPr kumimoji="1" lang="en-US" altLang="zh-CN" dirty="0"/>
          </a:p>
          <a:p>
            <a:pPr marL="276225" indent="-276225"/>
            <a:r>
              <a:rPr kumimoji="1" lang="zh-CN" altLang="en-US" dirty="0"/>
              <a:t>删除</a:t>
            </a:r>
            <a:endParaRPr kumimoji="1" lang="en-US" altLang="zh-CN" dirty="0"/>
          </a:p>
          <a:p>
            <a:pPr marL="276225" indent="-276225"/>
            <a:r>
              <a:rPr kumimoji="1" lang="zh-CN" altLang="en-US" dirty="0"/>
              <a:t>编辑</a:t>
            </a:r>
            <a:endParaRPr kumimoji="1"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/>
              <a:t>人员管理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B705B9-D82C-43D5-90DF-B063B737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463" y="1457271"/>
            <a:ext cx="7481016" cy="3272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28660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kumimoji="1" lang="zh-CN" altLang="en-US" dirty="0"/>
              <a:t>新增</a:t>
            </a:r>
            <a:endParaRPr kumimoji="1" lang="en-US" altLang="zh-CN" dirty="0"/>
          </a:p>
          <a:p>
            <a:pPr marL="635363" lvl="1" indent="-276225"/>
            <a:r>
              <a:rPr kumimoji="1" lang="zh-CN" altLang="en-US" dirty="0">
                <a:solidFill>
                  <a:srgbClr val="49504F"/>
                </a:solidFill>
              </a:rPr>
              <a:t>弹框及插件整合</a:t>
            </a:r>
            <a:endParaRPr kumimoji="1" lang="en-US" altLang="zh-CN" dirty="0">
              <a:solidFill>
                <a:srgbClr val="49504F"/>
              </a:solidFill>
            </a:endParaRPr>
          </a:p>
          <a:p>
            <a:pPr marL="635363" lvl="1" indent="-276225"/>
            <a:r>
              <a:rPr kumimoji="1" lang="zh-CN" altLang="en-US" dirty="0">
                <a:solidFill>
                  <a:srgbClr val="49504F"/>
                </a:solidFill>
              </a:rPr>
              <a:t>添加及关闭弹框</a:t>
            </a:r>
            <a:endParaRPr kumimoji="1" lang="en-US" altLang="zh-CN" dirty="0">
              <a:solidFill>
                <a:srgbClr val="49504F"/>
              </a:solidFill>
            </a:endParaRPr>
          </a:p>
          <a:p>
            <a:pPr marL="276225" indent="-276225"/>
            <a:r>
              <a:rPr kumimoji="1" lang="zh-CN" altLang="en-US" dirty="0"/>
              <a:t>删除</a:t>
            </a:r>
            <a:endParaRPr kumimoji="1" lang="en-US" altLang="zh-CN" dirty="0"/>
          </a:p>
          <a:p>
            <a:pPr marL="276225" indent="-276225"/>
            <a:r>
              <a:rPr kumimoji="1" lang="zh-CN" altLang="en-US" dirty="0"/>
              <a:t>编辑</a:t>
            </a:r>
            <a:endParaRPr kumimoji="1"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/>
              <a:t>人员管理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B705B9-D82C-43D5-90DF-B063B737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463" y="1457271"/>
            <a:ext cx="7481016" cy="3272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7688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新增 </a:t>
            </a:r>
            <a:r>
              <a:rPr lang="en-US" altLang="zh-CN" dirty="0">
                <a:solidFill>
                  <a:srgbClr val="C00000"/>
                </a:solidFill>
              </a:rPr>
              <a:t>- </a:t>
            </a:r>
            <a:r>
              <a:rPr kumimoji="1" lang="zh-CN" altLang="en-US" sz="2000" dirty="0">
                <a:solidFill>
                  <a:srgbClr val="C00000"/>
                </a:solidFill>
              </a:rPr>
              <a:t>弹框及插件整合</a:t>
            </a:r>
            <a:endParaRPr kumimoji="1"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17833"/>
            <a:ext cx="9214230" cy="4378167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需求：点击弹出新增框，整合日期及表单校验插件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①：点击新增按钮弹框带动画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fadeIn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②：整合日期插件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文档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③：整合表单校验插件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文档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非空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正则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</a:rPr>
              <a:t>^(13[0-9]|14[01456879]|15[0-35-9]|16[2567]|17[0-8]|18[0-9]|19[0-35-9])\d{8}$</a:t>
            </a: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858324-0460-4077-BFAC-75E7A41DB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565" y="2239993"/>
            <a:ext cx="4768411" cy="23780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37013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kumimoji="1" lang="zh-CN" altLang="en-US" dirty="0"/>
              <a:t>新增</a:t>
            </a:r>
            <a:endParaRPr kumimoji="1" lang="en-US" altLang="zh-CN" dirty="0"/>
          </a:p>
          <a:p>
            <a:pPr marL="635363" lvl="1" indent="-276225"/>
            <a:r>
              <a:rPr kumimoji="1" lang="zh-CN" altLang="en-US" dirty="0">
                <a:solidFill>
                  <a:srgbClr val="49504F"/>
                </a:solidFill>
              </a:rPr>
              <a:t>弹框及插件整合</a:t>
            </a:r>
            <a:endParaRPr kumimoji="1" lang="en-US" altLang="zh-CN" dirty="0">
              <a:solidFill>
                <a:srgbClr val="49504F"/>
              </a:solidFill>
            </a:endParaRPr>
          </a:p>
          <a:p>
            <a:pPr marL="635363" lvl="1" indent="-276225"/>
            <a:r>
              <a:rPr kumimoji="1" lang="zh-CN" altLang="en-US" dirty="0">
                <a:solidFill>
                  <a:srgbClr val="49504F"/>
                </a:solidFill>
              </a:rPr>
              <a:t>添加及关闭弹框</a:t>
            </a:r>
            <a:endParaRPr kumimoji="1" lang="en-US" altLang="zh-CN" dirty="0">
              <a:solidFill>
                <a:srgbClr val="49504F"/>
              </a:solidFill>
            </a:endParaRPr>
          </a:p>
          <a:p>
            <a:pPr marL="276225" indent="-276225"/>
            <a:r>
              <a:rPr kumimoji="1" lang="zh-CN" altLang="en-US" dirty="0"/>
              <a:t>删除</a:t>
            </a:r>
            <a:endParaRPr kumimoji="1" lang="en-US" altLang="zh-CN" dirty="0"/>
          </a:p>
          <a:p>
            <a:pPr marL="276225" indent="-276225"/>
            <a:r>
              <a:rPr kumimoji="1" lang="zh-CN" altLang="en-US" dirty="0"/>
              <a:t>编辑</a:t>
            </a:r>
            <a:endParaRPr kumimoji="1"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/>
              <a:t>人员管理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B705B9-D82C-43D5-90DF-B063B737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463" y="1457271"/>
            <a:ext cx="7481016" cy="3272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81417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新增 </a:t>
            </a:r>
            <a:r>
              <a:rPr lang="en-US" altLang="zh-CN" dirty="0">
                <a:solidFill>
                  <a:srgbClr val="C00000"/>
                </a:solidFill>
              </a:rPr>
              <a:t>- </a:t>
            </a:r>
            <a:r>
              <a:rPr kumimoji="1" lang="zh-CN" altLang="en-US" sz="2000" dirty="0">
                <a:solidFill>
                  <a:srgbClr val="C00000"/>
                </a:solidFill>
              </a:rPr>
              <a:t>添加及关闭弹框</a:t>
            </a:r>
            <a:endParaRPr kumimoji="1"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17833"/>
            <a:ext cx="9214230" cy="4378167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需求：点击提交新增数据到页面上，关闭弹框之后清空内容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①：关闭弹框之后，清空内容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fadeOut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reset ,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抽取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②：表单校验通过之后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valid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③：新增数据，并且设置内容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克隆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val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append</a:t>
            </a: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6962274" y="2721352"/>
            <a:ext cx="4844084" cy="2367483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tr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"td-name"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小红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"td-mobile"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&gt;18888881111&lt;/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"td-birth"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&gt;1990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年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02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月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08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日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button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btn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edit"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编辑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button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button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btn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del"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删除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button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tr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20764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kumimoji="1" lang="zh-CN" altLang="en-US" dirty="0"/>
              <a:t>新增</a:t>
            </a:r>
            <a:endParaRPr kumimoji="1" lang="en-US" altLang="zh-CN" dirty="0"/>
          </a:p>
          <a:p>
            <a:pPr marL="635363" lvl="1" indent="-276225"/>
            <a:r>
              <a:rPr kumimoji="1" lang="zh-CN" altLang="en-US" dirty="0">
                <a:solidFill>
                  <a:srgbClr val="49504F"/>
                </a:solidFill>
              </a:rPr>
              <a:t>弹框及插件整合</a:t>
            </a:r>
            <a:endParaRPr kumimoji="1" lang="en-US" altLang="zh-CN" dirty="0">
              <a:solidFill>
                <a:srgbClr val="49504F"/>
              </a:solidFill>
            </a:endParaRPr>
          </a:p>
          <a:p>
            <a:pPr marL="635363" lvl="1" indent="-276225"/>
            <a:r>
              <a:rPr kumimoji="1" lang="zh-CN" altLang="en-US" dirty="0">
                <a:solidFill>
                  <a:srgbClr val="49504F"/>
                </a:solidFill>
              </a:rPr>
              <a:t>添加及关闭弹框</a:t>
            </a:r>
            <a:endParaRPr kumimoji="1" lang="en-US" altLang="zh-CN" dirty="0">
              <a:solidFill>
                <a:srgbClr val="49504F"/>
              </a:solidFill>
            </a:endParaRPr>
          </a:p>
          <a:p>
            <a:pPr marL="276225" indent="-276225"/>
            <a:r>
              <a:rPr kumimoji="1" lang="zh-CN" altLang="en-US" dirty="0"/>
              <a:t>删除</a:t>
            </a:r>
            <a:endParaRPr kumimoji="1" lang="en-US" altLang="zh-CN" dirty="0"/>
          </a:p>
          <a:p>
            <a:pPr marL="276225" indent="-276225"/>
            <a:r>
              <a:rPr kumimoji="1" lang="zh-CN" altLang="en-US" dirty="0"/>
              <a:t>编辑</a:t>
            </a:r>
            <a:endParaRPr kumimoji="1"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/>
              <a:t>人员管理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B705B9-D82C-43D5-90DF-B063B737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463" y="1457271"/>
            <a:ext cx="7481016" cy="3272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3438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2000">
                <a:solidFill>
                  <a:srgbClr val="C00000"/>
                </a:solidFill>
              </a:rPr>
              <a:t>删除</a:t>
            </a:r>
            <a:endParaRPr kumimoji="1"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17833"/>
            <a:ext cx="9214230" cy="4378167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需求：点击删除，直接删除整行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①：删除按钮事件绑定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委托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click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播放淡出动画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parent 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fadeOut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③：动画播放完毕，删除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回调函数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remove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tbody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中没有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之后，有坑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!!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6962274" y="2721352"/>
            <a:ext cx="4844084" cy="2367483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tr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"td-name"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小红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"td-mobile"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&gt;18888881111&lt;/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"td-birth"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&gt;1990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年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02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月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08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日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button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btn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edit"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编辑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button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button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btn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del"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删除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button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tr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7607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kumimoji="1" lang="zh-CN" altLang="en-US" dirty="0"/>
              <a:t>新增</a:t>
            </a:r>
            <a:endParaRPr kumimoji="1" lang="en-US" altLang="zh-CN" dirty="0"/>
          </a:p>
          <a:p>
            <a:pPr marL="635363" lvl="1" indent="-276225"/>
            <a:r>
              <a:rPr kumimoji="1" lang="zh-CN" altLang="en-US" dirty="0">
                <a:solidFill>
                  <a:srgbClr val="49504F"/>
                </a:solidFill>
              </a:rPr>
              <a:t>弹框及插件整合</a:t>
            </a:r>
            <a:endParaRPr kumimoji="1" lang="en-US" altLang="zh-CN" dirty="0">
              <a:solidFill>
                <a:srgbClr val="49504F"/>
              </a:solidFill>
            </a:endParaRPr>
          </a:p>
          <a:p>
            <a:pPr marL="635363" lvl="1" indent="-276225"/>
            <a:r>
              <a:rPr kumimoji="1" lang="zh-CN" altLang="en-US" dirty="0">
                <a:solidFill>
                  <a:srgbClr val="49504F"/>
                </a:solidFill>
              </a:rPr>
              <a:t>添加及关闭弹框</a:t>
            </a:r>
            <a:endParaRPr kumimoji="1" lang="en-US" altLang="zh-CN" dirty="0">
              <a:solidFill>
                <a:srgbClr val="49504F"/>
              </a:solidFill>
            </a:endParaRPr>
          </a:p>
          <a:p>
            <a:pPr marL="276225" indent="-276225"/>
            <a:r>
              <a:rPr kumimoji="1" lang="zh-CN" altLang="en-US" dirty="0"/>
              <a:t>删除</a:t>
            </a:r>
            <a:endParaRPr kumimoji="1" lang="en-US" altLang="zh-CN" dirty="0"/>
          </a:p>
          <a:p>
            <a:pPr marL="276225" indent="-276225"/>
            <a:r>
              <a:rPr kumimoji="1" lang="zh-CN" altLang="en-US" dirty="0"/>
              <a:t>编辑</a:t>
            </a:r>
            <a:endParaRPr kumimoji="1"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/>
              <a:t>人员管理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B705B9-D82C-43D5-90DF-B063B737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463" y="1457271"/>
            <a:ext cx="7481016" cy="3272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9882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入口函数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中提供了更为简便的入口函数写法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574543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完整写法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document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ready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() {})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简化写法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() {})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EE2E8188-F57E-4881-97BF-D8C824640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en-US" altLang="zh-CN" dirty="0">
                <a:solidFill>
                  <a:srgbClr val="262626"/>
                </a:solidFill>
              </a:rPr>
              <a:t>DOM</a:t>
            </a:r>
            <a:r>
              <a:rPr lang="zh-CN" altLang="en-US" dirty="0">
                <a:solidFill>
                  <a:srgbClr val="262626"/>
                </a:solidFill>
              </a:rPr>
              <a:t>载入完毕就会执行</a:t>
            </a:r>
            <a:endParaRPr lang="en-US" altLang="zh-CN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5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kumimoji="1" lang="zh-CN" altLang="en-US" dirty="0"/>
              <a:t>新增</a:t>
            </a:r>
            <a:endParaRPr kumimoji="1" lang="en-US" altLang="zh-CN" dirty="0"/>
          </a:p>
          <a:p>
            <a:pPr marL="635363" lvl="1" indent="-276225"/>
            <a:r>
              <a:rPr kumimoji="1" lang="zh-CN" altLang="en-US" dirty="0">
                <a:solidFill>
                  <a:srgbClr val="49504F"/>
                </a:solidFill>
              </a:rPr>
              <a:t>弹框及插件整合</a:t>
            </a:r>
            <a:endParaRPr kumimoji="1" lang="en-US" altLang="zh-CN" dirty="0">
              <a:solidFill>
                <a:srgbClr val="49504F"/>
              </a:solidFill>
            </a:endParaRPr>
          </a:p>
          <a:p>
            <a:pPr marL="635363" lvl="1" indent="-276225"/>
            <a:r>
              <a:rPr kumimoji="1" lang="zh-CN" altLang="en-US" dirty="0">
                <a:solidFill>
                  <a:srgbClr val="49504F"/>
                </a:solidFill>
              </a:rPr>
              <a:t>添加及关闭弹框</a:t>
            </a:r>
            <a:endParaRPr kumimoji="1" lang="en-US" altLang="zh-CN" dirty="0">
              <a:solidFill>
                <a:srgbClr val="49504F"/>
              </a:solidFill>
            </a:endParaRPr>
          </a:p>
          <a:p>
            <a:pPr marL="276225" indent="-276225"/>
            <a:r>
              <a:rPr kumimoji="1" lang="zh-CN" altLang="en-US" dirty="0"/>
              <a:t>删除</a:t>
            </a:r>
            <a:endParaRPr kumimoji="1" lang="en-US" altLang="zh-CN" dirty="0"/>
          </a:p>
          <a:p>
            <a:pPr marL="276225" indent="-276225"/>
            <a:r>
              <a:rPr kumimoji="1" lang="zh-CN" altLang="en-US" dirty="0"/>
              <a:t>编辑</a:t>
            </a:r>
            <a:endParaRPr kumimoji="1" lang="en-US" altLang="zh-CN" dirty="0"/>
          </a:p>
          <a:p>
            <a:pPr marL="635363" lvl="1" indent="-276225"/>
            <a:r>
              <a:rPr kumimoji="1" lang="zh-CN" altLang="en-US" dirty="0">
                <a:solidFill>
                  <a:srgbClr val="49504F"/>
                </a:solidFill>
              </a:rPr>
              <a:t>进入编辑状态</a:t>
            </a:r>
            <a:endParaRPr kumimoji="1" lang="en-US" altLang="zh-CN" dirty="0">
              <a:solidFill>
                <a:srgbClr val="49504F"/>
              </a:solidFill>
            </a:endParaRPr>
          </a:p>
          <a:p>
            <a:pPr marL="635363" lvl="1" indent="-276225"/>
            <a:r>
              <a:rPr kumimoji="1" lang="zh-CN" altLang="en-US" dirty="0">
                <a:solidFill>
                  <a:srgbClr val="49504F"/>
                </a:solidFill>
              </a:rPr>
              <a:t>保存此次修改</a:t>
            </a:r>
            <a:endParaRPr kumimoji="1" lang="en-US" altLang="zh-CN" dirty="0">
              <a:solidFill>
                <a:srgbClr val="49504F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/>
              <a:t>人员管理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B705B9-D82C-43D5-90DF-B063B737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463" y="1457271"/>
            <a:ext cx="7481016" cy="3272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52095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2000" dirty="0">
                <a:solidFill>
                  <a:srgbClr val="C00000"/>
                </a:solidFill>
              </a:rPr>
              <a:t>编辑 </a:t>
            </a:r>
            <a:r>
              <a:rPr kumimoji="1" lang="en-US" altLang="zh-CN" sz="2000" dirty="0">
                <a:solidFill>
                  <a:srgbClr val="C00000"/>
                </a:solidFill>
              </a:rPr>
              <a:t>– </a:t>
            </a:r>
            <a:r>
              <a:rPr kumimoji="1" lang="zh-CN" altLang="en-US" sz="2000" dirty="0">
                <a:solidFill>
                  <a:srgbClr val="C00000"/>
                </a:solidFill>
              </a:rPr>
              <a:t>进入编辑状态</a:t>
            </a:r>
            <a:endParaRPr kumimoji="1"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17833"/>
            <a:ext cx="9214230" cy="4378167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需求：点击提交，修改数据并关闭弹框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①：编辑按钮事件绑定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委托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click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②：获取这一行的内容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parent , find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③：修改弹框标题和内容，并显示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fadeIn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val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④：新增功能受影响了没？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3B7D44-3AD2-4B7E-B4C9-7BFF6DB5144D}"/>
              </a:ext>
            </a:extLst>
          </p:cNvPr>
          <p:cNvSpPr/>
          <p:nvPr/>
        </p:nvSpPr>
        <p:spPr>
          <a:xfrm>
            <a:off x="6962274" y="2721352"/>
            <a:ext cx="4844084" cy="2367483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tr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"td-name"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小红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"td-mobile"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&gt;18888881111&lt;/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"td-birth"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&gt;1990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年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02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月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08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日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button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btn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edit"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编辑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button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button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btn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del"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删除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button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  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tr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36211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kumimoji="1" lang="zh-CN" altLang="en-US" dirty="0"/>
              <a:t>新增</a:t>
            </a:r>
            <a:endParaRPr kumimoji="1" lang="en-US" altLang="zh-CN" dirty="0"/>
          </a:p>
          <a:p>
            <a:pPr marL="635363" lvl="1" indent="-276225"/>
            <a:r>
              <a:rPr kumimoji="1" lang="zh-CN" altLang="en-US" dirty="0">
                <a:solidFill>
                  <a:srgbClr val="49504F"/>
                </a:solidFill>
              </a:rPr>
              <a:t>弹框及插件整合</a:t>
            </a:r>
            <a:endParaRPr kumimoji="1" lang="en-US" altLang="zh-CN" dirty="0">
              <a:solidFill>
                <a:srgbClr val="49504F"/>
              </a:solidFill>
            </a:endParaRPr>
          </a:p>
          <a:p>
            <a:pPr marL="635363" lvl="1" indent="-276225"/>
            <a:r>
              <a:rPr kumimoji="1" lang="zh-CN" altLang="en-US" dirty="0">
                <a:solidFill>
                  <a:srgbClr val="49504F"/>
                </a:solidFill>
              </a:rPr>
              <a:t>添加及关闭弹框</a:t>
            </a:r>
            <a:endParaRPr kumimoji="1" lang="en-US" altLang="zh-CN" dirty="0">
              <a:solidFill>
                <a:srgbClr val="49504F"/>
              </a:solidFill>
            </a:endParaRPr>
          </a:p>
          <a:p>
            <a:pPr marL="276225" indent="-276225"/>
            <a:r>
              <a:rPr kumimoji="1" lang="zh-CN" altLang="en-US" dirty="0"/>
              <a:t>删除</a:t>
            </a:r>
            <a:endParaRPr kumimoji="1" lang="en-US" altLang="zh-CN" dirty="0"/>
          </a:p>
          <a:p>
            <a:pPr marL="276225" indent="-276225"/>
            <a:r>
              <a:rPr kumimoji="1" lang="zh-CN" altLang="en-US" dirty="0"/>
              <a:t>编辑</a:t>
            </a:r>
            <a:endParaRPr kumimoji="1" lang="en-US" altLang="zh-CN" dirty="0"/>
          </a:p>
          <a:p>
            <a:pPr marL="635363" lvl="1" indent="-276225"/>
            <a:r>
              <a:rPr kumimoji="1" lang="zh-CN" altLang="en-US" dirty="0">
                <a:solidFill>
                  <a:srgbClr val="49504F"/>
                </a:solidFill>
              </a:rPr>
              <a:t>进入编辑状态</a:t>
            </a:r>
            <a:endParaRPr kumimoji="1" lang="en-US" altLang="zh-CN" dirty="0">
              <a:solidFill>
                <a:srgbClr val="49504F"/>
              </a:solidFill>
            </a:endParaRPr>
          </a:p>
          <a:p>
            <a:pPr marL="635363" lvl="1" indent="-276225"/>
            <a:r>
              <a:rPr kumimoji="1" lang="zh-CN" altLang="en-US" dirty="0">
                <a:solidFill>
                  <a:srgbClr val="49504F"/>
                </a:solidFill>
              </a:rPr>
              <a:t>保存此次修改</a:t>
            </a:r>
            <a:endParaRPr kumimoji="1" lang="en-US" altLang="zh-CN" dirty="0">
              <a:solidFill>
                <a:srgbClr val="49504F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/>
              <a:t>人员管理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B705B9-D82C-43D5-90DF-B063B737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463" y="1457271"/>
            <a:ext cx="7481016" cy="3272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3591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2000" dirty="0">
                <a:solidFill>
                  <a:srgbClr val="C00000"/>
                </a:solidFill>
              </a:rPr>
              <a:t>编辑 </a:t>
            </a:r>
            <a:r>
              <a:rPr kumimoji="1" lang="en-US" altLang="zh-CN" sz="2000" dirty="0">
                <a:solidFill>
                  <a:srgbClr val="C00000"/>
                </a:solidFill>
              </a:rPr>
              <a:t>– </a:t>
            </a:r>
            <a:r>
              <a:rPr kumimoji="1" lang="zh-CN" altLang="en-US" sz="2000" dirty="0">
                <a:solidFill>
                  <a:srgbClr val="C00000"/>
                </a:solidFill>
              </a:rPr>
              <a:t>保存此次修改</a:t>
            </a:r>
            <a:endParaRPr kumimoji="1"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17833"/>
            <a:ext cx="9214230" cy="4378167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需求：点击编辑，弹出编辑框，并填入这一行的内容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①：点击提交校验表单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valid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②：修改被编辑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的数据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共享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 ,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修改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③：区分新增和编辑的逻辑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判断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④：新增功能受影响了没？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77AA7F6-7989-43A7-BEDF-60F7C5F95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591" y="2376406"/>
            <a:ext cx="5495778" cy="28095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7431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是否需要记忆插件的使用步骤？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不需要，随用随查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弹框的出现和隐藏动画分别是什么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fadeIn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, </a:t>
            </a: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fadeOut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lt"/>
              <a:buAutoNum type="arabicPeriod" startAt="3"/>
            </a:pPr>
            <a:r>
              <a:rPr lang="en-US" altLang="zh-CN" dirty="0"/>
              <a:t>remove</a:t>
            </a:r>
            <a:r>
              <a:rPr lang="zh-CN" altLang="en-US" dirty="0"/>
              <a:t>方法删除的是自己，还是子元素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自己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人员管理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56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表单序列化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17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表单序列化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>
                <a:solidFill>
                  <a:srgbClr val="49504F"/>
                </a:solidFill>
              </a:rPr>
              <a:t>中封装了快速获取表单数据的方法 </a:t>
            </a:r>
            <a:r>
              <a:rPr kumimoji="1" lang="en-US" altLang="zh-CN" dirty="0">
                <a:solidFill>
                  <a:srgbClr val="49504F"/>
                </a:solidFill>
              </a:rPr>
              <a:t>, </a:t>
            </a:r>
            <a:r>
              <a:rPr kumimoji="1" lang="zh-CN" altLang="en-US" dirty="0">
                <a:solidFill>
                  <a:srgbClr val="49504F"/>
                </a:solidFill>
              </a:rPr>
              <a:t>叫做序列化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866928"/>
            <a:ext cx="7045962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en-US" altLang="zh-CN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   $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'form'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serialize</a:t>
            </a:r>
            <a:r>
              <a:rPr lang="en-US" altLang="zh-CN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91574E3F-C6BA-4D50-9C15-360DFBA1E0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chemeClr val="tx1"/>
                </a:solidFill>
              </a:rPr>
              <a:t>表单元素要有 </a:t>
            </a:r>
            <a:r>
              <a:rPr lang="en-US" altLang="zh-CN" dirty="0">
                <a:solidFill>
                  <a:srgbClr val="C00000"/>
                </a:solidFill>
              </a:rPr>
              <a:t>name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属性才可以获取到 </a:t>
            </a:r>
            <a:r>
              <a:rPr lang="en-US" altLang="zh-CN" dirty="0">
                <a:solidFill>
                  <a:srgbClr val="C00000"/>
                </a:solidFill>
              </a:rPr>
              <a:t>value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r>
              <a:rPr lang="zh-CN" altLang="en-US" dirty="0">
                <a:solidFill>
                  <a:schemeClr val="tx1"/>
                </a:solidFill>
              </a:rPr>
              <a:t>获取到的数据格式是 </a:t>
            </a:r>
            <a:r>
              <a:rPr lang="en-US" altLang="zh-CN" dirty="0">
                <a:solidFill>
                  <a:srgbClr val="C00000"/>
                </a:solidFill>
              </a:rPr>
              <a:t>name1=value1&amp;name2=value2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zh-CN" altLang="en-US" dirty="0">
                <a:solidFill>
                  <a:srgbClr val="C00000"/>
                </a:solidFill>
              </a:rPr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387320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>
                <a:solidFill>
                  <a:srgbClr val="C00000"/>
                </a:solidFill>
              </a:rPr>
              <a:t>serialize</a:t>
            </a:r>
            <a:r>
              <a:rPr lang="zh-CN" altLang="en-US" dirty="0"/>
              <a:t>方法要能够获取到 </a:t>
            </a:r>
            <a:r>
              <a:rPr lang="en-US" altLang="zh-CN" dirty="0">
                <a:solidFill>
                  <a:srgbClr val="C00000"/>
                </a:solidFill>
              </a:rPr>
              <a:t>value</a:t>
            </a:r>
            <a:r>
              <a:rPr lang="en-US" altLang="zh-CN" dirty="0"/>
              <a:t> </a:t>
            </a:r>
            <a:r>
              <a:rPr lang="zh-CN" altLang="en-US" dirty="0"/>
              <a:t>值，表单元素要有什么属性？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获取到的数据是什么格式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 ，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name1=value1&amp;name2=value2….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表单序列化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56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插件机制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754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插件机制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插件是 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>
                <a:solidFill>
                  <a:srgbClr val="49504F"/>
                </a:solidFill>
              </a:rPr>
              <a:t> </a:t>
            </a:r>
            <a:r>
              <a:rPr kumimoji="1" lang="zh-CN" altLang="en-US" dirty="0">
                <a:solidFill>
                  <a:srgbClr val="49504F"/>
                </a:solidFill>
              </a:rPr>
              <a:t>提供的扩展机制 </a:t>
            </a:r>
            <a:r>
              <a:rPr kumimoji="1" lang="en-US" altLang="zh-CN" dirty="0">
                <a:solidFill>
                  <a:srgbClr val="49504F"/>
                </a:solidFill>
              </a:rPr>
              <a:t>, </a:t>
            </a:r>
            <a:r>
              <a:rPr kumimoji="1" lang="zh-CN" altLang="en-US" dirty="0">
                <a:solidFill>
                  <a:srgbClr val="49504F"/>
                </a:solidFill>
              </a:rPr>
              <a:t>本质是往 </a:t>
            </a:r>
            <a:r>
              <a:rPr kumimoji="1" lang="en-US" altLang="zh-CN" dirty="0">
                <a:solidFill>
                  <a:srgbClr val="C00000"/>
                </a:solidFill>
              </a:rPr>
              <a:t>jQuery </a:t>
            </a:r>
            <a:r>
              <a:rPr kumimoji="1" lang="zh-CN" altLang="en-US" dirty="0">
                <a:solidFill>
                  <a:srgbClr val="49504F"/>
                </a:solidFill>
              </a:rPr>
              <a:t>原型对象上添加方法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466819"/>
            <a:ext cx="7045962" cy="116955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 err="1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jQuery</a:t>
            </a:r>
            <a:r>
              <a:rPr lang="en-US" altLang="zh-CN" sz="1400" dirty="0" err="1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fn</a:t>
            </a:r>
            <a:r>
              <a:rPr lang="en-US" altLang="zh-CN" sz="1400" dirty="0" err="1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extend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({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zh-CN" altLang="en-US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插件名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zh-CN" altLang="en-US" sz="1400" i="1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参数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 {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逻辑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})</a:t>
            </a: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3DE5E6B0-07A0-4217-A213-06FFAEEBB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是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的别名</a:t>
            </a:r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内部也是通过这种方式添加方法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0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5760538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 err="1">
                <a:solidFill>
                  <a:srgbClr val="C00000"/>
                </a:solidFill>
              </a:rPr>
              <a:t>window.onload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C00000"/>
                </a:solidFill>
              </a:rPr>
              <a:t>ready</a:t>
            </a:r>
            <a:r>
              <a:rPr lang="zh-CN" altLang="en-US" dirty="0"/>
              <a:t>哪个先执行？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ready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en-US" altLang="zh-CN" dirty="0" err="1">
                <a:solidFill>
                  <a:srgbClr val="C00000"/>
                </a:solidFill>
              </a:rPr>
              <a:t>window.onload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C00000"/>
                </a:solidFill>
              </a:rPr>
              <a:t>ready</a:t>
            </a:r>
            <a:r>
              <a:rPr lang="zh-CN" altLang="en-US" dirty="0"/>
              <a:t>哪个可以获取图片尺寸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window.onload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AutoNum type="arabicPeriod" startAt="2"/>
            </a:pPr>
            <a:r>
              <a:rPr lang="zh-CN" altLang="en-US" dirty="0"/>
              <a:t>开发中用哪个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具体情况具体分析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入口函数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262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通过 </a:t>
            </a:r>
            <a:r>
              <a:rPr lang="en-US" altLang="zh-CN" dirty="0" err="1">
                <a:solidFill>
                  <a:srgbClr val="C00000"/>
                </a:solidFill>
              </a:rPr>
              <a:t>jQuery.fn.extend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是往什么地方添加功能？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导入 </a:t>
            </a:r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zh-CN" altLang="en-US" dirty="0"/>
              <a:t> 之后，会多</a:t>
            </a:r>
            <a:r>
              <a:rPr lang="en-US" altLang="zh-CN" dirty="0"/>
              <a:t>2</a:t>
            </a:r>
            <a:r>
              <a:rPr lang="zh-CN" altLang="en-US" dirty="0"/>
              <a:t>个全局变量，一个是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</a:t>
            </a:r>
            <a:r>
              <a:rPr lang="zh-CN" altLang="en-US" dirty="0"/>
              <a:t>一个是什么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jQuery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插件机制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014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工具方法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80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工具方法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489289" y="227931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359097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遍历数组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each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zh-CN" altLang="en-US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数组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 </a:t>
            </a:r>
            <a:r>
              <a:rPr lang="en-US" altLang="zh-CN" sz="12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(</a:t>
            </a:r>
            <a:r>
              <a:rPr lang="zh-CN" altLang="en-US" sz="1200" i="1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下标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 </a:t>
            </a:r>
            <a:r>
              <a:rPr lang="zh-CN" altLang="en-US" sz="1200" i="1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值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 {})</a:t>
            </a:r>
          </a:p>
          <a:p>
            <a:pPr lvl="1"/>
            <a:b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</a:b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遍历并返回新数组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map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zh-CN" altLang="en-US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数组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</a:t>
            </a:r>
            <a:r>
              <a:rPr lang="en-US" altLang="zh-CN" sz="12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zh-CN" altLang="en-US" sz="1200" i="1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值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){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返回新的值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})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E5AE0732-CF35-414E-8AF6-15055B43D49C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49504F"/>
                </a:solidFill>
              </a:rPr>
              <a:t> </a:t>
            </a:r>
            <a:r>
              <a:rPr kumimoji="1" lang="zh-CN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zh-CN" dirty="0">
                <a:solidFill>
                  <a:srgbClr val="49504F"/>
                </a:solidFill>
              </a:rPr>
              <a:t> 除了封装了大量的 </a:t>
            </a:r>
            <a:r>
              <a:rPr kumimoji="1" lang="zh-CN" altLang="zh-CN" dirty="0">
                <a:solidFill>
                  <a:srgbClr val="C00000"/>
                </a:solidFill>
              </a:rPr>
              <a:t>DOM</a:t>
            </a:r>
            <a:r>
              <a:rPr kumimoji="1" lang="zh-CN" altLang="zh-CN" dirty="0">
                <a:solidFill>
                  <a:srgbClr val="49504F"/>
                </a:solidFill>
              </a:rPr>
              <a:t> 操作外，还提供了一些工具方法，这些方法通过 </a:t>
            </a:r>
            <a:r>
              <a:rPr kumimoji="1" lang="zh-CN" altLang="zh-CN" dirty="0">
                <a:solidFill>
                  <a:srgbClr val="C00000"/>
                </a:solidFill>
              </a:rPr>
              <a:t>$</a:t>
            </a:r>
            <a:r>
              <a:rPr kumimoji="1" lang="zh-CN" altLang="zh-CN" dirty="0">
                <a:solidFill>
                  <a:srgbClr val="49504F"/>
                </a:solidFill>
              </a:rPr>
              <a:t> 或 </a:t>
            </a:r>
            <a:r>
              <a:rPr kumimoji="1" lang="zh-CN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zh-CN" dirty="0">
                <a:solidFill>
                  <a:srgbClr val="49504F"/>
                </a:solidFill>
              </a:rPr>
              <a:t> 直接调用 </a:t>
            </a: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71FBCE84-4C81-49DE-AA5C-238F6E189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49504F"/>
                </a:solidFill>
              </a:rPr>
              <a:t>不仅仅只有这</a:t>
            </a:r>
            <a:r>
              <a:rPr lang="en-US" altLang="zh-CN" dirty="0">
                <a:solidFill>
                  <a:srgbClr val="49504F"/>
                </a:solidFill>
              </a:rPr>
              <a:t>2</a:t>
            </a:r>
            <a:r>
              <a:rPr lang="zh-CN" altLang="en-US" dirty="0">
                <a:solidFill>
                  <a:srgbClr val="49504F"/>
                </a:solidFill>
              </a:rPr>
              <a:t>个方法</a:t>
            </a:r>
            <a:endParaRPr lang="en-US" altLang="zh-CN" dirty="0">
              <a:solidFill>
                <a:srgbClr val="49504F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49504F"/>
                </a:solidFill>
              </a:rPr>
              <a:t>逐步被 </a:t>
            </a:r>
            <a:r>
              <a:rPr lang="en-US" altLang="zh-CN" dirty="0">
                <a:solidFill>
                  <a:srgbClr val="49504F"/>
                </a:solidFill>
              </a:rPr>
              <a:t>ES6 </a:t>
            </a:r>
            <a:r>
              <a:rPr lang="zh-CN" altLang="en-US" dirty="0">
                <a:solidFill>
                  <a:srgbClr val="49504F"/>
                </a:solidFill>
              </a:rPr>
              <a:t>及更高级的版本新增特性取代</a:t>
            </a:r>
            <a:endParaRPr lang="en-US" altLang="zh-CN" dirty="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03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89382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/>
              <a:t>jQuery</a:t>
            </a:r>
            <a:r>
              <a:rPr lang="zh-CN" altLang="en-US" dirty="0"/>
              <a:t>提供的工具方法只有</a:t>
            </a:r>
            <a:r>
              <a:rPr lang="en-US" altLang="zh-CN" dirty="0"/>
              <a:t>2</a:t>
            </a:r>
            <a:r>
              <a:rPr lang="zh-CN" altLang="en-US" dirty="0"/>
              <a:t>个？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有很多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en-US" altLang="zh-CN" dirty="0"/>
              <a:t>jQuery</a:t>
            </a:r>
            <a:r>
              <a:rPr lang="zh-CN" altLang="en-US" dirty="0"/>
              <a:t>的工具方法和</a:t>
            </a:r>
            <a:r>
              <a:rPr lang="en-US" altLang="zh-CN" dirty="0"/>
              <a:t>ES6</a:t>
            </a:r>
            <a:r>
              <a:rPr lang="zh-CN" altLang="en-US" dirty="0"/>
              <a:t>及更高版本的新特性更推荐用哪个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后者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工具方法</a:t>
            </a:r>
          </a:p>
        </p:txBody>
      </p:sp>
    </p:spTree>
    <p:extLst>
      <p:ext uri="{BB962C8B-B14F-4D97-AF65-F5344CB8AC3E}">
        <p14:creationId xmlns:p14="http://schemas.microsoft.com/office/powerpoint/2010/main" val="3465239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版本差异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163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版本差异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最新</a:t>
            </a:r>
            <a:r>
              <a:rPr kumimoji="1" lang="zh-CN" altLang="en-US">
                <a:solidFill>
                  <a:srgbClr val="49504F"/>
                </a:solidFill>
              </a:rPr>
              <a:t>版本 </a:t>
            </a:r>
            <a:r>
              <a:rPr kumimoji="1" lang="en-US" altLang="zh-CN" dirty="0">
                <a:solidFill>
                  <a:srgbClr val="C00000"/>
                </a:solidFill>
              </a:rPr>
              <a:t>3.6.0</a:t>
            </a:r>
            <a:endParaRPr kumimoji="1" lang="zh-CN" altLang="en-US" dirty="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2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版本差异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最新版本 </a:t>
            </a:r>
            <a:r>
              <a:rPr kumimoji="1" lang="en-US" altLang="zh-CN" dirty="0">
                <a:solidFill>
                  <a:srgbClr val="C00000"/>
                </a:solidFill>
              </a:rPr>
              <a:t>3.x</a:t>
            </a:r>
            <a:endParaRPr kumimoji="1" lang="zh-CN" altLang="en-US" dirty="0">
              <a:solidFill>
                <a:srgbClr val="49504F"/>
              </a:solidFill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C9EBF871-749F-48AE-85FA-32BBA10FA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276225" indent="-276225"/>
            <a:r>
              <a:rPr lang="en-US" altLang="zh-CN" b="1" dirty="0">
                <a:solidFill>
                  <a:srgbClr val="262626"/>
                </a:solidFill>
              </a:rPr>
              <a:t>3</a:t>
            </a:r>
            <a:r>
              <a:rPr lang="zh-CN" altLang="en-US" dirty="0">
                <a:solidFill>
                  <a:srgbClr val="262626"/>
                </a:solidFill>
              </a:rPr>
              <a:t>：大的版本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en-US" altLang="zh-CN" b="1" dirty="0">
                <a:solidFill>
                  <a:srgbClr val="262626"/>
                </a:solidFill>
              </a:rPr>
              <a:t>.x</a:t>
            </a:r>
            <a:r>
              <a:rPr lang="zh-CN" altLang="en-US" dirty="0">
                <a:solidFill>
                  <a:srgbClr val="262626"/>
                </a:solidFill>
              </a:rPr>
              <a:t>：</a:t>
            </a:r>
            <a:r>
              <a:rPr lang="en-US" altLang="zh-CN" dirty="0">
                <a:solidFill>
                  <a:srgbClr val="262626"/>
                </a:solidFill>
              </a:rPr>
              <a:t>bug</a:t>
            </a:r>
            <a:r>
              <a:rPr lang="zh-CN" altLang="en-US" dirty="0">
                <a:solidFill>
                  <a:srgbClr val="262626"/>
                </a:solidFill>
              </a:rPr>
              <a:t>修复，小的更新</a:t>
            </a:r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CFA41538-25C5-4AE6-96A6-43AFB977C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82" y="3070339"/>
            <a:ext cx="2902618" cy="184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64522671-A3D4-4E2C-9545-1750A8B7A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r="2479"/>
          <a:stretch/>
        </p:blipFill>
        <p:spPr bwMode="auto">
          <a:xfrm>
            <a:off x="1225382" y="3070339"/>
            <a:ext cx="2902618" cy="184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697D2AE7-864D-4FA1-985B-E6A141E28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0" b="7600"/>
          <a:stretch/>
        </p:blipFill>
        <p:spPr bwMode="auto">
          <a:xfrm>
            <a:off x="1225382" y="3070338"/>
            <a:ext cx="2902618" cy="184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D032BB6-907D-490C-A1B4-87EB109EC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640" y="2729436"/>
            <a:ext cx="4498455" cy="1846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BFBF6A1D-E864-4552-9EFB-1966C7F3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679" y="2191040"/>
            <a:ext cx="4861761" cy="312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81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版本差异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 jQuery </a:t>
            </a:r>
            <a:r>
              <a:rPr kumimoji="1" lang="zh-CN" altLang="en-US" dirty="0">
                <a:solidFill>
                  <a:srgbClr val="49504F"/>
                </a:solidFill>
              </a:rPr>
              <a:t>主要有</a:t>
            </a:r>
            <a:r>
              <a:rPr kumimoji="1" lang="en-US" altLang="zh-CN" dirty="0">
                <a:solidFill>
                  <a:srgbClr val="49504F"/>
                </a:solidFill>
              </a:rPr>
              <a:t>3</a:t>
            </a:r>
            <a:r>
              <a:rPr kumimoji="1" lang="zh-CN" altLang="en-US" dirty="0">
                <a:solidFill>
                  <a:srgbClr val="49504F"/>
                </a:solidFill>
              </a:rPr>
              <a:t>个大的版本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C9EBF871-749F-48AE-85FA-32BBA10FA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1602393"/>
          </a:xfrm>
        </p:spPr>
        <p:txBody>
          <a:bodyPr/>
          <a:lstStyle/>
          <a:p>
            <a:pPr marL="276225" indent="-276225"/>
            <a:r>
              <a:rPr lang="en-US" altLang="zh-CN" dirty="0">
                <a:solidFill>
                  <a:srgbClr val="C00000"/>
                </a:solidFill>
              </a:rPr>
              <a:t>1.x</a:t>
            </a:r>
            <a:r>
              <a:rPr lang="zh-CN" altLang="en-US" dirty="0">
                <a:solidFill>
                  <a:srgbClr val="262626"/>
                </a:solidFill>
              </a:rPr>
              <a:t>：兼容低版本的</a:t>
            </a:r>
            <a:r>
              <a:rPr lang="en-US" altLang="zh-CN" dirty="0" err="1">
                <a:solidFill>
                  <a:srgbClr val="262626"/>
                </a:solidFill>
              </a:rPr>
              <a:t>ie</a:t>
            </a:r>
            <a:r>
              <a:rPr lang="en-US" altLang="zh-CN" dirty="0">
                <a:solidFill>
                  <a:srgbClr val="262626"/>
                </a:solidFill>
              </a:rPr>
              <a:t> , </a:t>
            </a:r>
            <a:r>
              <a:rPr lang="zh-CN" altLang="en-US" dirty="0">
                <a:solidFill>
                  <a:srgbClr val="262626"/>
                </a:solidFill>
              </a:rPr>
              <a:t>最后一个版本是</a:t>
            </a:r>
            <a:r>
              <a:rPr lang="en-US" altLang="zh-CN" dirty="0">
                <a:solidFill>
                  <a:srgbClr val="262626"/>
                </a:solidFill>
              </a:rPr>
              <a:t>1.12.4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en-US" altLang="zh-CN" dirty="0">
                <a:solidFill>
                  <a:srgbClr val="C00000"/>
                </a:solidFill>
              </a:rPr>
              <a:t>2.x</a:t>
            </a:r>
            <a:r>
              <a:rPr lang="zh-CN" altLang="en-US" dirty="0">
                <a:solidFill>
                  <a:srgbClr val="262626"/>
                </a:solidFill>
              </a:rPr>
              <a:t>：不兼容低版本</a:t>
            </a:r>
            <a:r>
              <a:rPr lang="en-US" altLang="zh-CN" dirty="0" err="1">
                <a:solidFill>
                  <a:srgbClr val="262626"/>
                </a:solidFill>
              </a:rPr>
              <a:t>ie</a:t>
            </a:r>
            <a:r>
              <a:rPr lang="en-US" altLang="zh-CN" dirty="0">
                <a:solidFill>
                  <a:srgbClr val="262626"/>
                </a:solidFill>
              </a:rPr>
              <a:t> , </a:t>
            </a:r>
            <a:r>
              <a:rPr lang="zh-CN" altLang="en-US" dirty="0">
                <a:solidFill>
                  <a:srgbClr val="262626"/>
                </a:solidFill>
              </a:rPr>
              <a:t>不在更新</a:t>
            </a:r>
            <a:endParaRPr lang="en-US" altLang="zh-CN" dirty="0">
              <a:solidFill>
                <a:srgbClr val="262626"/>
              </a:solidFill>
            </a:endParaRPr>
          </a:p>
          <a:p>
            <a:pPr marL="276225" indent="-276225"/>
            <a:r>
              <a:rPr lang="en-US" altLang="zh-CN" dirty="0">
                <a:solidFill>
                  <a:srgbClr val="C00000"/>
                </a:solidFill>
              </a:rPr>
              <a:t>3.x</a:t>
            </a:r>
            <a:r>
              <a:rPr lang="en-US" altLang="zh-CN" dirty="0">
                <a:solidFill>
                  <a:srgbClr val="262626"/>
                </a:solidFill>
              </a:rPr>
              <a:t>:  </a:t>
            </a:r>
            <a:r>
              <a:rPr lang="zh-CN" altLang="en-US" dirty="0">
                <a:solidFill>
                  <a:srgbClr val="262626"/>
                </a:solidFill>
              </a:rPr>
              <a:t>不兼容低版本</a:t>
            </a:r>
            <a:r>
              <a:rPr lang="en-US" altLang="zh-CN" dirty="0" err="1">
                <a:solidFill>
                  <a:srgbClr val="262626"/>
                </a:solidFill>
              </a:rPr>
              <a:t>ie</a:t>
            </a:r>
            <a:r>
              <a:rPr lang="en-US" altLang="zh-CN" dirty="0">
                <a:solidFill>
                  <a:srgbClr val="262626"/>
                </a:solidFill>
              </a:rPr>
              <a:t> , </a:t>
            </a:r>
            <a:r>
              <a:rPr lang="zh-CN" altLang="en-US" dirty="0">
                <a:solidFill>
                  <a:srgbClr val="262626"/>
                </a:solidFill>
              </a:rPr>
              <a:t>更新中</a:t>
            </a:r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D769CF8-9DC4-4000-8C5F-167E6C8C9F12}"/>
              </a:ext>
            </a:extLst>
          </p:cNvPr>
          <p:cNvSpPr txBox="1">
            <a:spLocks/>
          </p:cNvSpPr>
          <p:nvPr/>
        </p:nvSpPr>
        <p:spPr>
          <a:xfrm>
            <a:off x="710880" y="2865045"/>
            <a:ext cx="10749598" cy="76696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6225" indent="-276225"/>
            <a:r>
              <a:rPr lang="zh-CN" altLang="en-US" b="1" dirty="0">
                <a:solidFill>
                  <a:srgbClr val="262626"/>
                </a:solidFill>
              </a:rPr>
              <a:t>兼容信息查看</a:t>
            </a:r>
            <a:r>
              <a:rPr lang="en-US" altLang="zh-CN" dirty="0">
                <a:solidFill>
                  <a:srgbClr val="262626"/>
                </a:solidFill>
              </a:rPr>
              <a:t>:</a:t>
            </a:r>
            <a:r>
              <a:rPr lang="en-US" dirty="0">
                <a:solidFill>
                  <a:srgbClr val="262626"/>
                </a:solidFill>
                <a:hlinkClick r:id="rId2"/>
              </a:rPr>
              <a:t>https://jquery.com/browser-support/</a:t>
            </a:r>
            <a:endParaRPr lang="en-US" dirty="0">
              <a:solidFill>
                <a:srgbClr val="262626"/>
              </a:solidFill>
            </a:endParaRPr>
          </a:p>
          <a:p>
            <a:pPr marL="276225" indent="-276225"/>
            <a:r>
              <a:rPr lang="zh-CN" altLang="en-US" b="1" dirty="0">
                <a:solidFill>
                  <a:srgbClr val="262626"/>
                </a:solidFill>
              </a:rPr>
              <a:t>历史版本下载</a:t>
            </a:r>
            <a:r>
              <a:rPr lang="en-US" altLang="zh-CN" dirty="0">
                <a:solidFill>
                  <a:srgbClr val="262626"/>
                </a:solidFill>
              </a:rPr>
              <a:t>:</a:t>
            </a:r>
            <a:r>
              <a:rPr lang="en-US" altLang="zh-CN" dirty="0">
                <a:solidFill>
                  <a:srgbClr val="262626"/>
                </a:solidFill>
                <a:hlinkClick r:id="rId3"/>
              </a:rPr>
              <a:t>https://code.jquery.com/</a:t>
            </a:r>
            <a:endParaRPr lang="en-US" altLang="zh-CN" dirty="0">
              <a:solidFill>
                <a:srgbClr val="262626"/>
              </a:solidFill>
            </a:endParaRPr>
          </a:p>
          <a:p>
            <a:pPr marL="276225" indent="-276225"/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6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大的版本一共有几个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不考虑兼容性的话用哪个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最新版本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49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多库共存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1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48417</TotalTime>
  <Words>6989</Words>
  <Application>Microsoft Office PowerPoint</Application>
  <PresentationFormat>宽屏</PresentationFormat>
  <Paragraphs>1064</Paragraphs>
  <Slides>125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125</vt:i4>
      </vt:variant>
    </vt:vector>
  </HeadingPairs>
  <TitlesOfParts>
    <vt:vector size="147" baseType="lpstr">
      <vt:lpstr>.PingFang SC</vt:lpstr>
      <vt:lpstr>Alibaba PuHuiTi B</vt:lpstr>
      <vt:lpstr>Alibaba PuHuiTi M</vt:lpstr>
      <vt:lpstr>Alibaba PuHuiTi R</vt:lpstr>
      <vt:lpstr>Helvetica Neue</vt:lpstr>
      <vt:lpstr>阿里巴巴普惠体</vt:lpstr>
      <vt:lpstr>等线</vt:lpstr>
      <vt:lpstr>黑体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jQuery</vt:lpstr>
      <vt:lpstr>课程介绍</vt:lpstr>
      <vt:lpstr>PowerPoint 演示文稿</vt:lpstr>
      <vt:lpstr>课程介绍</vt:lpstr>
      <vt:lpstr>课程介绍</vt:lpstr>
      <vt:lpstr>入口函数</vt:lpstr>
      <vt:lpstr>入口函数</vt:lpstr>
      <vt:lpstr>入口函数</vt:lpstr>
      <vt:lpstr>入口函数</vt:lpstr>
      <vt:lpstr>轮播图</vt:lpstr>
      <vt:lpstr>轮播图插件</vt:lpstr>
      <vt:lpstr>轮播图插件</vt:lpstr>
      <vt:lpstr>轮播图插件</vt:lpstr>
      <vt:lpstr>轮播图插件</vt:lpstr>
      <vt:lpstr>轮播图插件</vt:lpstr>
      <vt:lpstr>轮播图插件</vt:lpstr>
      <vt:lpstr>轮播图插件</vt:lpstr>
      <vt:lpstr>轮播图插件</vt:lpstr>
      <vt:lpstr>懒加载插件</vt:lpstr>
      <vt:lpstr>懒加载插件</vt:lpstr>
      <vt:lpstr>懒加载插件</vt:lpstr>
      <vt:lpstr>懒加载插件</vt:lpstr>
      <vt:lpstr>懒加载插件</vt:lpstr>
      <vt:lpstr>懒加载插件</vt:lpstr>
      <vt:lpstr>懒加载插件</vt:lpstr>
      <vt:lpstr>懒加载插件</vt:lpstr>
      <vt:lpstr>小兔鲜儿</vt:lpstr>
      <vt:lpstr>小兔鲜儿</vt:lpstr>
      <vt:lpstr>小兔鲜儿</vt:lpstr>
      <vt:lpstr>小兔鲜儿</vt:lpstr>
      <vt:lpstr>小兔鲜儿</vt:lpstr>
      <vt:lpstr>小兔鲜儿</vt:lpstr>
      <vt:lpstr>小兔鲜儿</vt:lpstr>
      <vt:lpstr>全屏滚动</vt:lpstr>
      <vt:lpstr>全屏滚动</vt:lpstr>
      <vt:lpstr>全屏滚动</vt:lpstr>
      <vt:lpstr>全屏滚动</vt:lpstr>
      <vt:lpstr>全屏滚动</vt:lpstr>
      <vt:lpstr>全屏滚动</vt:lpstr>
      <vt:lpstr>全屏滚动</vt:lpstr>
      <vt:lpstr>安全导航</vt:lpstr>
      <vt:lpstr>安全导航</vt:lpstr>
      <vt:lpstr>安全导航</vt:lpstr>
      <vt:lpstr>安全导航</vt:lpstr>
      <vt:lpstr>安全导航</vt:lpstr>
      <vt:lpstr>提交事件</vt:lpstr>
      <vt:lpstr>提交事件</vt:lpstr>
      <vt:lpstr>提交事件</vt:lpstr>
      <vt:lpstr>提交事件</vt:lpstr>
      <vt:lpstr>日期选择器</vt:lpstr>
      <vt:lpstr>日期选择器</vt:lpstr>
      <vt:lpstr>日期选择器</vt:lpstr>
      <vt:lpstr>日期选择器</vt:lpstr>
      <vt:lpstr>日期选择器</vt:lpstr>
      <vt:lpstr>表单验证</vt:lpstr>
      <vt:lpstr>表单验证</vt:lpstr>
      <vt:lpstr>表单验证</vt:lpstr>
      <vt:lpstr>表单验证</vt:lpstr>
      <vt:lpstr>表单验证</vt:lpstr>
      <vt:lpstr>表单验证</vt:lpstr>
      <vt:lpstr>表单验证</vt:lpstr>
      <vt:lpstr>克隆</vt:lpstr>
      <vt:lpstr>克隆</vt:lpstr>
      <vt:lpstr>克隆</vt:lpstr>
      <vt:lpstr>获取dom对象</vt:lpstr>
      <vt:lpstr>获取dom对象</vt:lpstr>
      <vt:lpstr>获取dom对象</vt:lpstr>
      <vt:lpstr>获取dom对象</vt:lpstr>
      <vt:lpstr>获取dom对象</vt:lpstr>
      <vt:lpstr>人员管理</vt:lpstr>
      <vt:lpstr>人员管理</vt:lpstr>
      <vt:lpstr>人员管理</vt:lpstr>
      <vt:lpstr>人员管理</vt:lpstr>
      <vt:lpstr>人员管理</vt:lpstr>
      <vt:lpstr>人员管理</vt:lpstr>
      <vt:lpstr>人员管理</vt:lpstr>
      <vt:lpstr>人员管理</vt:lpstr>
      <vt:lpstr>人员管理</vt:lpstr>
      <vt:lpstr>人员管理</vt:lpstr>
      <vt:lpstr>人员管理</vt:lpstr>
      <vt:lpstr>人员管理</vt:lpstr>
      <vt:lpstr>人员管理</vt:lpstr>
      <vt:lpstr>人员管理</vt:lpstr>
      <vt:lpstr>人员管理</vt:lpstr>
      <vt:lpstr>表单序列化</vt:lpstr>
      <vt:lpstr>表单序列化</vt:lpstr>
      <vt:lpstr>表单序列化</vt:lpstr>
      <vt:lpstr>插件机制</vt:lpstr>
      <vt:lpstr>插件机制</vt:lpstr>
      <vt:lpstr>插件机制</vt:lpstr>
      <vt:lpstr>工具方法</vt:lpstr>
      <vt:lpstr>工具方法</vt:lpstr>
      <vt:lpstr>工具方法</vt:lpstr>
      <vt:lpstr>版本差异</vt:lpstr>
      <vt:lpstr>版本差异</vt:lpstr>
      <vt:lpstr>版本差异</vt:lpstr>
      <vt:lpstr>版本差异</vt:lpstr>
      <vt:lpstr>版本差异</vt:lpstr>
      <vt:lpstr>多库共存</vt:lpstr>
      <vt:lpstr>多库共存</vt:lpstr>
      <vt:lpstr>触发事件</vt:lpstr>
      <vt:lpstr>多库共存</vt:lpstr>
      <vt:lpstr>输入标题</vt:lpstr>
      <vt:lpstr>PowerPoint 演示文稿</vt:lpstr>
      <vt:lpstr>PowerPoint 演示文稿</vt:lpstr>
      <vt:lpstr>一级标题</vt:lpstr>
      <vt:lpstr>仅有一级标题</vt:lpstr>
      <vt:lpstr>标题</vt:lpstr>
      <vt:lpstr>一级标题</vt:lpstr>
      <vt:lpstr>表格样式（非母版，使用请复制）</vt:lpstr>
      <vt:lpstr>章节标题</vt:lpstr>
      <vt:lpstr>章节名称</vt:lpstr>
      <vt:lpstr>章节名称</vt:lpstr>
      <vt:lpstr>输入章节名称</vt:lpstr>
      <vt:lpstr>输入章节名称</vt:lpstr>
      <vt:lpstr>输入章节名称</vt:lpstr>
      <vt:lpstr>输入章节名称</vt:lpstr>
      <vt:lpstr>代码的样式</vt:lpstr>
      <vt:lpstr>流程图使用规范（非母版，请复制使用，规范需删除）</vt:lpstr>
      <vt:lpstr>其他样式（非母版，需要请复制）</vt:lpstr>
      <vt:lpstr>其他样式（非母版，需要请复制）</vt:lpstr>
      <vt:lpstr>其他样式（非母版，需要请复制）</vt:lpstr>
      <vt:lpstr>其他样式（非母版，需要请复制）</vt:lpstr>
      <vt:lpstr>规范使用说明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autumn fish</cp:lastModifiedBy>
  <cp:revision>1433</cp:revision>
  <dcterms:created xsi:type="dcterms:W3CDTF">2020-03-31T02:23:27Z</dcterms:created>
  <dcterms:modified xsi:type="dcterms:W3CDTF">2021-04-14T14:21:35Z</dcterms:modified>
</cp:coreProperties>
</file>