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96" r:id="rId2"/>
    <p:sldMasterId id="2147483665" r:id="rId3"/>
    <p:sldMasterId id="2147483700" r:id="rId4"/>
    <p:sldMasterId id="2147483698" r:id="rId5"/>
    <p:sldMasterId id="2147483668" r:id="rId6"/>
    <p:sldMasterId id="2147483672" r:id="rId7"/>
  </p:sldMasterIdLst>
  <p:notesMasterIdLst>
    <p:notesMasterId r:id="rId28"/>
  </p:notesMasterIdLst>
  <p:handoutMasterIdLst>
    <p:handoutMasterId r:id="rId29"/>
  </p:handoutMasterIdLst>
  <p:sldIdLst>
    <p:sldId id="446" r:id="rId8"/>
    <p:sldId id="434" r:id="rId9"/>
    <p:sldId id="452" r:id="rId10"/>
    <p:sldId id="451" r:id="rId11"/>
    <p:sldId id="458" r:id="rId12"/>
    <p:sldId id="468" r:id="rId13"/>
    <p:sldId id="459" r:id="rId14"/>
    <p:sldId id="455" r:id="rId15"/>
    <p:sldId id="469" r:id="rId16"/>
    <p:sldId id="460" r:id="rId17"/>
    <p:sldId id="470" r:id="rId18"/>
    <p:sldId id="457" r:id="rId19"/>
    <p:sldId id="461" r:id="rId20"/>
    <p:sldId id="462" r:id="rId21"/>
    <p:sldId id="463" r:id="rId22"/>
    <p:sldId id="464" r:id="rId23"/>
    <p:sldId id="465" r:id="rId24"/>
    <p:sldId id="466" r:id="rId25"/>
    <p:sldId id="467" r:id="rId26"/>
    <p:sldId id="2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333333"/>
    <a:srgbClr val="717171"/>
    <a:srgbClr val="515151"/>
    <a:srgbClr val="FFFFFF"/>
    <a:srgbClr val="B60206"/>
    <a:srgbClr val="919191"/>
    <a:srgbClr val="3B3B3B"/>
    <a:srgbClr val="AD000D"/>
    <a:srgbClr val="82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372" autoAdjust="0"/>
  </p:normalViewPr>
  <p:slideViewPr>
    <p:cSldViewPr snapToGrid="0">
      <p:cViewPr varScale="1">
        <p:scale>
          <a:sx n="102" d="100"/>
          <a:sy n="102" d="100"/>
        </p:scale>
        <p:origin x="90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pPr/>
              <a:t>2021/6/27</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pPr/>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pPr/>
              <a:t>2021/6/27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pPr/>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a:t>&lt;body&gt;</a:t>
            </a:r>
          </a:p>
          <a:p>
            <a:r>
              <a:rPr lang="en-US" altLang="zh-CN" dirty="0"/>
              <a:t>  &lt;div class="box"&gt;</a:t>
            </a:r>
          </a:p>
          <a:p>
            <a:r>
              <a:rPr lang="en-US" altLang="zh-CN" dirty="0"/>
              <a:t>    &lt;div class="inner"&gt;&lt;/div&gt;</a:t>
            </a:r>
          </a:p>
          <a:p>
            <a:r>
              <a:rPr lang="en-US" altLang="zh-CN" dirty="0"/>
              <a:t>  &lt;/div&gt;</a:t>
            </a:r>
          </a:p>
          <a:p>
            <a:r>
              <a:rPr lang="en-US" altLang="zh-CN" dirty="0"/>
              <a:t>  &lt;div class="btns"&gt;</a:t>
            </a:r>
          </a:p>
          <a:p>
            <a:r>
              <a:rPr lang="en-US" altLang="zh-CN" dirty="0"/>
              <a:t>    &lt;button class="btn1"&gt;</a:t>
            </a:r>
            <a:r>
              <a:rPr lang="zh-CN" altLang="en-US" dirty="0"/>
              <a:t>包含</a:t>
            </a:r>
            <a:r>
              <a:rPr lang="en-US" altLang="zh-CN" dirty="0"/>
              <a:t>padding</a:t>
            </a:r>
            <a:r>
              <a:rPr lang="zh-CN" altLang="en-US" dirty="0"/>
              <a:t>的大小</a:t>
            </a:r>
            <a:r>
              <a:rPr lang="en-US" altLang="zh-CN" dirty="0"/>
              <a:t>&lt;/button&gt;</a:t>
            </a:r>
          </a:p>
          <a:p>
            <a:r>
              <a:rPr lang="en-US" altLang="zh-CN" dirty="0"/>
              <a:t>    &lt;button class="btn2"&gt;</a:t>
            </a:r>
            <a:r>
              <a:rPr lang="zh-CN" altLang="en-US" dirty="0"/>
              <a:t>包含</a:t>
            </a:r>
            <a:r>
              <a:rPr lang="en-US" altLang="zh-CN" dirty="0"/>
              <a:t>border</a:t>
            </a:r>
            <a:r>
              <a:rPr lang="zh-CN" altLang="en-US" dirty="0"/>
              <a:t>的大小</a:t>
            </a:r>
            <a:r>
              <a:rPr lang="en-US" altLang="zh-CN" dirty="0"/>
              <a:t>&lt;/button&gt;</a:t>
            </a:r>
          </a:p>
          <a:p>
            <a:r>
              <a:rPr lang="en-US" altLang="zh-CN" dirty="0"/>
              <a:t>  &lt;/div&gt;</a:t>
            </a:r>
          </a:p>
          <a:p>
            <a:r>
              <a:rPr lang="en-US" altLang="zh-CN" dirty="0"/>
              <a:t>  &lt;script&gt;</a:t>
            </a:r>
          </a:p>
          <a:p>
            <a:r>
              <a:rPr lang="en-US" altLang="zh-CN" dirty="0"/>
              <a:t>    // </a:t>
            </a:r>
            <a:r>
              <a:rPr lang="zh-CN" altLang="en-US" dirty="0"/>
              <a:t>获取 </a:t>
            </a:r>
            <a:r>
              <a:rPr lang="en-US" altLang="zh-CN" dirty="0"/>
              <a:t>.box </a:t>
            </a:r>
            <a:r>
              <a:rPr lang="zh-CN" altLang="en-US" dirty="0"/>
              <a:t>元素</a:t>
            </a:r>
          </a:p>
          <a:p>
            <a:r>
              <a:rPr lang="zh-CN" altLang="en-US" dirty="0"/>
              <a:t>    </a:t>
            </a:r>
            <a:r>
              <a:rPr lang="en-US" altLang="zh-CN" dirty="0"/>
              <a:t>let box = document.querySelector('.box');</a:t>
            </a:r>
          </a:p>
          <a:p>
            <a:r>
              <a:rPr lang="en-US" altLang="zh-CN" dirty="0"/>
              <a:t>    let inner = document.querySelector('.inner');</a:t>
            </a:r>
          </a:p>
          <a:p>
            <a:endParaRPr lang="en-US" altLang="zh-CN" dirty="0"/>
          </a:p>
          <a:p>
            <a:r>
              <a:rPr lang="en-US" altLang="zh-CN" dirty="0"/>
              <a:t>    let btn1 = document.querySelector('.btn1');</a:t>
            </a:r>
          </a:p>
          <a:p>
            <a:r>
              <a:rPr lang="en-US" altLang="zh-CN" dirty="0"/>
              <a:t>    btn1.addEventListener('click',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${box.clientWidth} &lt;br&gt;</a:t>
            </a:r>
          </a:p>
          <a:p>
            <a:r>
              <a:rPr lang="en-US" altLang="zh-CN" dirty="0"/>
              <a:t>        &lt;span&gt;</a:t>
            </a:r>
            <a:r>
              <a:rPr lang="zh-CN" altLang="en-US" dirty="0"/>
              <a:t>盒子的高度为 </a:t>
            </a:r>
            <a:r>
              <a:rPr lang="en-US" altLang="zh-CN" dirty="0"/>
              <a:t>${box.clientHeight}</a:t>
            </a:r>
          </a:p>
          <a:p>
            <a:r>
              <a:rPr lang="en-US" altLang="zh-CN" dirty="0"/>
              <a:t>      `</a:t>
            </a:r>
          </a:p>
          <a:p>
            <a:r>
              <a:rPr lang="en-US" altLang="zh-CN" dirty="0"/>
              <a:t>    })</a:t>
            </a:r>
          </a:p>
          <a:p>
            <a:endParaRPr lang="en-US" altLang="zh-CN" dirty="0"/>
          </a:p>
          <a:p>
            <a:r>
              <a:rPr lang="en-US" altLang="zh-CN" dirty="0"/>
              <a:t>    let btn2 = document.querySelector('.btn2');</a:t>
            </a:r>
          </a:p>
          <a:p>
            <a:r>
              <a:rPr lang="en-US" altLang="zh-CN" dirty="0"/>
              <a:t>    btn2.addEventListener('click',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${box.offsetWidth} &lt;br&gt;</a:t>
            </a:r>
          </a:p>
          <a:p>
            <a:r>
              <a:rPr lang="en-US" altLang="zh-CN" dirty="0"/>
              <a:t>        &lt;span&gt;</a:t>
            </a:r>
            <a:r>
              <a:rPr lang="zh-CN" altLang="en-US" dirty="0"/>
              <a:t>盒子的高度为 </a:t>
            </a:r>
            <a:r>
              <a:rPr lang="en-US" altLang="zh-CN" dirty="0"/>
              <a:t>${box.offsetHeight}</a:t>
            </a:r>
          </a:p>
          <a:p>
            <a:r>
              <a:rPr lang="en-US" altLang="zh-CN" dirty="0"/>
              <a:t>      `</a:t>
            </a:r>
          </a:p>
          <a:p>
            <a:r>
              <a:rPr lang="en-US" altLang="zh-CN" dirty="0"/>
              <a:t>    })</a:t>
            </a:r>
          </a:p>
          <a:p>
            <a:r>
              <a:rPr lang="en-US" altLang="zh-CN" dirty="0"/>
              <a:t>  &lt;/script&gt;</a:t>
            </a:r>
          </a:p>
          <a:p>
            <a:r>
              <a:rPr lang="en-US" altLang="zh-CN" dirty="0"/>
              <a:t>&lt;/body&gt;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&lt;script&gt;</a:t>
            </a:r>
          </a:p>
          <a:p>
            <a:r>
              <a:rPr lang="en-US" altLang="zh-CN" dirty="0"/>
              <a:t>  function move(node, offset) {</a:t>
            </a:r>
          </a:p>
          <a:p>
            <a:r>
              <a:rPr lang="en-US" altLang="zh-CN" dirty="0"/>
              <a:t>    // </a:t>
            </a:r>
            <a:r>
              <a:rPr lang="zh-CN" altLang="en-US" dirty="0"/>
              <a:t>初始位置坐标</a:t>
            </a:r>
          </a:p>
          <a:p>
            <a:r>
              <a:rPr lang="zh-CN" altLang="en-US" dirty="0"/>
              <a:t>    </a:t>
            </a:r>
            <a:r>
              <a:rPr lang="en-US" altLang="zh-CN" dirty="0"/>
              <a:t>let startX = node.offsetLeft;</a:t>
            </a:r>
          </a:p>
          <a:p>
            <a:endParaRPr lang="en-US" altLang="zh-CN" dirty="0"/>
          </a:p>
          <a:p>
            <a:r>
              <a:rPr lang="en-US" altLang="zh-CN" dirty="0"/>
              <a:t>    (function loop() {</a:t>
            </a:r>
          </a:p>
          <a:p>
            <a:r>
              <a:rPr lang="en-US" altLang="zh-CN" dirty="0"/>
              <a:t>      let currentX = node.offsetLeft;</a:t>
            </a:r>
          </a:p>
          <a:p>
            <a:r>
              <a:rPr lang="en-US" altLang="zh-CN" dirty="0"/>
              <a:t>      let timer;</a:t>
            </a:r>
          </a:p>
          <a:p>
            <a:endParaRPr lang="en-US" altLang="zh-CN" dirty="0"/>
          </a:p>
          <a:p>
            <a:r>
              <a:rPr lang="en-US" altLang="zh-CN" dirty="0"/>
              <a:t>      if(currentX - startX &gt;= offset) {</a:t>
            </a:r>
          </a:p>
          <a:p>
            <a:r>
              <a:rPr lang="en-US" altLang="zh-CN" dirty="0"/>
              <a:t>        return clearTimeout(timer);</a:t>
            </a:r>
          </a:p>
          <a:p>
            <a:r>
              <a:rPr lang="en-US" altLang="zh-CN" dirty="0"/>
              <a:t>      }</a:t>
            </a:r>
          </a:p>
          <a:p>
            <a:endParaRPr lang="en-US" altLang="zh-CN" dirty="0"/>
          </a:p>
          <a:p>
            <a:r>
              <a:rPr lang="en-US" altLang="zh-CN" dirty="0"/>
              <a:t>      node.style.left = ++currentX + 'px';</a:t>
            </a:r>
          </a:p>
          <a:p>
            <a:endParaRPr lang="en-US" altLang="zh-CN" dirty="0"/>
          </a:p>
          <a:p>
            <a:r>
              <a:rPr lang="en-US" altLang="zh-CN" dirty="0"/>
              <a:t>      timer = setTimeout(loop, 1000 / 60);</a:t>
            </a:r>
          </a:p>
          <a:p>
            <a:r>
              <a:rPr lang="en-US" altLang="zh-CN" dirty="0"/>
              <a:t>    })();</a:t>
            </a:r>
          </a:p>
          <a:p>
            <a:r>
              <a:rPr lang="en-US" altLang="zh-CN" dirty="0"/>
              <a:t>  }</a:t>
            </a:r>
          </a:p>
          <a:p>
            <a:r>
              <a:rPr lang="en-US" altLang="zh-CN" dirty="0"/>
              <a:t>  </a:t>
            </a:r>
          </a:p>
          <a:p>
            <a:r>
              <a:rPr lang="en-US" altLang="zh-CN" dirty="0"/>
              <a:t>  let box = document.querySelector('.box');</a:t>
            </a:r>
          </a:p>
          <a:p>
            <a:r>
              <a:rPr lang="en-US" altLang="zh-CN" dirty="0"/>
              <a:t>  // </a:t>
            </a:r>
            <a:r>
              <a:rPr lang="zh-CN" altLang="en-US" dirty="0"/>
              <a:t>移动盒子</a:t>
            </a:r>
          </a:p>
          <a:p>
            <a:r>
              <a:rPr lang="zh-CN" altLang="en-US" dirty="0"/>
              <a:t>  </a:t>
            </a:r>
            <a:r>
              <a:rPr lang="en-US" altLang="zh-CN" dirty="0"/>
              <a:t>move(box, 300);</a:t>
            </a:r>
          </a:p>
          <a:p>
            <a:r>
              <a:rPr lang="en-US" altLang="zh-CN" dirty="0"/>
              <a:t>&lt;/script&gt;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&lt;script&gt;</a:t>
            </a:r>
          </a:p>
          <a:p>
            <a:r>
              <a:rPr lang="en-US" altLang="zh-CN" dirty="0"/>
              <a:t>  function move(node, offset) {</a:t>
            </a:r>
          </a:p>
          <a:p>
            <a:r>
              <a:rPr lang="en-US" altLang="zh-CN" dirty="0"/>
              <a:t>    // </a:t>
            </a:r>
            <a:r>
              <a:rPr lang="zh-CN" altLang="en-US" dirty="0"/>
              <a:t>初始位置坐标</a:t>
            </a:r>
          </a:p>
          <a:p>
            <a:r>
              <a:rPr lang="zh-CN" altLang="en-US" dirty="0"/>
              <a:t>    </a:t>
            </a:r>
            <a:r>
              <a:rPr lang="en-US" altLang="zh-CN" dirty="0"/>
              <a:t>let startX = node.offsetLeft;</a:t>
            </a:r>
          </a:p>
          <a:p>
            <a:endParaRPr lang="en-US" altLang="zh-CN" dirty="0"/>
          </a:p>
          <a:p>
            <a:r>
              <a:rPr lang="en-US" altLang="zh-CN" dirty="0"/>
              <a:t>    (function loop() {</a:t>
            </a:r>
          </a:p>
          <a:p>
            <a:r>
              <a:rPr lang="en-US" altLang="zh-CN" dirty="0"/>
              <a:t>      let currentX = node.offsetLeft;</a:t>
            </a:r>
          </a:p>
          <a:p>
            <a:r>
              <a:rPr lang="en-US" altLang="zh-CN" dirty="0"/>
              <a:t>      let timer;</a:t>
            </a:r>
          </a:p>
          <a:p>
            <a:endParaRPr lang="en-US" altLang="zh-CN" dirty="0"/>
          </a:p>
          <a:p>
            <a:r>
              <a:rPr lang="en-US" altLang="zh-CN" dirty="0"/>
              <a:t>      if(currentX - startX &gt;= offset) {</a:t>
            </a:r>
          </a:p>
          <a:p>
            <a:r>
              <a:rPr lang="en-US" altLang="zh-CN" dirty="0"/>
              <a:t>        return clearTimeout(timer);</a:t>
            </a:r>
          </a:p>
          <a:p>
            <a:r>
              <a:rPr lang="en-US" altLang="zh-CN" dirty="0"/>
              <a:t>      }</a:t>
            </a:r>
          </a:p>
          <a:p>
            <a:endParaRPr lang="en-US" altLang="zh-CN" dirty="0"/>
          </a:p>
          <a:p>
            <a:r>
              <a:rPr lang="en-US" altLang="zh-CN" dirty="0"/>
              <a:t>      node.style.left = ++currentX + 'px';</a:t>
            </a:r>
          </a:p>
          <a:p>
            <a:endParaRPr lang="en-US" altLang="zh-CN" dirty="0"/>
          </a:p>
          <a:p>
            <a:r>
              <a:rPr lang="en-US" altLang="zh-CN" dirty="0"/>
              <a:t>      timer = setTimeout(loop, 1000 / 60);</a:t>
            </a:r>
          </a:p>
          <a:p>
            <a:r>
              <a:rPr lang="en-US" altLang="zh-CN" dirty="0"/>
              <a:t>    })();</a:t>
            </a:r>
          </a:p>
          <a:p>
            <a:r>
              <a:rPr lang="en-US" altLang="zh-CN" dirty="0"/>
              <a:t>  }</a:t>
            </a:r>
          </a:p>
          <a:p>
            <a:r>
              <a:rPr lang="en-US" altLang="zh-CN" dirty="0"/>
              <a:t>  </a:t>
            </a:r>
          </a:p>
          <a:p>
            <a:r>
              <a:rPr lang="en-US" altLang="zh-CN" dirty="0"/>
              <a:t>  let box = document.querySelector('.box');</a:t>
            </a:r>
          </a:p>
          <a:p>
            <a:r>
              <a:rPr lang="en-US" altLang="zh-CN" dirty="0"/>
              <a:t>  // </a:t>
            </a:r>
            <a:r>
              <a:rPr lang="zh-CN" altLang="en-US" dirty="0"/>
              <a:t>移动盒子</a:t>
            </a:r>
          </a:p>
          <a:p>
            <a:r>
              <a:rPr lang="zh-CN" altLang="en-US" dirty="0"/>
              <a:t>  </a:t>
            </a:r>
            <a:r>
              <a:rPr lang="en-US" altLang="zh-CN" dirty="0"/>
              <a:t>move(box, 300);</a:t>
            </a:r>
          </a:p>
          <a:p>
            <a:r>
              <a:rPr lang="en-US" altLang="zh-CN" dirty="0"/>
              <a:t>&lt;/script&gt;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11</a:t>
            </a:fld>
            <a:endParaRPr lang="zh-CN" altLang="en-US"/>
          </a:p>
        </p:txBody>
      </p:sp>
    </p:spTree>
    <p:extLst>
      <p:ext uri="{BB962C8B-B14F-4D97-AF65-F5344CB8AC3E}">
        <p14:creationId xmlns:p14="http://schemas.microsoft.com/office/powerpoint/2010/main" val="114683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5133C-BA01-DF45-B56C-382997856D7B}"/>
              </a:ext>
            </a:extLst>
          </p:cNvPr>
          <p:cNvSpPr>
            <a:spLocks noGrp="1"/>
          </p:cNvSpPr>
          <p:nvPr>
            <p:ph type="title" hasCustomPrompt="1"/>
          </p:nvPr>
        </p:nvSpPr>
        <p:spPr>
          <a:xfrm>
            <a:off x="838200" y="2244725"/>
            <a:ext cx="10541000" cy="1158875"/>
          </a:xfrm>
          <a:prstGeom prst="rect">
            <a:avLst/>
          </a:prstGeom>
        </p:spPr>
        <p:txBody>
          <a:bodyP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4" name="文本占位符 3">
            <a:extLst>
              <a:ext uri="{FF2B5EF4-FFF2-40B4-BE49-F238E27FC236}">
                <a16:creationId xmlns:a16="http://schemas.microsoft.com/office/drawing/2014/main" id="{35475670-869C-CC43-9CA3-F8BC56294601}"/>
              </a:ext>
            </a:extLst>
          </p:cNvPr>
          <p:cNvSpPr>
            <a:spLocks noGrp="1"/>
          </p:cNvSpPr>
          <p:nvPr>
            <p:ph type="body" sz="quarter" idx="10" hasCustomPrompt="1"/>
          </p:nvPr>
        </p:nvSpPr>
        <p:spPr>
          <a:xfrm>
            <a:off x="838200" y="3417888"/>
            <a:ext cx="10540999" cy="630237"/>
          </a:xfrm>
          <a:prstGeom prst="rect">
            <a:avLst/>
          </a:prstGeom>
        </p:spPr>
        <p:txBody>
          <a:bodyP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3506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3" name="六边形 22">
            <a:extLst>
              <a:ext uri="{FF2B5EF4-FFF2-40B4-BE49-F238E27FC236}">
                <a16:creationId xmlns:a16="http://schemas.microsoft.com/office/drawing/2014/main" id="{D71D36F9-1B1C-094A-A062-19A46A7AB388}"/>
              </a:ext>
            </a:extLst>
          </p:cNvPr>
          <p:cNvSpPr/>
          <p:nvPr userDrawn="1"/>
        </p:nvSpPr>
        <p:spPr>
          <a:xfrm rot="5400000">
            <a:off x="1692372" y="2597813"/>
            <a:ext cx="1944550" cy="1676336"/>
          </a:xfrm>
          <a:prstGeom prst="hexagon">
            <a:avLst/>
          </a:prstGeom>
          <a:solidFill>
            <a:schemeClr val="bg1"/>
          </a:solidFill>
          <a:ln w="762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903770" y="2953045"/>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502424" y="2219478"/>
            <a:ext cx="566610" cy="488457"/>
          </a:xfrm>
          <a:prstGeom prst="hexagon">
            <a:avLst/>
          </a:prstGeom>
          <a:solidFill>
            <a:srgbClr val="B6020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353752" y="4163928"/>
            <a:ext cx="466193" cy="401891"/>
          </a:xfrm>
          <a:prstGeom prst="hexagon">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746650" y="3648659"/>
            <a:ext cx="566612" cy="488459"/>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grpSp>
        <p:nvGrpSpPr>
          <p:cNvPr id="9" name="组合 8"/>
          <p:cNvGrpSpPr/>
          <p:nvPr userDrawn="1"/>
        </p:nvGrpSpPr>
        <p:grpSpPr>
          <a:xfrm>
            <a:off x="1283369" y="2035081"/>
            <a:ext cx="2695576" cy="2933701"/>
            <a:chOff x="1247775" y="2352674"/>
            <a:chExt cx="2695576" cy="2933701"/>
          </a:xfrm>
        </p:grpSpPr>
        <p:sp>
          <p:nvSpPr>
            <p:cNvPr id="12" name="椭圆 11"/>
            <p:cNvSpPr/>
            <p:nvPr userDrawn="1"/>
          </p:nvSpPr>
          <p:spPr>
            <a:xfrm>
              <a:off x="1285875" y="4600575"/>
              <a:ext cx="685800" cy="685800"/>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81325" y="4133850"/>
              <a:ext cx="838200" cy="838200"/>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352675" y="2466974"/>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nvGrpSpPr>
          <p:grpSpPr>
            <a:xfrm>
              <a:off x="1543049" y="2777505"/>
              <a:ext cx="2112294" cy="2080245"/>
              <a:chOff x="1895474" y="2676872"/>
              <a:chExt cx="1752253" cy="1752253"/>
            </a:xfrm>
          </p:grpSpPr>
          <p:sp>
            <p:nvSpPr>
              <p:cNvPr id="19" name="椭圆 18"/>
              <p:cNvSpPr/>
              <p:nvPr userDrawn="1"/>
            </p:nvSpPr>
            <p:spPr>
              <a:xfrm>
                <a:off x="1895474" y="2676872"/>
                <a:ext cx="1752253" cy="1752253"/>
              </a:xfrm>
              <a:prstGeom prst="ellipse">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2128663" y="2910061"/>
                <a:ext cx="1285875" cy="12858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userDrawn="1"/>
          </p:nvSpPr>
          <p:spPr>
            <a:xfrm>
              <a:off x="1247775" y="2466975"/>
              <a:ext cx="838200" cy="83820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17888"/>
            <a:ext cx="10540999" cy="630237"/>
          </a:xfrm>
          <a:prstGeom prst="rect">
            <a:avLst/>
          </a:prstGeom>
        </p:spPr>
        <p:txBody>
          <a:bodyP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659439" y="1138555"/>
            <a:ext cx="4906962" cy="4378325"/>
          </a:xfrm>
          <a:prstGeom prst="rect">
            <a:avLst/>
          </a:prstGeom>
        </p:spPr>
        <p:txBody>
          <a:bodyPr/>
          <a:lstStyle>
            <a:lvl1pPr>
              <a:lnSpc>
                <a:spcPct val="200000"/>
              </a:lnSpc>
              <a:buFont typeface="Wingdings"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p>
        </p:txBody>
      </p:sp>
    </p:spTree>
    <p:extLst>
      <p:ext uri="{BB962C8B-B14F-4D97-AF65-F5344CB8AC3E}">
        <p14:creationId xmlns:p14="http://schemas.microsoft.com/office/powerpoint/2010/main" val="356469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E7FCBFE4-F6F5-7140-92BE-A9E9D7D422C6}"/>
              </a:ext>
            </a:extLst>
          </p:cNvPr>
          <p:cNvSpPr>
            <a:spLocks/>
          </p:cNvSpPr>
          <p:nvPr userDrawn="1"/>
        </p:nvSpPr>
        <p:spPr bwMode="auto">
          <a:xfrm>
            <a:off x="9834034" y="-10160"/>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B60005"/>
          </a:solidFill>
          <a:ln>
            <a:noFill/>
          </a:ln>
        </p:spPr>
        <p:txBody>
          <a:bodyPr/>
          <a:lstStyle/>
          <a:p>
            <a:endParaRPr lang="zh-CN" altLang="en-US" sz="2400"/>
          </a:p>
        </p:txBody>
      </p:sp>
      <p:pic>
        <p:nvPicPr>
          <p:cNvPr id="8" name="图片 7">
            <a:extLst>
              <a:ext uri="{FF2B5EF4-FFF2-40B4-BE49-F238E27FC236}">
                <a16:creationId xmlns:a16="http://schemas.microsoft.com/office/drawing/2014/main" id="{7400E408-1840-2A42-8E6D-5F18CFCE91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3610" y="94359"/>
            <a:ext cx="1468997" cy="606726"/>
          </a:xfrm>
          <a:prstGeom prst="rect">
            <a:avLst/>
          </a:prstGeom>
        </p:spPr>
      </p:pic>
    </p:spTree>
    <p:extLst>
      <p:ext uri="{BB962C8B-B14F-4D97-AF65-F5344CB8AC3E}">
        <p14:creationId xmlns:p14="http://schemas.microsoft.com/office/powerpoint/2010/main" val="3194639758"/>
      </p:ext>
    </p:extLst>
  </p:cSld>
  <p:clrMap bg1="lt1" tx1="dk1" bg2="lt2" tx2="dk2" accent1="accent1" accent2="accent2" accent3="accent3" accent4="accent4" accent5="accent5" accent6="accent6" hlink="hlink" folHlink="folHlink"/>
  <p:sldLayoutIdLst>
    <p:sldLayoutId id="2147483690"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86956" y="-252943"/>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B6020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B60005"/>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89875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B60005"/>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361484"/>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681" r:id="rId9"/>
    <p:sldLayoutId id="2147483693" r:id="rId1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017F-A48F-9049-8179-1C2ED706143D}"/>
              </a:ext>
            </a:extLst>
          </p:cNvPr>
          <p:cNvSpPr>
            <a:spLocks noGrp="1"/>
          </p:cNvSpPr>
          <p:nvPr>
            <p:ph type="title"/>
          </p:nvPr>
        </p:nvSpPr>
        <p:spPr>
          <a:xfrm>
            <a:off x="811823" y="837956"/>
            <a:ext cx="10541000" cy="1158875"/>
          </a:xfrm>
        </p:spPr>
        <p:txBody>
          <a:bodyPr/>
          <a:lstStyle/>
          <a:p>
            <a:r>
              <a:rPr lang="en-US" altLang="zh-CN" b="1" dirty="0"/>
              <a:t>JavaScript </a:t>
            </a:r>
            <a:r>
              <a:rPr lang="zh-CN" altLang="en-US" b="1" dirty="0"/>
              <a:t>进阶 </a:t>
            </a:r>
            <a:r>
              <a:rPr lang="en-US" altLang="zh-CN" b="1" dirty="0"/>
              <a:t>- </a:t>
            </a:r>
            <a:r>
              <a:rPr lang="zh-CN" altLang="en-US" b="1" dirty="0"/>
              <a:t>第</a:t>
            </a:r>
            <a:r>
              <a:rPr lang="en-US" altLang="zh-CN" b="1" dirty="0"/>
              <a:t>1</a:t>
            </a:r>
            <a:r>
              <a:rPr lang="zh-CN" altLang="en-US" b="1" dirty="0"/>
              <a:t>天</a:t>
            </a:r>
          </a:p>
        </p:txBody>
      </p:sp>
      <p:sp>
        <p:nvSpPr>
          <p:cNvPr id="3" name="文本占位符 2">
            <a:extLst>
              <a:ext uri="{FF2B5EF4-FFF2-40B4-BE49-F238E27FC236}">
                <a16:creationId xmlns:a16="http://schemas.microsoft.com/office/drawing/2014/main" id="{B4780F44-5A50-CA4A-A590-D046E536D357}"/>
              </a:ext>
            </a:extLst>
          </p:cNvPr>
          <p:cNvSpPr>
            <a:spLocks noGrp="1"/>
          </p:cNvSpPr>
          <p:nvPr>
            <p:ph type="body" sz="quarter" idx="10"/>
          </p:nvPr>
        </p:nvSpPr>
        <p:spPr>
          <a:xfrm>
            <a:off x="801464" y="2267632"/>
            <a:ext cx="10540999" cy="4185139"/>
          </a:xfrm>
        </p:spPr>
        <p:txBody>
          <a:bodyPr/>
          <a:lstStyle/>
          <a:p>
            <a:pPr algn="l"/>
            <a:r>
              <a:rPr lang="zh-CN" altLang="en-US" sz="1600" b="1" dirty="0"/>
              <a:t>学习作用域、</a:t>
            </a:r>
            <a:endParaRPr lang="en-US" altLang="zh-CN" sz="1600" b="1" dirty="0"/>
          </a:p>
          <a:p>
            <a:pPr algn="l"/>
            <a:r>
              <a:rPr lang="zh-CN" altLang="en-US" sz="1600" b="1" dirty="0"/>
              <a:t>变量提升、</a:t>
            </a:r>
            <a:endParaRPr lang="en-US" altLang="zh-CN" sz="1600" b="1" dirty="0"/>
          </a:p>
          <a:p>
            <a:pPr algn="l"/>
            <a:r>
              <a:rPr lang="zh-CN" altLang="en-US" sz="1600" b="1" dirty="0"/>
              <a:t>闭包等语言特征，</a:t>
            </a:r>
            <a:endParaRPr lang="en-US" altLang="zh-CN" sz="1600" b="1" dirty="0"/>
          </a:p>
          <a:p>
            <a:pPr algn="l"/>
            <a:r>
              <a:rPr lang="zh-CN" altLang="en-US" sz="1600" b="1" dirty="0"/>
              <a:t>加深对 </a:t>
            </a:r>
            <a:r>
              <a:rPr lang="en-US" altLang="zh-CN" sz="1600" b="1" dirty="0"/>
              <a:t>JavaScript </a:t>
            </a:r>
            <a:r>
              <a:rPr lang="zh-CN" altLang="en-US" sz="1600" b="1" dirty="0"/>
              <a:t>的理解，</a:t>
            </a:r>
            <a:endParaRPr lang="en-US" altLang="zh-CN" sz="1600" b="1" dirty="0"/>
          </a:p>
          <a:p>
            <a:pPr algn="l"/>
            <a:r>
              <a:rPr lang="zh-CN" altLang="en-US" sz="1600" b="1" dirty="0"/>
              <a:t>掌握变量赋值、</a:t>
            </a:r>
            <a:endParaRPr lang="en-US" altLang="zh-CN" sz="1600" b="1" dirty="0"/>
          </a:p>
          <a:p>
            <a:pPr algn="l"/>
            <a:r>
              <a:rPr lang="zh-CN" altLang="en-US" sz="1600" b="1" dirty="0"/>
              <a:t>函数声明的简洁语法，降低代码的冗余度。</a:t>
            </a:r>
            <a:endParaRPr lang="en-US" altLang="zh-CN" sz="1600" b="1" dirty="0"/>
          </a:p>
          <a:p>
            <a:pPr algn="l"/>
            <a:endParaRPr lang="en-US" altLang="zh-CN" sz="1600" dirty="0"/>
          </a:p>
          <a:p>
            <a:pPr algn="l"/>
            <a:r>
              <a:rPr lang="zh-CN" altLang="en-US" sz="1600" dirty="0"/>
              <a:t>理解作用域对程序执行的影响</a:t>
            </a:r>
          </a:p>
          <a:p>
            <a:pPr algn="l"/>
            <a:r>
              <a:rPr lang="zh-CN" altLang="en-US" sz="1600" dirty="0"/>
              <a:t>能够分析程序执行的作用域范围</a:t>
            </a:r>
          </a:p>
          <a:p>
            <a:pPr algn="l"/>
            <a:r>
              <a:rPr lang="zh-CN" altLang="en-US" sz="1600" dirty="0"/>
              <a:t>理解闭包本质，利用闭包创建隔离作用域</a:t>
            </a:r>
          </a:p>
          <a:p>
            <a:pPr algn="l"/>
            <a:r>
              <a:rPr lang="zh-CN" altLang="en-US" sz="1600" dirty="0"/>
              <a:t>了解什么变量提升及函数提升</a:t>
            </a:r>
          </a:p>
          <a:p>
            <a:pPr algn="l"/>
            <a:r>
              <a:rPr lang="zh-CN" altLang="en-US" sz="1600" dirty="0"/>
              <a:t>掌握箭头函数、解析剩余参数等简洁语法</a:t>
            </a:r>
          </a:p>
          <a:p>
            <a:pPr algn="l"/>
            <a:endParaRPr lang="en-US" altLang="zh-CN" sz="1600" dirty="0"/>
          </a:p>
        </p:txBody>
      </p:sp>
    </p:spTree>
    <p:extLst>
      <p:ext uri="{BB962C8B-B14F-4D97-AF65-F5344CB8AC3E}">
        <p14:creationId xmlns:p14="http://schemas.microsoft.com/office/powerpoint/2010/main" val="298503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10880" y="244189"/>
            <a:ext cx="8771021" cy="517190"/>
          </a:xfrm>
        </p:spPr>
        <p:txBody>
          <a:bodyPr/>
          <a:lstStyle/>
          <a:p>
            <a:r>
              <a:rPr lang="zh-CN" altLang="en-US" dirty="0"/>
              <a:t>预解析</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rPr>
              <a:t>预解析：代码在执行之前，先要预解析，解析变量和函数</a:t>
            </a:r>
          </a:p>
        </p:txBody>
      </p:sp>
      <p:sp>
        <p:nvSpPr>
          <p:cNvPr id="14" name="文本占位符 3"/>
          <p:cNvSpPr>
            <a:spLocks noGrp="1"/>
          </p:cNvSpPr>
          <p:nvPr>
            <p:ph type="body" sz="quarter" idx="11"/>
          </p:nvPr>
        </p:nvSpPr>
        <p:spPr>
          <a:xfrm>
            <a:off x="710880" y="1819164"/>
            <a:ext cx="10064587" cy="3702861"/>
          </a:xfrm>
        </p:spPr>
        <p:txBody>
          <a:bodyPr/>
          <a:lstStyle/>
          <a:p>
            <a:pPr marL="0" indent="0">
              <a:buNone/>
            </a:pPr>
            <a:r>
              <a:rPr lang="zh-CN" altLang="en-US" dirty="0">
                <a:latin typeface="Alibaba PuHuiTi" pitchFamily="18" charset="-122"/>
                <a:ea typeface="Alibaba PuHuiTi" pitchFamily="18" charset="-122"/>
                <a:cs typeface="Alibaba PuHuiTi" pitchFamily="18" charset="-122"/>
              </a:rPr>
              <a:t>变量：带有申明的变量</a:t>
            </a:r>
            <a:endParaRPr lang="en-US" altLang="zh-CN" dirty="0">
              <a:latin typeface="Alibaba PuHuiTi" pitchFamily="18" charset="-122"/>
              <a:ea typeface="Alibaba PuHuiTi" pitchFamily="18" charset="-122"/>
              <a:cs typeface="Alibaba PuHuiTi" pitchFamily="18" charset="-122"/>
            </a:endParaRPr>
          </a:p>
          <a:p>
            <a:pPr marL="0" indent="0">
              <a:buNone/>
            </a:pPr>
            <a:r>
              <a:rPr lang="en-US" altLang="zh-CN" dirty="0">
                <a:latin typeface="Alibaba PuHuiTi" pitchFamily="18" charset="-122"/>
                <a:ea typeface="Alibaba PuHuiTi" pitchFamily="18" charset="-122"/>
                <a:cs typeface="Alibaba PuHuiTi" pitchFamily="18" charset="-122"/>
              </a:rPr>
              <a:t>	</a:t>
            </a:r>
            <a:r>
              <a:rPr lang="zh-CN" altLang="en-US" dirty="0">
                <a:latin typeface="Alibaba PuHuiTi" pitchFamily="18" charset="-122"/>
                <a:ea typeface="Alibaba PuHuiTi" pitchFamily="18" charset="-122"/>
                <a:cs typeface="Alibaba PuHuiTi" pitchFamily="18" charset="-122"/>
              </a:rPr>
              <a:t>变量解析，变量提升</a:t>
            </a:r>
            <a:endParaRPr lang="en-US" altLang="zh-CN" dirty="0">
              <a:latin typeface="Alibaba PuHuiTi" pitchFamily="18" charset="-122"/>
              <a:ea typeface="Alibaba PuHuiTi" pitchFamily="18" charset="-122"/>
              <a:cs typeface="Alibaba PuHuiTi" pitchFamily="18" charset="-122"/>
            </a:endParaRPr>
          </a:p>
          <a:p>
            <a:pPr marL="0" indent="0">
              <a:buNone/>
            </a:pPr>
            <a:r>
              <a:rPr lang="en-US" altLang="zh-CN" dirty="0">
                <a:latin typeface="Alibaba PuHuiTi" pitchFamily="18" charset="-122"/>
                <a:ea typeface="Alibaba PuHuiTi" pitchFamily="18" charset="-122"/>
                <a:cs typeface="Alibaba PuHuiTi" pitchFamily="18" charset="-122"/>
              </a:rPr>
              <a:t>	JS</a:t>
            </a:r>
            <a:r>
              <a:rPr lang="zh-CN" altLang="en-US" dirty="0">
                <a:latin typeface="Alibaba PuHuiTi" pitchFamily="18" charset="-122"/>
                <a:ea typeface="Alibaba PuHuiTi" pitchFamily="18" charset="-122"/>
                <a:cs typeface="Alibaba PuHuiTi" pitchFamily="18" charset="-122"/>
              </a:rPr>
              <a:t>会把申明的变量，提升到当前作用域的最前面，只申明不赋值</a:t>
            </a:r>
            <a:endParaRPr lang="en-US" altLang="zh-CN" dirty="0">
              <a:latin typeface="Alibaba PuHuiTi" pitchFamily="18" charset="-122"/>
              <a:ea typeface="Alibaba PuHuiTi" pitchFamily="18" charset="-122"/>
              <a:cs typeface="Alibaba PuHuiTi" pitchFamily="18" charset="-122"/>
            </a:endParaRPr>
          </a:p>
          <a:p>
            <a:pPr marL="0" indent="0">
              <a:buNone/>
            </a:pPr>
            <a:endParaRPr lang="en-US" altLang="zh-CN" dirty="0">
              <a:latin typeface="Alibaba PuHuiTi" pitchFamily="18" charset="-122"/>
              <a:ea typeface="Alibaba PuHuiTi" pitchFamily="18" charset="-122"/>
              <a:cs typeface="Alibaba PuHuiTi" pitchFamily="18" charset="-122"/>
            </a:endParaRPr>
          </a:p>
          <a:p>
            <a:pPr marL="0" indent="0">
              <a:buNone/>
            </a:pPr>
            <a:r>
              <a:rPr lang="zh-CN" altLang="en-US" dirty="0">
                <a:latin typeface="Alibaba PuHuiTi" pitchFamily="18" charset="-122"/>
                <a:ea typeface="Alibaba PuHuiTi" pitchFamily="18" charset="-122"/>
                <a:cs typeface="Alibaba PuHuiTi" pitchFamily="18" charset="-122"/>
              </a:rPr>
              <a:t>函数：代有函数名的变量</a:t>
            </a:r>
            <a:endParaRPr lang="en-US" altLang="zh-CN" dirty="0">
              <a:latin typeface="Alibaba PuHuiTi" pitchFamily="18" charset="-122"/>
              <a:ea typeface="Alibaba PuHuiTi" pitchFamily="18" charset="-122"/>
              <a:cs typeface="Alibaba PuHuiTi" pitchFamily="18" charset="-122"/>
            </a:endParaRPr>
          </a:p>
          <a:p>
            <a:pPr marL="0" indent="0">
              <a:buNone/>
            </a:pPr>
            <a:r>
              <a:rPr lang="en-US" altLang="zh-CN" dirty="0">
                <a:latin typeface="Alibaba PuHuiTi" pitchFamily="18" charset="-122"/>
                <a:ea typeface="Alibaba PuHuiTi" pitchFamily="18" charset="-122"/>
                <a:cs typeface="Alibaba PuHuiTi" pitchFamily="18" charset="-122"/>
              </a:rPr>
              <a:t>	</a:t>
            </a:r>
            <a:r>
              <a:rPr lang="zh-CN" altLang="en-US" dirty="0">
                <a:latin typeface="Alibaba PuHuiTi" pitchFamily="18" charset="-122"/>
                <a:ea typeface="Alibaba PuHuiTi" pitchFamily="18" charset="-122"/>
                <a:cs typeface="Alibaba PuHuiTi" pitchFamily="18" charset="-122"/>
              </a:rPr>
              <a:t>函数解析，函数提升</a:t>
            </a:r>
            <a:endParaRPr lang="en-US" altLang="zh-CN" dirty="0">
              <a:latin typeface="Alibaba PuHuiTi" pitchFamily="18" charset="-122"/>
              <a:ea typeface="Alibaba PuHuiTi" pitchFamily="18" charset="-122"/>
              <a:cs typeface="Alibaba PuHuiTi" pitchFamily="18" charset="-122"/>
            </a:endParaRPr>
          </a:p>
          <a:p>
            <a:pPr marL="0" indent="0">
              <a:buNone/>
            </a:pPr>
            <a:r>
              <a:rPr lang="en-US" altLang="zh-CN" dirty="0">
                <a:latin typeface="Alibaba PuHuiTi" pitchFamily="18" charset="-122"/>
                <a:ea typeface="Alibaba PuHuiTi" pitchFamily="18" charset="-122"/>
                <a:cs typeface="Alibaba PuHuiTi" pitchFamily="18" charset="-122"/>
              </a:rPr>
              <a:t>	JS</a:t>
            </a:r>
            <a:r>
              <a:rPr lang="zh-CN" altLang="en-US" dirty="0">
                <a:latin typeface="Alibaba PuHuiTi" pitchFamily="18" charset="-122"/>
                <a:ea typeface="Alibaba PuHuiTi" pitchFamily="18" charset="-122"/>
                <a:cs typeface="Alibaba PuHuiTi" pitchFamily="18" charset="-122"/>
              </a:rPr>
              <a:t>会把带有名字的函数，提升到当前作用域最前面，只定义不调用</a:t>
            </a:r>
            <a:endParaRPr lang="en-US" altLang="zh-CN" dirty="0">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146498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变量提升</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zh-CN" altLang="en-US" sz="2000" b="0" dirty="0"/>
              <a:t>变量提升是 </a:t>
            </a:r>
            <a:r>
              <a:rPr lang="en-US" altLang="zh-CN" sz="2000" b="0" dirty="0"/>
              <a:t>JavaScript </a:t>
            </a:r>
            <a:r>
              <a:rPr lang="zh-CN" altLang="en-US" sz="2000" b="0" dirty="0"/>
              <a:t>中比较“奇怪”的现象，它允许在变量声明之前即被访问，</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4" name="文本占位符 3"/>
          <p:cNvSpPr>
            <a:spLocks noGrp="1"/>
          </p:cNvSpPr>
          <p:nvPr>
            <p:ph type="body" sz="quarter" idx="11"/>
          </p:nvPr>
        </p:nvSpPr>
        <p:spPr>
          <a:xfrm>
            <a:off x="929792" y="1819164"/>
            <a:ext cx="9845675" cy="3702861"/>
          </a:xfrm>
        </p:spPr>
        <p:txBody>
          <a:bodyPr/>
          <a:lstStyle/>
          <a:p>
            <a:r>
              <a:rPr lang="zh-CN" altLang="en-US" dirty="0"/>
              <a:t>总结：</a:t>
            </a:r>
          </a:p>
          <a:p>
            <a:r>
              <a:rPr lang="zh-CN" altLang="en-US" dirty="0"/>
              <a:t>变量在未声明即被访问时会报语法错误</a:t>
            </a:r>
          </a:p>
          <a:p>
            <a:r>
              <a:rPr lang="zh-CN" altLang="en-US" dirty="0"/>
              <a:t>变量在声明之前即被访问，变量的值为 </a:t>
            </a:r>
            <a:r>
              <a:rPr lang="en-US" altLang="zh-CN" dirty="0"/>
              <a:t>undefined</a:t>
            </a:r>
          </a:p>
          <a:p>
            <a:r>
              <a:rPr lang="en-US" altLang="zh-CN" dirty="0"/>
              <a:t>let </a:t>
            </a:r>
            <a:r>
              <a:rPr lang="zh-CN" altLang="en-US" dirty="0"/>
              <a:t>声明的变量不存在变量提升，推荐使用 </a:t>
            </a:r>
            <a:r>
              <a:rPr lang="en-US" altLang="zh-CN" dirty="0"/>
              <a:t>let【</a:t>
            </a:r>
            <a:r>
              <a:rPr lang="zh-CN" altLang="en-US" dirty="0"/>
              <a:t>也有人认为具有提升但是不赋值不能使用</a:t>
            </a:r>
            <a:r>
              <a:rPr lang="en-US" altLang="zh-CN" dirty="0"/>
              <a:t>】</a:t>
            </a:r>
          </a:p>
          <a:p>
            <a:r>
              <a:rPr lang="zh-CN" altLang="en-US" dirty="0"/>
              <a:t>变量提升出现在相同作用域当中</a:t>
            </a:r>
          </a:p>
          <a:p>
            <a:r>
              <a:rPr lang="zh-CN" altLang="en-US" dirty="0"/>
              <a:t>实际开发中推荐先声明再访问变量</a:t>
            </a:r>
          </a:p>
          <a:p>
            <a:pPr marL="0" indent="0">
              <a:buNone/>
            </a:pPr>
            <a:endParaRPr lang="en-US" altLang="zh-CN" dirty="0">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232995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3348841"/>
          </a:xfrm>
        </p:spPr>
        <p:txBody>
          <a:bodyPr/>
          <a:lstStyle/>
          <a:p>
            <a:r>
              <a:rPr lang="zh-CN" altLang="en-US" dirty="0"/>
              <a:t>总结：</a:t>
            </a:r>
          </a:p>
          <a:p>
            <a:r>
              <a:rPr lang="zh-CN" altLang="en-US" dirty="0"/>
              <a:t>函数提升能够使函数的声明调用更灵活</a:t>
            </a:r>
          </a:p>
          <a:p>
            <a:r>
              <a:rPr lang="zh-CN" altLang="en-US" dirty="0"/>
              <a:t>函数表达式不存在提升的现象</a:t>
            </a:r>
          </a:p>
          <a:p>
            <a:r>
              <a:rPr lang="zh-CN" altLang="en-US" dirty="0"/>
              <a:t>函数提升出现在相同作用域当中</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sz="2400" dirty="0"/>
              <a:t>函数提升</a:t>
            </a:r>
            <a:endParaRPr lang="en-US" altLang="zh-CN" sz="2400"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01827" y="921973"/>
            <a:ext cx="10749599" cy="888719"/>
          </a:xfrm>
        </p:spPr>
        <p:txBody>
          <a:bodyPr/>
          <a:lstStyle/>
          <a:p>
            <a:r>
              <a:rPr lang="zh-CN" altLang="en-US" sz="2000" b="0" dirty="0"/>
              <a:t>函数提升与变量提升比较类似，是指函数在声明之前即可被调用。</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3348841"/>
          </a:xfrm>
        </p:spPr>
        <p:txBody>
          <a:bodyPr/>
          <a:lstStyle/>
          <a:p>
            <a:r>
              <a:rPr lang="zh-CN" altLang="en-US" dirty="0"/>
              <a:t>总结：</a:t>
            </a:r>
          </a:p>
          <a:p>
            <a:r>
              <a:rPr lang="zh-CN" altLang="en-US" dirty="0"/>
              <a:t>声明函数时为形参赋值即为参数的默认值</a:t>
            </a:r>
          </a:p>
          <a:p>
            <a:r>
              <a:rPr lang="zh-CN" altLang="en-US" dirty="0"/>
              <a:t>如果参数未自定义默认值时，参数的默认值为 </a:t>
            </a:r>
            <a:r>
              <a:rPr lang="en-US" altLang="zh-CN" dirty="0"/>
              <a:t>undefined</a:t>
            </a:r>
          </a:p>
          <a:p>
            <a:r>
              <a:rPr lang="zh-CN" altLang="en-US" dirty="0"/>
              <a:t>调用函数时没有传入对应实参时，参数的默认值被当做实参传入</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参数</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651214"/>
          </a:xfrm>
        </p:spPr>
        <p:txBody>
          <a:bodyPr/>
          <a:lstStyle/>
          <a:p>
            <a:r>
              <a:rPr lang="zh-CN" altLang="en-US" sz="2000" b="0" dirty="0"/>
              <a:t>函数参数的使用细节，能够提升函数应用的灵活度。</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3348841"/>
          </a:xfrm>
        </p:spPr>
        <p:txBody>
          <a:bodyPr/>
          <a:lstStyle/>
          <a:p>
            <a:r>
              <a:rPr lang="zh-CN" altLang="en-US" dirty="0"/>
              <a:t>总结：</a:t>
            </a:r>
          </a:p>
          <a:p>
            <a:r>
              <a:rPr lang="en-US" altLang="zh-CN" dirty="0"/>
              <a:t>arguments </a:t>
            </a:r>
            <a:r>
              <a:rPr lang="zh-CN" altLang="en-US" dirty="0"/>
              <a:t>是一个伪数组</a:t>
            </a:r>
          </a:p>
          <a:p>
            <a:r>
              <a:rPr lang="en-US" altLang="zh-CN" dirty="0"/>
              <a:t>arguments </a:t>
            </a:r>
            <a:r>
              <a:rPr lang="zh-CN" altLang="en-US" dirty="0"/>
              <a:t>的作用是动态获取函数的实参</a:t>
            </a:r>
            <a:endParaRPr lang="en-US" altLang="zh-CN" dirty="0"/>
          </a:p>
          <a:p>
            <a:endParaRPr lang="en-US" altLang="zh-CN" dirty="0"/>
          </a:p>
          <a:p>
            <a:r>
              <a:rPr lang="zh-CN" altLang="en-US" dirty="0"/>
              <a:t>什么时候用</a:t>
            </a:r>
            <a:r>
              <a:rPr lang="en-US" altLang="zh-CN" dirty="0"/>
              <a:t>arguments</a:t>
            </a:r>
            <a:r>
              <a:rPr lang="zh-CN" altLang="en-US" dirty="0"/>
              <a:t>：参数不固定的时候用这个</a:t>
            </a:r>
            <a:r>
              <a:rPr lang="en-US" altLang="zh-CN" dirty="0"/>
              <a:t>arguments</a:t>
            </a:r>
          </a:p>
          <a:p>
            <a:r>
              <a:rPr lang="zh-CN" altLang="en-US" dirty="0"/>
              <a:t>注意：建议如果参数固定用形参，参数不固定用</a:t>
            </a:r>
            <a:r>
              <a:rPr lang="en-US" altLang="zh-CN" dirty="0"/>
              <a:t>arguments</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动态参数</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651214"/>
          </a:xfrm>
        </p:spPr>
        <p:txBody>
          <a:bodyPr/>
          <a:lstStyle/>
          <a:p>
            <a:r>
              <a:rPr lang="en-US" altLang="zh-CN" sz="2000" b="0" dirty="0"/>
              <a:t>arguments </a:t>
            </a:r>
            <a:r>
              <a:rPr lang="zh-CN" altLang="en-US" sz="2000" b="0" dirty="0"/>
              <a:t>是函数内部内置的伪数组变量，它包含了调用函数时传入的所有实参。</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3348841"/>
          </a:xfrm>
        </p:spPr>
        <p:txBody>
          <a:bodyPr/>
          <a:lstStyle/>
          <a:p>
            <a:r>
              <a:rPr lang="zh-CN" altLang="en-US" dirty="0"/>
              <a:t>总结：</a:t>
            </a:r>
          </a:p>
          <a:p>
            <a:r>
              <a:rPr lang="en-US" altLang="zh-CN" dirty="0"/>
              <a:t>... </a:t>
            </a:r>
            <a:r>
              <a:rPr lang="zh-CN" altLang="en-US" dirty="0"/>
              <a:t>是语法符号，置于最末函数形参之前，用于获取多余的实参</a:t>
            </a:r>
          </a:p>
          <a:p>
            <a:r>
              <a:rPr lang="zh-CN" altLang="en-US" dirty="0"/>
              <a:t>借助 </a:t>
            </a:r>
            <a:r>
              <a:rPr lang="en-US" altLang="zh-CN" dirty="0"/>
              <a:t>... </a:t>
            </a:r>
            <a:r>
              <a:rPr lang="zh-CN" altLang="en-US" dirty="0"/>
              <a:t>获取的剩余实参</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剩余参数</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692773" y="903867"/>
            <a:ext cx="10749599" cy="651214"/>
          </a:xfrm>
        </p:spPr>
        <p:txBody>
          <a:bodyPr/>
          <a:lstStyle/>
          <a:p>
            <a:r>
              <a:rPr lang="zh-CN" altLang="en-US" sz="2000" b="0" dirty="0"/>
              <a:t>剩余值写法：</a:t>
            </a:r>
            <a:r>
              <a:rPr lang="en-US" altLang="zh-CN" sz="2000" b="0" dirty="0"/>
              <a:t>…</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3020566"/>
          </a:xfrm>
        </p:spPr>
        <p:txBody>
          <a:bodyPr/>
          <a:lstStyle/>
          <a:p>
            <a:r>
              <a:rPr lang="zh-CN" altLang="en-US" dirty="0"/>
              <a:t>总结：</a:t>
            </a:r>
          </a:p>
          <a:p>
            <a:r>
              <a:rPr lang="zh-CN" altLang="en-US" dirty="0"/>
              <a:t>箭头函数属于表达式函数，因此不存在函数提升</a:t>
            </a:r>
          </a:p>
          <a:p>
            <a:r>
              <a:rPr lang="zh-CN" altLang="en-US" dirty="0"/>
              <a:t>箭头函数只有一个参数时可以省略圆括号 </a:t>
            </a:r>
            <a:r>
              <a:rPr lang="en-US" altLang="zh-CN" dirty="0"/>
              <a:t>()</a:t>
            </a:r>
          </a:p>
          <a:p>
            <a:r>
              <a:rPr lang="zh-CN" altLang="en-US" dirty="0"/>
              <a:t>箭头函数函数体只有一行代码时可以省略花括号 </a:t>
            </a:r>
            <a:r>
              <a:rPr lang="en-US" altLang="zh-CN" dirty="0"/>
              <a:t>{}</a:t>
            </a:r>
            <a:r>
              <a:rPr lang="zh-CN" altLang="en-US" dirty="0"/>
              <a:t>，并自动做为返回值被返回</a:t>
            </a:r>
            <a:endParaRPr lang="en-US" altLang="zh-CN" dirty="0"/>
          </a:p>
          <a:p>
            <a:r>
              <a:rPr lang="zh-CN" altLang="en-US" dirty="0"/>
              <a:t>箭头函数</a:t>
            </a:r>
            <a:r>
              <a:rPr lang="en-US" altLang="zh-CN" dirty="0"/>
              <a:t>this</a:t>
            </a:r>
            <a:r>
              <a:rPr lang="zh-CN" altLang="en-US" dirty="0"/>
              <a:t>指向上级作用域的</a:t>
            </a:r>
            <a:r>
              <a:rPr lang="en-US" altLang="zh-CN" dirty="0"/>
              <a:t>this</a:t>
            </a:r>
            <a:r>
              <a:rPr lang="zh-CN" altLang="en-US" dirty="0"/>
              <a:t>，所有如果函数中用到</a:t>
            </a:r>
            <a:r>
              <a:rPr lang="en-US" altLang="zh-CN" dirty="0"/>
              <a:t>this</a:t>
            </a:r>
            <a:r>
              <a:rPr lang="zh-CN" altLang="en-US" dirty="0"/>
              <a:t>，不建议箭头函数</a:t>
            </a:r>
          </a:p>
          <a:p>
            <a:r>
              <a:rPr lang="zh-CN" altLang="en-US" dirty="0"/>
              <a:t>箭头函数中没有 </a:t>
            </a:r>
            <a:r>
              <a:rPr lang="en-US" altLang="zh-CN" dirty="0"/>
              <a:t>arguments</a:t>
            </a:r>
            <a:r>
              <a:rPr lang="zh-CN" altLang="en-US" dirty="0"/>
              <a:t>，只能使用 </a:t>
            </a:r>
            <a:r>
              <a:rPr lang="en-US" altLang="zh-CN" dirty="0"/>
              <a:t>... </a:t>
            </a:r>
            <a:r>
              <a:rPr lang="zh-CN" altLang="en-US" dirty="0"/>
              <a:t>动态获取实参</a:t>
            </a:r>
            <a:endParaRPr lang="en-US" altLang="zh-CN" dirty="0"/>
          </a:p>
          <a:p>
            <a:endParaRPr lang="en-US" altLang="zh-CN" dirty="0"/>
          </a:p>
          <a:p>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箭头函数</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829342"/>
          </a:xfrm>
        </p:spPr>
        <p:txBody>
          <a:bodyPr/>
          <a:lstStyle/>
          <a:p>
            <a:r>
              <a:rPr lang="zh-CN" altLang="en-US" sz="2000" b="0" dirty="0"/>
              <a:t>箭头函数是一种声明函数的简洁语法，它与普通函数并无本质的区别，差异性更多体现在语法格式上。</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2802577"/>
          </a:xfrm>
        </p:spPr>
        <p:txBody>
          <a:bodyPr/>
          <a:lstStyle/>
          <a:p>
            <a:r>
              <a:rPr lang="zh-CN" altLang="en-US" dirty="0"/>
              <a:t>解构赋值是一种快速为变量赋值的简洁语法，本质上仍然是为变量赋值，分为数组解构、对象解构两大类型。</a:t>
            </a:r>
            <a:endParaRPr lang="en-US" altLang="zh-CN" dirty="0"/>
          </a:p>
          <a:p>
            <a:endParaRPr lang="en-US" altLang="zh-CN" dirty="0"/>
          </a:p>
          <a:p>
            <a:r>
              <a:rPr lang="zh-CN" altLang="en-US" dirty="0"/>
              <a:t>数组解构</a:t>
            </a:r>
            <a:endParaRPr lang="en-US" altLang="zh-CN" dirty="0"/>
          </a:p>
          <a:p>
            <a:endParaRPr lang="en-US" altLang="zh-CN" dirty="0"/>
          </a:p>
          <a:p>
            <a:r>
              <a:rPr lang="zh-CN" altLang="en-US" dirty="0"/>
              <a:t>对象解构</a:t>
            </a:r>
            <a:endParaRPr lang="en-US" altLang="zh-CN" dirty="0"/>
          </a:p>
          <a:p>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解构赋值</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829342"/>
          </a:xfrm>
        </p:spPr>
        <p:txBody>
          <a:bodyPr/>
          <a:lstStyle/>
          <a:p>
            <a:r>
              <a:rPr lang="zh-CN" altLang="en-US" sz="2000" b="0" dirty="0"/>
              <a:t>知道解构的语法及分类，使用解构简洁语法快速为变量赋值。</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4001985"/>
          </a:xfrm>
        </p:spPr>
        <p:txBody>
          <a:bodyPr/>
          <a:lstStyle/>
          <a:p>
            <a:r>
              <a:rPr lang="zh-CN" altLang="en-US" dirty="0"/>
              <a:t>总结：</a:t>
            </a:r>
          </a:p>
          <a:p>
            <a:r>
              <a:rPr lang="zh-CN" altLang="en-US" dirty="0"/>
              <a:t>赋值运算符 </a:t>
            </a:r>
            <a:r>
              <a:rPr lang="en-US" altLang="zh-CN" dirty="0"/>
              <a:t>= </a:t>
            </a:r>
            <a:r>
              <a:rPr lang="zh-CN" altLang="en-US" dirty="0"/>
              <a:t>左侧的 </a:t>
            </a:r>
            <a:r>
              <a:rPr lang="en-US" altLang="zh-CN" dirty="0"/>
              <a:t>[] </a:t>
            </a:r>
            <a:r>
              <a:rPr lang="zh-CN" altLang="en-US" dirty="0"/>
              <a:t>用于批量声明变量，右侧数组的单元值将被赋值给左侧的变量</a:t>
            </a:r>
          </a:p>
          <a:p>
            <a:r>
              <a:rPr lang="zh-CN" altLang="en-US" dirty="0"/>
              <a:t>变量的顺序对应数组单元值的位置依次进行赋值操作</a:t>
            </a:r>
          </a:p>
          <a:p>
            <a:r>
              <a:rPr lang="zh-CN" altLang="en-US" dirty="0"/>
              <a:t>变量的数量大于单元值数量时，多余的变量将被赋值为 </a:t>
            </a:r>
            <a:r>
              <a:rPr lang="en-US" altLang="zh-CN" dirty="0"/>
              <a:t>undefined</a:t>
            </a:r>
          </a:p>
          <a:p>
            <a:r>
              <a:rPr lang="zh-CN" altLang="en-US" dirty="0"/>
              <a:t>变量的数量小于单元值数量时，可以通过 </a:t>
            </a:r>
            <a:r>
              <a:rPr lang="en-US" altLang="zh-CN" dirty="0"/>
              <a:t>... </a:t>
            </a:r>
            <a:r>
              <a:rPr lang="zh-CN" altLang="en-US" dirty="0"/>
              <a:t>获取剩余单元值，但只能置于最末位</a:t>
            </a:r>
          </a:p>
          <a:p>
            <a:r>
              <a:rPr lang="zh-CN" altLang="en-US" dirty="0"/>
              <a:t>允许初始化变量的默认值，且只有单元值为 </a:t>
            </a:r>
            <a:r>
              <a:rPr lang="en-US" altLang="zh-CN" dirty="0"/>
              <a:t>undefined </a:t>
            </a:r>
            <a:r>
              <a:rPr lang="zh-CN" altLang="en-US" dirty="0"/>
              <a:t>时默认值才会生效</a:t>
            </a:r>
          </a:p>
          <a:p>
            <a:r>
              <a:rPr lang="zh-CN" altLang="en-US" dirty="0"/>
              <a:t>注：支持多维解构赋值，比较复杂后续有应用需求时再进一步分析</a:t>
            </a:r>
          </a:p>
          <a:p>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数组解构</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829342"/>
          </a:xfrm>
        </p:spPr>
        <p:txBody>
          <a:bodyPr/>
          <a:lstStyle/>
          <a:p>
            <a:r>
              <a:rPr lang="zh-CN" altLang="en-US" sz="2000" b="0" dirty="0"/>
              <a:t>数组解构是将数组的单元值快速批量赋值给一系列变量的简洁语法</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995054"/>
            <a:ext cx="10748057" cy="4001985"/>
          </a:xfrm>
        </p:spPr>
        <p:txBody>
          <a:bodyPr/>
          <a:lstStyle/>
          <a:p>
            <a:r>
              <a:rPr lang="zh-CN" altLang="en-US" dirty="0"/>
              <a:t>总结：</a:t>
            </a:r>
          </a:p>
          <a:p>
            <a:r>
              <a:rPr lang="zh-CN" altLang="en-US" dirty="0"/>
              <a:t>赋值运算符 </a:t>
            </a:r>
            <a:r>
              <a:rPr lang="en-US" altLang="zh-CN" dirty="0"/>
              <a:t>= </a:t>
            </a:r>
            <a:r>
              <a:rPr lang="zh-CN" altLang="en-US" dirty="0"/>
              <a:t>左侧的 </a:t>
            </a:r>
            <a:r>
              <a:rPr lang="en-US" altLang="zh-CN" dirty="0"/>
              <a:t>{} </a:t>
            </a:r>
            <a:r>
              <a:rPr lang="zh-CN" altLang="en-US" dirty="0"/>
              <a:t>用于批量声明变量，右侧对象的属性值将被赋值给左侧的变量</a:t>
            </a:r>
          </a:p>
          <a:p>
            <a:r>
              <a:rPr lang="zh-CN" altLang="en-US" dirty="0"/>
              <a:t>对象属性的值将被赋值给与属性名相同的变量</a:t>
            </a:r>
          </a:p>
          <a:p>
            <a:r>
              <a:rPr lang="zh-CN" altLang="en-US" dirty="0"/>
              <a:t>对象中找不到与变量名一致的属性时变量值为 </a:t>
            </a:r>
            <a:r>
              <a:rPr lang="en-US" altLang="zh-CN" dirty="0"/>
              <a:t>undefined</a:t>
            </a:r>
          </a:p>
          <a:p>
            <a:r>
              <a:rPr lang="zh-CN" altLang="en-US" dirty="0"/>
              <a:t>允许初始化变量的默认值，属性不存在或单元值为 </a:t>
            </a:r>
            <a:r>
              <a:rPr lang="en-US" altLang="zh-CN" dirty="0"/>
              <a:t>undefined </a:t>
            </a:r>
            <a:r>
              <a:rPr lang="zh-CN" altLang="en-US" dirty="0"/>
              <a:t>时默认值才会生效</a:t>
            </a:r>
          </a:p>
          <a:p>
            <a:r>
              <a:rPr lang="zh-CN" altLang="en-US" dirty="0"/>
              <a:t>注：支持多维解构赋值，比较复杂后续有应用需求时再进一步分析</a:t>
            </a:r>
          </a:p>
          <a:p>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对象解构</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829342"/>
          </a:xfrm>
        </p:spPr>
        <p:txBody>
          <a:bodyPr/>
          <a:lstStyle/>
          <a:p>
            <a:r>
              <a:rPr lang="zh-CN" altLang="en-US" sz="2000" b="0" dirty="0"/>
              <a:t>对象解构是将对象属性和方法快速批量赋值给一系列变量的简洁语法</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38040" y="271350"/>
            <a:ext cx="8771021" cy="517190"/>
          </a:xfrm>
        </p:spPr>
        <p:txBody>
          <a:bodyPr/>
          <a:lstStyle/>
          <a:p>
            <a:r>
              <a:rPr lang="zh-CN" altLang="en-US" dirty="0"/>
              <a:t>作用域</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1" y="877942"/>
            <a:ext cx="10749599" cy="1051261"/>
          </a:xfrm>
        </p:spPr>
        <p:txBody>
          <a:bodyPr/>
          <a:lstStyle/>
          <a:p>
            <a:pPr marL="342900" lvl="0" indent="-342900" eaLnBrk="1" hangingPunct="1">
              <a:defRPr/>
            </a:pPr>
            <a:r>
              <a:rPr lang="zh-CN" altLang="en-US" sz="2000" dirty="0"/>
              <a:t>作用域（</a:t>
            </a:r>
            <a:r>
              <a:rPr lang="en-US" altLang="zh-CN" sz="2000" dirty="0"/>
              <a:t>scope</a:t>
            </a:r>
            <a:r>
              <a:rPr lang="zh-CN" altLang="en-US" sz="2000" dirty="0"/>
              <a:t>）规定了变量能够被访问的“范围”，离开了这个“范围”变量便不能被访问，作用域分为全局作用域和局部作用域。</a:t>
            </a:r>
          </a:p>
        </p:txBody>
      </p:sp>
      <p:sp>
        <p:nvSpPr>
          <p:cNvPr id="5" name="内容占位符 2"/>
          <p:cNvSpPr txBox="1">
            <a:spLocks/>
          </p:cNvSpPr>
          <p:nvPr/>
        </p:nvSpPr>
        <p:spPr bwMode="auto">
          <a:xfrm>
            <a:off x="799624" y="2297581"/>
            <a:ext cx="10676793" cy="39426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defRPr/>
            </a:pPr>
            <a:r>
              <a:rPr lang="zh-CN" altLang="en-US" sz="1600" b="1" dirty="0"/>
              <a:t>局部作用域分为函数作用域和块作用域。</a:t>
            </a:r>
            <a:endParaRPr lang="en-US" altLang="zh-CN" sz="1600" b="1" dirty="0"/>
          </a:p>
          <a:p>
            <a:pPr marL="342900" lvl="0" indent="-342900" fontAlgn="base">
              <a:spcBef>
                <a:spcPct val="20000"/>
              </a:spcBef>
              <a:spcAft>
                <a:spcPct val="0"/>
              </a:spcAft>
              <a:defRPr/>
            </a:pPr>
            <a:endParaRPr lang="en-US" altLang="zh-CN" sz="1600" kern="0" dirty="0"/>
          </a:p>
          <a:p>
            <a:pPr marL="342900" lvl="0" indent="-342900" fontAlgn="base">
              <a:spcBef>
                <a:spcPct val="20000"/>
              </a:spcBef>
              <a:spcAft>
                <a:spcPct val="0"/>
              </a:spcAft>
              <a:defRPr/>
            </a:pPr>
            <a:endParaRPr lang="en-US" altLang="zh-CN" sz="1600" kern="0" dirty="0"/>
          </a:p>
          <a:p>
            <a:pPr marL="342900" lvl="0" indent="-342900" fontAlgn="base">
              <a:spcBef>
                <a:spcPct val="20000"/>
              </a:spcBef>
              <a:spcAft>
                <a:spcPct val="0"/>
              </a:spcAft>
              <a:defRPr/>
            </a:pPr>
            <a:endParaRPr lang="en-US" altLang="zh-CN" sz="1600" kern="0" dirty="0"/>
          </a:p>
          <a:p>
            <a:pPr marL="342900" indent="-342900" fontAlgn="base">
              <a:spcBef>
                <a:spcPct val="20000"/>
              </a:spcBef>
              <a:spcAft>
                <a:spcPct val="0"/>
              </a:spcAft>
              <a:defRPr/>
            </a:pPr>
            <a:r>
              <a:rPr lang="zh-CN" altLang="en-US" sz="1600" b="1" dirty="0"/>
              <a:t>局部作用域 ：</a:t>
            </a:r>
            <a:r>
              <a:rPr lang="zh-CN" altLang="en-US" sz="1600" dirty="0"/>
              <a:t>在函数内部声明的变量只能在函数内部被访问，外部无法直接访问。</a:t>
            </a:r>
            <a:endParaRPr lang="en-US" altLang="zh-CN" sz="1600" b="1" dirty="0"/>
          </a:p>
          <a:p>
            <a:pPr marL="342900" indent="-342900" fontAlgn="base">
              <a:spcBef>
                <a:spcPct val="20000"/>
              </a:spcBef>
              <a:spcAft>
                <a:spcPct val="0"/>
              </a:spcAft>
              <a:defRPr/>
            </a:pPr>
            <a:endParaRPr lang="en-US" altLang="zh-CN" sz="1600" b="1" dirty="0"/>
          </a:p>
          <a:p>
            <a:pPr marL="342900" indent="-342900" fontAlgn="base">
              <a:spcBef>
                <a:spcPct val="20000"/>
              </a:spcBef>
              <a:spcAft>
                <a:spcPct val="0"/>
              </a:spcAft>
              <a:defRPr/>
            </a:pPr>
            <a:endParaRPr lang="en-US" altLang="zh-CN" sz="1600" b="1" dirty="0"/>
          </a:p>
          <a:p>
            <a:pPr marL="342900" indent="-342900" fontAlgn="base">
              <a:spcBef>
                <a:spcPct val="20000"/>
              </a:spcBef>
              <a:spcAft>
                <a:spcPct val="0"/>
              </a:spcAft>
              <a:defRPr/>
            </a:pPr>
            <a:endParaRPr lang="en-US" altLang="zh-CN" sz="1600" b="1" dirty="0"/>
          </a:p>
          <a:p>
            <a:pPr marL="342900" indent="-342900" fontAlgn="base">
              <a:spcBef>
                <a:spcPct val="20000"/>
              </a:spcBef>
              <a:spcAft>
                <a:spcPct val="0"/>
              </a:spcAft>
              <a:defRPr/>
            </a:pPr>
            <a:r>
              <a:rPr lang="zh-CN" altLang="en-US" sz="1600" b="1" dirty="0"/>
              <a:t>块作用域：</a:t>
            </a:r>
            <a:r>
              <a:rPr lang="zh-CN" altLang="en-US" sz="1600" dirty="0"/>
              <a:t>在 </a:t>
            </a:r>
            <a:r>
              <a:rPr lang="en-US" altLang="zh-CN" sz="1600" dirty="0"/>
              <a:t>JavaScript </a:t>
            </a:r>
            <a:r>
              <a:rPr lang="zh-CN" altLang="en-US" sz="1600" dirty="0"/>
              <a:t>中使用 </a:t>
            </a:r>
            <a:r>
              <a:rPr lang="en-US" altLang="zh-CN" sz="1600" dirty="0"/>
              <a:t>{} </a:t>
            </a:r>
            <a:r>
              <a:rPr lang="zh-CN" altLang="en-US" sz="1600" dirty="0"/>
              <a:t>包裹的代码称为代码块，代码块内部声明的变量外部将</a:t>
            </a:r>
            <a:r>
              <a:rPr lang="en-US" altLang="zh-CN" sz="1600" dirty="0"/>
              <a:t>【</a:t>
            </a:r>
            <a:r>
              <a:rPr lang="zh-CN" altLang="en-US" sz="1600" dirty="0"/>
              <a:t>有可能</a:t>
            </a:r>
            <a:r>
              <a:rPr lang="en-US" altLang="zh-CN" sz="1600" dirty="0"/>
              <a:t>】</a:t>
            </a:r>
            <a:r>
              <a:rPr lang="zh-CN" altLang="en-US" sz="1600" dirty="0"/>
              <a:t>无法被访问。</a:t>
            </a:r>
            <a:endParaRPr lang="zh-CN" altLang="en-US" sz="1600" b="1" dirty="0"/>
          </a:p>
          <a:p>
            <a:pPr marL="342900" indent="-342900" fontAlgn="base">
              <a:spcBef>
                <a:spcPct val="20000"/>
              </a:spcBef>
              <a:spcAft>
                <a:spcPct val="0"/>
              </a:spcAft>
              <a:defRPr/>
            </a:pPr>
            <a:endParaRPr lang="zh-CN" altLang="en-US" sz="1600" b="1" dirty="0"/>
          </a:p>
          <a:p>
            <a:pPr marL="342900" lvl="0" indent="-342900" fontAlgn="base">
              <a:spcBef>
                <a:spcPct val="20000"/>
              </a:spcBef>
              <a:spcAft>
                <a:spcPct val="0"/>
              </a:spcAft>
              <a:defRPr/>
            </a:pPr>
            <a:endParaRPr lang="en-US" altLang="zh-CN" sz="16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altLang="zh-CN" sz="1600" kern="0" dirty="0">
              <a:latin typeface="+mn-lt"/>
            </a:endParaRPr>
          </a:p>
        </p:txBody>
      </p:sp>
    </p:spTree>
    <p:extLst>
      <p:ext uri="{BB962C8B-B14F-4D97-AF65-F5344CB8AC3E}">
        <p14:creationId xmlns:p14="http://schemas.microsoft.com/office/powerpoint/2010/main" val="117125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函数作用域</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zh-CN" altLang="en-US" sz="2000" b="0" dirty="0"/>
              <a:t>在函数内部声明的变量只能在函数内部被访问，外部无法直接访问。</a:t>
            </a:r>
            <a:endParaRPr lang="zh-CN" altLang="en-US" sz="2000" dirty="0"/>
          </a:p>
        </p:txBody>
      </p:sp>
      <p:sp>
        <p:nvSpPr>
          <p:cNvPr id="8" name="内容占位符 2"/>
          <p:cNvSpPr txBox="1">
            <a:spLocks/>
          </p:cNvSpPr>
          <p:nvPr/>
        </p:nvSpPr>
        <p:spPr bwMode="auto">
          <a:xfrm>
            <a:off x="691661" y="1745672"/>
            <a:ext cx="10703169" cy="4441371"/>
          </a:xfrm>
          <a:prstGeom prst="rect">
            <a:avLst/>
          </a:prstGeom>
          <a:noFill/>
          <a:ln w="9525">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pPr>
            <a:endParaRPr lang="en-US" altLang="zh-CN" sz="1600" kern="0" dirty="0"/>
          </a:p>
          <a:p>
            <a:pPr marL="342900" indent="-342900" eaLnBrk="1" hangingPunct="1">
              <a:spcBef>
                <a:spcPct val="20000"/>
              </a:spcBef>
            </a:pPr>
            <a:endParaRPr lang="en-US" altLang="zh-CN" sz="1600" kern="0" dirty="0"/>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zh-CN" alt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10" name="内容占位符 2"/>
          <p:cNvSpPr txBox="1">
            <a:spLocks/>
          </p:cNvSpPr>
          <p:nvPr/>
        </p:nvSpPr>
        <p:spPr bwMode="auto">
          <a:xfrm>
            <a:off x="691661" y="1752021"/>
            <a:ext cx="10680275" cy="44350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zh-CN" altLang="en-US" sz="1600" dirty="0"/>
              <a:t>总结：</a:t>
            </a:r>
            <a:endParaRPr lang="en-US" altLang="zh-CN" sz="1600" dirty="0"/>
          </a:p>
          <a:p>
            <a:endParaRPr lang="en-US" altLang="zh-CN" sz="1600" dirty="0"/>
          </a:p>
          <a:p>
            <a:endParaRPr lang="zh-CN" altLang="en-US" sz="1600" dirty="0"/>
          </a:p>
          <a:p>
            <a:pPr marL="342900" indent="-342900">
              <a:buFont typeface="+mj-lt"/>
              <a:buAutoNum type="arabicPeriod"/>
            </a:pPr>
            <a:r>
              <a:rPr lang="zh-CN" altLang="en-US" sz="1600" dirty="0"/>
              <a:t>函数内部声明的变量，在函数外部无法被访问</a:t>
            </a:r>
            <a:endParaRPr lang="en-US" altLang="zh-CN" sz="1600" dirty="0"/>
          </a:p>
          <a:p>
            <a:pPr marL="342900" indent="-342900">
              <a:buFont typeface="+mj-lt"/>
              <a:buAutoNum type="arabicPeriod"/>
            </a:pPr>
            <a:endParaRPr lang="en-US" altLang="zh-CN" sz="1600" dirty="0"/>
          </a:p>
          <a:p>
            <a:pPr marL="342900" indent="-342900"/>
            <a:endParaRPr lang="zh-CN" altLang="en-US" sz="1600" dirty="0"/>
          </a:p>
          <a:p>
            <a:pPr marL="342900" indent="-342900"/>
            <a:r>
              <a:rPr lang="en-US" altLang="zh-CN" sz="1600" dirty="0"/>
              <a:t>2. 	</a:t>
            </a:r>
            <a:r>
              <a:rPr lang="zh-CN" altLang="en-US" sz="1600" dirty="0"/>
              <a:t>函数的参数也是函数内部的局部变量</a:t>
            </a:r>
            <a:endParaRPr lang="en-US" altLang="zh-CN" sz="1600" dirty="0"/>
          </a:p>
          <a:p>
            <a:pPr marL="342900" indent="-342900">
              <a:buFont typeface="+mj-lt"/>
              <a:buAutoNum type="arabicPeriod"/>
            </a:pPr>
            <a:endParaRPr lang="en-US" altLang="zh-CN" sz="1600" dirty="0"/>
          </a:p>
          <a:p>
            <a:pPr marL="342900" indent="-342900"/>
            <a:endParaRPr lang="en-US" altLang="zh-CN" sz="1600" dirty="0"/>
          </a:p>
          <a:p>
            <a:pPr marL="342900" indent="-342900"/>
            <a:r>
              <a:rPr lang="en-US" altLang="zh-CN" sz="1600" dirty="0"/>
              <a:t>3.     </a:t>
            </a:r>
            <a:r>
              <a:rPr lang="zh-CN" altLang="en-US" sz="1600" dirty="0"/>
              <a:t>不同函数内部声明的变量无法互相访问</a:t>
            </a:r>
            <a:endParaRPr lang="en-US" altLang="zh-CN" sz="1600" dirty="0"/>
          </a:p>
          <a:p>
            <a:pPr marL="342900" indent="-342900">
              <a:buFont typeface="+mj-lt"/>
              <a:buAutoNum type="arabicPeriod"/>
            </a:pPr>
            <a:endParaRPr lang="en-US" altLang="zh-CN" sz="1600" dirty="0"/>
          </a:p>
          <a:p>
            <a:pPr marL="342900" indent="-342900"/>
            <a:endParaRPr lang="en-US" altLang="zh-CN" sz="1600" dirty="0"/>
          </a:p>
          <a:p>
            <a:pPr marL="342900" indent="-342900"/>
            <a:r>
              <a:rPr lang="en-US" altLang="zh-CN" sz="1600" dirty="0"/>
              <a:t>4 .    </a:t>
            </a:r>
            <a:r>
              <a:rPr lang="zh-CN" altLang="en-US" sz="1600" dirty="0"/>
              <a:t>函数执行完毕后，函数内部的变量实际被清空了</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altLang="zh-CN" sz="1600" kern="0" noProof="0" dirty="0">
              <a:latin typeface="+mn-lt"/>
            </a:endParaRPr>
          </a:p>
        </p:txBody>
      </p:sp>
    </p:spTree>
    <p:extLst>
      <p:ext uri="{BB962C8B-B14F-4D97-AF65-F5344CB8AC3E}">
        <p14:creationId xmlns:p14="http://schemas.microsoft.com/office/powerpoint/2010/main" val="25158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640541" y="244189"/>
            <a:ext cx="8771021" cy="517190"/>
          </a:xfrm>
        </p:spPr>
        <p:txBody>
          <a:bodyPr/>
          <a:lstStyle/>
          <a:p>
            <a:r>
              <a:rPr lang="zh-CN" altLang="en-US" dirty="0"/>
              <a:t>块作用域</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781841"/>
          </a:xfrm>
        </p:spPr>
        <p:txBody>
          <a:bodyPr/>
          <a:lstStyle/>
          <a:p>
            <a:r>
              <a:rPr lang="zh-CN" altLang="en-US" sz="2000" b="0" dirty="0"/>
              <a:t>在 </a:t>
            </a:r>
            <a:r>
              <a:rPr lang="en-US" altLang="zh-CN" sz="2000" b="0" dirty="0"/>
              <a:t>JavaScript </a:t>
            </a:r>
            <a:r>
              <a:rPr lang="zh-CN" altLang="en-US" sz="2000" b="0" dirty="0"/>
              <a:t>中使用 </a:t>
            </a:r>
            <a:r>
              <a:rPr lang="en-US" altLang="zh-CN" sz="2000" b="0" dirty="0"/>
              <a:t>{} </a:t>
            </a:r>
            <a:r>
              <a:rPr lang="zh-CN" altLang="en-US" sz="2000" b="0" dirty="0"/>
              <a:t>包裹的代码称为代码块，代码块内部声明的变量外部将</a:t>
            </a:r>
            <a:r>
              <a:rPr lang="en-US" altLang="zh-CN" sz="2000" b="0" dirty="0"/>
              <a:t>【</a:t>
            </a:r>
            <a:r>
              <a:rPr lang="zh-CN" altLang="en-US" sz="2000" b="0" dirty="0"/>
              <a:t>有可能</a:t>
            </a:r>
            <a:r>
              <a:rPr lang="en-US" altLang="zh-CN" sz="2000" b="0" dirty="0"/>
              <a:t>】</a:t>
            </a:r>
            <a:r>
              <a:rPr lang="zh-CN" altLang="en-US" sz="2000" b="0" dirty="0"/>
              <a:t>无法被访问。</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4" name="文本占位符 3"/>
          <p:cNvSpPr>
            <a:spLocks noGrp="1"/>
          </p:cNvSpPr>
          <p:nvPr>
            <p:ph type="body" sz="quarter" idx="11"/>
          </p:nvPr>
        </p:nvSpPr>
        <p:spPr>
          <a:xfrm>
            <a:off x="720335" y="1908246"/>
            <a:ext cx="9845675" cy="4632195"/>
          </a:xfrm>
        </p:spPr>
        <p:txBody>
          <a:bodyPr/>
          <a:lstStyle/>
          <a:p>
            <a:pPr marL="0" indent="0">
              <a:buNone/>
            </a:pPr>
            <a:r>
              <a:rPr lang="en-US" altLang="zh-CN" dirty="0"/>
              <a:t>JavaScript </a:t>
            </a:r>
            <a:r>
              <a:rPr lang="zh-CN" altLang="en-US" dirty="0"/>
              <a:t>中除了变量外还有常量，常量与变量本质的区别是</a:t>
            </a:r>
            <a:r>
              <a:rPr lang="en-US" altLang="zh-CN" dirty="0"/>
              <a:t>【</a:t>
            </a:r>
            <a:r>
              <a:rPr lang="zh-CN" altLang="en-US" dirty="0"/>
              <a:t>常量必须要有值且不允许被重新赋值</a:t>
            </a:r>
            <a:r>
              <a:rPr lang="en-US" altLang="zh-CN" dirty="0"/>
              <a:t>】</a:t>
            </a:r>
            <a:r>
              <a:rPr lang="zh-CN" altLang="en-US" dirty="0"/>
              <a:t>，常量值为对象时其属性和方法允许重新赋值。</a:t>
            </a:r>
            <a:endParaRPr lang="en-US" altLang="zh-CN" dirty="0"/>
          </a:p>
          <a:p>
            <a:pPr marL="0" indent="0">
              <a:buNone/>
            </a:pPr>
            <a:endParaRPr lang="en-US" altLang="zh-CN" dirty="0"/>
          </a:p>
          <a:p>
            <a:r>
              <a:rPr lang="zh-CN" altLang="en-US" dirty="0"/>
              <a:t>总结：</a:t>
            </a:r>
          </a:p>
          <a:p>
            <a:r>
              <a:rPr lang="en-US" altLang="zh-CN" dirty="0"/>
              <a:t>let </a:t>
            </a:r>
            <a:r>
              <a:rPr lang="zh-CN" altLang="en-US" dirty="0"/>
              <a:t>声明的变量会产生块作用域，</a:t>
            </a:r>
            <a:r>
              <a:rPr lang="en-US" altLang="zh-CN" dirty="0"/>
              <a:t>var </a:t>
            </a:r>
            <a:r>
              <a:rPr lang="zh-CN" altLang="en-US" dirty="0"/>
              <a:t>不会产生块作用域</a:t>
            </a:r>
          </a:p>
          <a:p>
            <a:r>
              <a:rPr lang="en-US" altLang="zh-CN" dirty="0"/>
              <a:t>const </a:t>
            </a:r>
            <a:r>
              <a:rPr lang="zh-CN" altLang="en-US" dirty="0"/>
              <a:t>声明的常量也会产生块作用域</a:t>
            </a:r>
          </a:p>
          <a:p>
            <a:r>
              <a:rPr lang="zh-CN" altLang="en-US" dirty="0"/>
              <a:t>不同代码块之间的变量无法互相访问</a:t>
            </a:r>
          </a:p>
          <a:p>
            <a:r>
              <a:rPr lang="zh-CN" altLang="en-US" dirty="0"/>
              <a:t>推荐使用 </a:t>
            </a:r>
            <a:r>
              <a:rPr lang="en-US" altLang="zh-CN" dirty="0"/>
              <a:t>let </a:t>
            </a:r>
            <a:r>
              <a:rPr lang="zh-CN" altLang="en-US" dirty="0"/>
              <a:t>或 </a:t>
            </a:r>
            <a:r>
              <a:rPr lang="en-US" altLang="zh-CN" dirty="0"/>
              <a:t>const</a:t>
            </a:r>
          </a:p>
          <a:p>
            <a:r>
              <a:rPr lang="zh-CN" altLang="en-US" dirty="0"/>
              <a:t>注：开发中 </a:t>
            </a:r>
            <a:r>
              <a:rPr lang="en-US" altLang="zh-CN" dirty="0"/>
              <a:t>let </a:t>
            </a:r>
            <a:r>
              <a:rPr lang="zh-CN" altLang="en-US" dirty="0"/>
              <a:t>和 </a:t>
            </a:r>
            <a:r>
              <a:rPr lang="en-US" altLang="zh-CN" dirty="0"/>
              <a:t>const </a:t>
            </a:r>
            <a:r>
              <a:rPr lang="zh-CN" altLang="en-US" dirty="0"/>
              <a:t>经常不加区分的使用，如果担心某个值会不小被修改时，则只能使用 </a:t>
            </a:r>
            <a:r>
              <a:rPr lang="en-US" altLang="zh-CN" dirty="0"/>
              <a:t>const </a:t>
            </a:r>
            <a:r>
              <a:rPr lang="zh-CN" altLang="en-US" dirty="0"/>
              <a:t>声明成常量。</a:t>
            </a:r>
          </a:p>
          <a:p>
            <a:pPr marL="0" indent="0">
              <a:buNone/>
            </a:pPr>
            <a:endParaRPr lang="zh-CN" altLang="en-US" dirty="0"/>
          </a:p>
        </p:txBody>
      </p:sp>
    </p:spTree>
    <p:extLst>
      <p:ext uri="{BB962C8B-B14F-4D97-AF65-F5344CB8AC3E}">
        <p14:creationId xmlns:p14="http://schemas.microsoft.com/office/powerpoint/2010/main" val="413710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861911" y="2196935"/>
            <a:ext cx="10748057" cy="3918857"/>
          </a:xfrm>
        </p:spPr>
        <p:txBody>
          <a:bodyPr/>
          <a:lstStyle/>
          <a:p>
            <a:r>
              <a:rPr lang="zh-CN" altLang="en-US" dirty="0"/>
              <a:t>总结：</a:t>
            </a:r>
            <a:endParaRPr lang="en-US" altLang="zh-CN" dirty="0"/>
          </a:p>
          <a:p>
            <a:endParaRPr lang="zh-CN" altLang="en-US" dirty="0"/>
          </a:p>
          <a:p>
            <a:r>
              <a:rPr lang="zh-CN" altLang="en-US" dirty="0"/>
              <a:t>为 </a:t>
            </a:r>
            <a:r>
              <a:rPr lang="en-US" altLang="zh-CN" dirty="0"/>
              <a:t>window </a:t>
            </a:r>
            <a:r>
              <a:rPr lang="zh-CN" altLang="en-US" dirty="0"/>
              <a:t>对象动态添加的属性默认也是全局的，不推荐！</a:t>
            </a:r>
          </a:p>
          <a:p>
            <a:r>
              <a:rPr lang="zh-CN" altLang="en-US" dirty="0"/>
              <a:t>函数中未使用任何关键字声明的变量为全局变量，不推荐！！！</a:t>
            </a:r>
          </a:p>
          <a:p>
            <a:r>
              <a:rPr lang="zh-CN" altLang="en-US" dirty="0"/>
              <a:t>尽可能少的声明全局变量，防止全局变量被污染</a:t>
            </a:r>
          </a:p>
          <a:p>
            <a:r>
              <a:rPr lang="en-US" altLang="zh-CN" dirty="0"/>
              <a:t>JavaScript </a:t>
            </a:r>
            <a:r>
              <a:rPr lang="zh-CN" altLang="en-US" dirty="0"/>
              <a:t>中的作用域是程序被执行时的底层机制，了解这一机制有助于规范代码书写习惯，避免因作用域导致的语法错误。</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全局作用域</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26365" y="1054526"/>
            <a:ext cx="10749599" cy="714897"/>
          </a:xfrm>
          <a:solidFill>
            <a:srgbClr val="FF0000"/>
          </a:solidFill>
        </p:spPr>
        <p:txBody>
          <a:bodyPr/>
          <a:lstStyle/>
          <a:p>
            <a:r>
              <a:rPr lang="en-US" altLang="zh-CN" sz="2000" b="0" dirty="0"/>
              <a:t>&lt;script&gt; </a:t>
            </a:r>
            <a:r>
              <a:rPr lang="zh-CN" altLang="en-US" sz="2000" b="0" dirty="0"/>
              <a:t>标签和 </a:t>
            </a:r>
            <a:r>
              <a:rPr lang="en-US" altLang="zh-CN" sz="2000" b="0" dirty="0"/>
              <a:t>.js </a:t>
            </a:r>
            <a:r>
              <a:rPr lang="zh-CN" altLang="en-US" sz="2000" b="0" dirty="0"/>
              <a:t>文件的</a:t>
            </a:r>
            <a:r>
              <a:rPr lang="en-US" altLang="zh-CN" sz="2000" b="0" dirty="0"/>
              <a:t>【</a:t>
            </a:r>
            <a:r>
              <a:rPr lang="zh-CN" altLang="en-US" sz="2000" b="0" dirty="0"/>
              <a:t>最外层</a:t>
            </a:r>
            <a:r>
              <a:rPr lang="en-US" altLang="zh-CN" sz="2000" b="0" dirty="0"/>
              <a:t>】</a:t>
            </a:r>
            <a:r>
              <a:rPr lang="zh-CN" altLang="en-US" sz="2000" b="0" dirty="0"/>
              <a:t>就是所谓的全局作用域，在此声明的变量在函数内部也可以被访问。</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244017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861911" y="2196935"/>
            <a:ext cx="10748057" cy="3918857"/>
          </a:xfrm>
        </p:spPr>
        <p:txBody>
          <a:bodyPr/>
          <a:lstStyle/>
          <a:p>
            <a:pPr marL="0" indent="0">
              <a:buNone/>
            </a:pPr>
            <a:r>
              <a:rPr lang="en-US" altLang="zh-CN" dirty="0"/>
              <a:t>// </a:t>
            </a:r>
            <a:r>
              <a:rPr lang="zh-CN" altLang="en-US" dirty="0"/>
              <a:t>整理：</a:t>
            </a:r>
          </a:p>
          <a:p>
            <a:pPr marL="0" indent="0">
              <a:buNone/>
            </a:pPr>
            <a:r>
              <a:rPr lang="en-US" altLang="zh-CN" dirty="0"/>
              <a:t>// </a:t>
            </a:r>
            <a:r>
              <a:rPr lang="zh-CN" altLang="en-US" dirty="0"/>
              <a:t>作用域：变量的使用范围		</a:t>
            </a:r>
          </a:p>
          <a:p>
            <a:pPr marL="0" indent="0">
              <a:buNone/>
            </a:pPr>
            <a:r>
              <a:rPr lang="en-US" altLang="zh-CN" dirty="0"/>
              <a:t>// </a:t>
            </a:r>
            <a:r>
              <a:rPr lang="zh-CN" altLang="en-US" dirty="0"/>
              <a:t>全局作用域：函数外部的作用域，在全局申明的变量称为全局变量，可以在任何地方使用</a:t>
            </a:r>
          </a:p>
          <a:p>
            <a:pPr marL="0" indent="0">
              <a:buNone/>
            </a:pPr>
            <a:r>
              <a:rPr lang="en-US" altLang="zh-CN" dirty="0"/>
              <a:t>// </a:t>
            </a:r>
            <a:r>
              <a:rPr lang="zh-CN" altLang="en-US" dirty="0"/>
              <a:t>局部作用域：函数内部的作用域，在局部申明的变量称为局部变量，只能在当前作用域使用</a:t>
            </a:r>
          </a:p>
          <a:p>
            <a:pPr marL="0" indent="0">
              <a:buNone/>
            </a:pPr>
            <a:r>
              <a:rPr lang="en-US" altLang="zh-CN" dirty="0"/>
              <a:t>// </a:t>
            </a:r>
            <a:r>
              <a:rPr lang="zh-CN" altLang="en-US" dirty="0"/>
              <a:t>块级作用域：大括号包裹的代码块，就是块级作用域</a:t>
            </a:r>
          </a:p>
          <a:p>
            <a:pPr marL="0" indent="0">
              <a:buNone/>
            </a:pPr>
            <a:r>
              <a:rPr lang="en-US" altLang="zh-CN" dirty="0"/>
              <a:t>// </a:t>
            </a:r>
            <a:r>
              <a:rPr lang="zh-CN" altLang="en-US" dirty="0"/>
              <a:t>申明：</a:t>
            </a:r>
            <a:endParaRPr lang="en-US" altLang="zh-CN" dirty="0"/>
          </a:p>
          <a:p>
            <a:pPr marL="0" indent="0">
              <a:buNone/>
            </a:pPr>
            <a:r>
              <a:rPr lang="en-US" altLang="zh-CN" dirty="0"/>
              <a:t>// let var const</a:t>
            </a: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作用域</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26365" y="1054526"/>
            <a:ext cx="10749599" cy="714897"/>
          </a:xfrm>
          <a:solidFill>
            <a:srgbClr val="FF0000"/>
          </a:solidFill>
        </p:spPr>
        <p:txBody>
          <a:bodyPr/>
          <a:lstStyle/>
          <a:p>
            <a:r>
              <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rPr>
              <a:t>总结</a:t>
            </a:r>
          </a:p>
        </p:txBody>
      </p:sp>
    </p:spTree>
    <p:extLst>
      <p:ext uri="{BB962C8B-B14F-4D97-AF65-F5344CB8AC3E}">
        <p14:creationId xmlns:p14="http://schemas.microsoft.com/office/powerpoint/2010/main" val="338972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作用域链</a:t>
            </a:r>
          </a:p>
        </p:txBody>
      </p:sp>
      <p:sp>
        <p:nvSpPr>
          <p:cNvPr id="14" name="文本占位符 3"/>
          <p:cNvSpPr>
            <a:spLocks noGrp="1"/>
          </p:cNvSpPr>
          <p:nvPr>
            <p:ph type="body" sz="quarter" idx="11"/>
          </p:nvPr>
        </p:nvSpPr>
        <p:spPr>
          <a:xfrm>
            <a:off x="757517" y="2479321"/>
            <a:ext cx="9845675" cy="2615193"/>
          </a:xfrm>
        </p:spPr>
        <p:txBody>
          <a:bodyPr/>
          <a:lstStyle/>
          <a:p>
            <a:r>
              <a:rPr lang="zh-CN" altLang="en-US" dirty="0"/>
              <a:t>总结：</a:t>
            </a:r>
          </a:p>
          <a:p>
            <a:r>
              <a:rPr lang="zh-CN" altLang="en-US" dirty="0"/>
              <a:t>嵌套关系的作用域串联起来形成了作用域链</a:t>
            </a:r>
          </a:p>
          <a:p>
            <a:r>
              <a:rPr lang="zh-CN" altLang="en-US" dirty="0"/>
              <a:t>相同作用域链中按着从小到大的规则查找变量</a:t>
            </a:r>
          </a:p>
          <a:p>
            <a:r>
              <a:rPr lang="zh-CN" altLang="en-US" dirty="0"/>
              <a:t>子作用域能够访问父作用域，父级作用域无法访问子级作用域（就近原则）</a:t>
            </a:r>
          </a:p>
          <a:p>
            <a:pPr marL="0" indent="0">
              <a:buNone/>
            </a:pPr>
            <a:endParaRPr lang="en-US" altLang="zh-CN" dirty="0">
              <a:latin typeface="Alibaba PuHuiTi" pitchFamily="18" charset="-122"/>
              <a:ea typeface="Alibaba PuHuiTi" pitchFamily="18" charset="-122"/>
              <a:cs typeface="Alibaba PuHuiTi" pitchFamily="18" charset="-122"/>
            </a:endParaRPr>
          </a:p>
        </p:txBody>
      </p:sp>
      <p:sp>
        <p:nvSpPr>
          <p:cNvPr id="6" name="文本占位符 3">
            <a:extLst>
              <a:ext uri="{FF2B5EF4-FFF2-40B4-BE49-F238E27FC236}">
                <a16:creationId xmlns:a16="http://schemas.microsoft.com/office/drawing/2014/main" id="{6E6041D0-477F-7C41-9E17-854D76F18F71}"/>
              </a:ext>
            </a:extLst>
          </p:cNvPr>
          <p:cNvSpPr txBox="1">
            <a:spLocks/>
          </p:cNvSpPr>
          <p:nvPr/>
        </p:nvSpPr>
        <p:spPr>
          <a:xfrm>
            <a:off x="677900" y="1068780"/>
            <a:ext cx="10749599" cy="930394"/>
          </a:xfrm>
          <a:prstGeom prst="rect">
            <a:avLst/>
          </a:prstGeom>
          <a:solidFill>
            <a:srgbClr val="FF0000"/>
          </a:solidFill>
        </p:spPr>
        <p:txBody>
          <a:bodyPr anchor="ctr" anchorCtr="0"/>
          <a:lstStyle/>
          <a:p>
            <a:pPr lvl="0" eaLnBrk="0" fontAlgn="base" hangingPunct="0">
              <a:spcBef>
                <a:spcPct val="20000"/>
              </a:spcBef>
              <a:spcAft>
                <a:spcPct val="0"/>
              </a:spcAft>
              <a:defRPr/>
            </a:pPr>
            <a:r>
              <a:rPr lang="zh-CN" altLang="en-US" sz="2000" dirty="0"/>
              <a:t>作用域链本质上是底层的变量查找机制，在函数被执行时，会优先查找当前函数作用域中查找变量，如果当前作用域查找不到则会依次逐级查找父级作用域直到全局作用域</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167363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64675" y="2229492"/>
            <a:ext cx="10748057" cy="3435037"/>
          </a:xfrm>
        </p:spPr>
        <p:txBody>
          <a:bodyPr/>
          <a:lstStyle/>
          <a:p>
            <a:r>
              <a:rPr lang="zh-CN" altLang="en-US" dirty="0"/>
              <a:t>总结：</a:t>
            </a:r>
          </a:p>
          <a:p>
            <a:r>
              <a:rPr lang="zh-CN" altLang="en-US" dirty="0"/>
              <a:t>闭包本质仍是函数，只不是从函数内部返回的</a:t>
            </a:r>
          </a:p>
          <a:p>
            <a:r>
              <a:rPr lang="zh-CN" altLang="en-US" dirty="0"/>
              <a:t>闭包能够创建外部可访问的隔离作用域，避免全局变量污染，能够是变量的作用范围延伸</a:t>
            </a:r>
          </a:p>
          <a:p>
            <a:r>
              <a:rPr lang="zh-CN" altLang="en-US" dirty="0"/>
              <a:t>过度使用闭包可能造成内存泄漏</a:t>
            </a:r>
          </a:p>
          <a:p>
            <a:r>
              <a:rPr lang="zh-CN" altLang="en-US" dirty="0"/>
              <a:t>注：回调函数也能访问函数内部的局部变量。</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闭包</a:t>
            </a:r>
          </a:p>
        </p:txBody>
      </p:sp>
      <p:sp>
        <p:nvSpPr>
          <p:cNvPr id="8" name="文本占位符 3">
            <a:extLst>
              <a:ext uri="{FF2B5EF4-FFF2-40B4-BE49-F238E27FC236}">
                <a16:creationId xmlns:a16="http://schemas.microsoft.com/office/drawing/2014/main" id="{6E6041D0-477F-7C41-9E17-854D76F18F71}"/>
              </a:ext>
            </a:extLst>
          </p:cNvPr>
          <p:cNvSpPr txBox="1">
            <a:spLocks/>
          </p:cNvSpPr>
          <p:nvPr/>
        </p:nvSpPr>
        <p:spPr>
          <a:xfrm>
            <a:off x="765932" y="1023458"/>
            <a:ext cx="10832043" cy="698464"/>
          </a:xfrm>
          <a:prstGeom prst="rect">
            <a:avLst/>
          </a:prstGeom>
          <a:solidFill>
            <a:srgbClr val="FF0000"/>
          </a:solidFill>
        </p:spPr>
        <p:txBody>
          <a:bodyPr anchor="ctr" anchorCtr="0"/>
          <a:lstStyle/>
          <a:p>
            <a:pPr lvl="0" eaLnBrk="0" fontAlgn="base" hangingPunct="0">
              <a:spcBef>
                <a:spcPct val="20000"/>
              </a:spcBef>
              <a:spcAft>
                <a:spcPct val="0"/>
              </a:spcAft>
              <a:defRPr/>
            </a:pPr>
            <a:r>
              <a:rPr lang="zh-CN" altLang="en-US" sz="2000" dirty="0"/>
              <a:t>闭包是一种比较特殊和函数，使用闭包能够访问函数作用域中的变量。从代码形式上看闭包是一个做为返回值的函数</a:t>
            </a:r>
            <a:endParaRPr kumimoji="0" lang="zh-CN" altLang="en-US" sz="2000" b="0" i="0" u="none" strike="noStrike" kern="1200" cap="none" spc="0" normalizeH="0" noProof="0" dirty="0">
              <a:ln>
                <a:noFill/>
              </a:ln>
              <a:effectLst/>
              <a:uLnTx/>
              <a:uFillTx/>
              <a:latin typeface="Alibaba PuHuiTi R" pitchFamily="18" charset="-122"/>
              <a:ea typeface="Alibaba PuHuiTi R" pitchFamily="18" charset="-122"/>
              <a:cs typeface="Alibaba PuHuiTi R" pitchFamily="18" charset="-122"/>
            </a:endParaRPr>
          </a:p>
        </p:txBody>
      </p:sp>
      <p:sp>
        <p:nvSpPr>
          <p:cNvPr id="9" name="文本占位符 1">
            <a:extLst>
              <a:ext uri="{FF2B5EF4-FFF2-40B4-BE49-F238E27FC236}">
                <a16:creationId xmlns:a16="http://schemas.microsoft.com/office/drawing/2014/main" id="{B6E07C2C-4479-B942-9061-4B40916ECA58}"/>
              </a:ext>
            </a:extLst>
          </p:cNvPr>
          <p:cNvSpPr txBox="1">
            <a:spLocks/>
          </p:cNvSpPr>
          <p:nvPr/>
        </p:nvSpPr>
        <p:spPr>
          <a:xfrm>
            <a:off x="588061" y="5136079"/>
            <a:ext cx="10748057" cy="1376127"/>
          </a:xfrm>
          <a:prstGeom prst="rect">
            <a:avLst/>
          </a:prstGeom>
        </p:spPr>
        <p:txBody>
          <a:bodyPr/>
          <a:lstStyle/>
          <a:p>
            <a:endParaRPr lang="zh-CN" altLang="en-US" sz="1600" dirty="0"/>
          </a:p>
        </p:txBody>
      </p:sp>
    </p:spTree>
    <p:extLst>
      <p:ext uri="{BB962C8B-B14F-4D97-AF65-F5344CB8AC3E}">
        <p14:creationId xmlns:p14="http://schemas.microsoft.com/office/powerpoint/2010/main" val="37294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64675" y="2229492"/>
            <a:ext cx="10748057" cy="3864366"/>
          </a:xfrm>
        </p:spPr>
        <p:txBody>
          <a:bodyPr/>
          <a:lstStyle/>
          <a:p>
            <a:r>
              <a:rPr lang="zh-CN" altLang="en-US" dirty="0"/>
              <a:t>含义：</a:t>
            </a:r>
            <a:endParaRPr lang="en-US" altLang="zh-CN" dirty="0"/>
          </a:p>
          <a:p>
            <a:pPr lvl="1"/>
            <a:r>
              <a:rPr lang="zh-CN" altLang="en-US" dirty="0"/>
              <a:t>一个作用域有权访问另外一个作用域的局部变量</a:t>
            </a:r>
            <a:endParaRPr lang="en-US" altLang="zh-CN" dirty="0"/>
          </a:p>
          <a:p>
            <a:pPr lvl="1"/>
            <a:r>
              <a:rPr lang="zh-CN" altLang="en-US" dirty="0"/>
              <a:t>从代码格式上看，就是返回一个子函数，子函数访问父函数的局部变量</a:t>
            </a:r>
            <a:endParaRPr lang="en-US" altLang="zh-CN" dirty="0"/>
          </a:p>
          <a:p>
            <a:r>
              <a:rPr lang="zh-CN" altLang="en-US" dirty="0"/>
              <a:t>作用：延长变量的使用范围</a:t>
            </a:r>
            <a:endParaRPr lang="en-US" altLang="zh-CN" dirty="0"/>
          </a:p>
          <a:p>
            <a:r>
              <a:rPr lang="zh-CN" altLang="en-US" dirty="0"/>
              <a:t>缺点：容易引起内存泄漏</a:t>
            </a:r>
            <a:endParaRPr lang="en-US" altLang="zh-CN" dirty="0"/>
          </a:p>
          <a:p>
            <a:r>
              <a:rPr lang="zh-CN" altLang="en-US" dirty="0"/>
              <a:t>代码</a:t>
            </a:r>
            <a:endParaRPr lang="en-US" altLang="zh-CN" dirty="0"/>
          </a:p>
          <a:p>
            <a:pPr marL="360363" lvl="1" indent="0">
              <a:buNone/>
            </a:pPr>
            <a:r>
              <a:rPr lang="en-US" altLang="zh-CN" dirty="0"/>
              <a:t>Function father () { let num = 132; return function () {console.log(num)} };</a:t>
            </a:r>
          </a:p>
          <a:p>
            <a:pPr marL="360363" lvl="1" indent="0">
              <a:buNone/>
            </a:pPr>
            <a:r>
              <a:rPr lang="en-US" altLang="zh-CN" dirty="0"/>
              <a:t>Let re = </a:t>
            </a:r>
            <a:r>
              <a:rPr lang="en-US" altLang="zh-CN" dirty="0" err="1"/>
              <a:t>Faher</a:t>
            </a:r>
            <a:r>
              <a:rPr lang="en-US" altLang="zh-CN" dirty="0"/>
              <a:t>()</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闭包</a:t>
            </a:r>
          </a:p>
        </p:txBody>
      </p:sp>
      <p:sp>
        <p:nvSpPr>
          <p:cNvPr id="8" name="文本占位符 3">
            <a:extLst>
              <a:ext uri="{FF2B5EF4-FFF2-40B4-BE49-F238E27FC236}">
                <a16:creationId xmlns:a16="http://schemas.microsoft.com/office/drawing/2014/main" id="{6E6041D0-477F-7C41-9E17-854D76F18F71}"/>
              </a:ext>
            </a:extLst>
          </p:cNvPr>
          <p:cNvSpPr txBox="1">
            <a:spLocks/>
          </p:cNvSpPr>
          <p:nvPr/>
        </p:nvSpPr>
        <p:spPr>
          <a:xfrm>
            <a:off x="765932" y="1023458"/>
            <a:ext cx="10832043" cy="698464"/>
          </a:xfrm>
          <a:prstGeom prst="rect">
            <a:avLst/>
          </a:prstGeom>
          <a:solidFill>
            <a:srgbClr val="FF0000"/>
          </a:solidFill>
        </p:spPr>
        <p:txBody>
          <a:bodyPr anchor="ctr" anchorCtr="0"/>
          <a:lstStyle/>
          <a:p>
            <a:pPr lvl="0" eaLnBrk="0" fontAlgn="base" hangingPunct="0">
              <a:spcBef>
                <a:spcPct val="20000"/>
              </a:spcBef>
              <a:spcAft>
                <a:spcPct val="0"/>
              </a:spcAft>
              <a:defRPr/>
            </a:pPr>
            <a:r>
              <a:rPr lang="zh-CN" altLang="en-US" sz="2000" dirty="0"/>
              <a:t>总结</a:t>
            </a:r>
            <a:endParaRPr kumimoji="0" lang="zh-CN" altLang="en-US" sz="2000" b="0" i="0" u="none" strike="noStrike" kern="1200" cap="none" spc="0" normalizeH="0" noProof="0" dirty="0">
              <a:ln>
                <a:noFill/>
              </a:ln>
              <a:effectLst/>
              <a:uLnTx/>
              <a:uFillTx/>
              <a:latin typeface="Alibaba PuHuiTi R" pitchFamily="18" charset="-122"/>
              <a:ea typeface="Alibaba PuHuiTi R" pitchFamily="18" charset="-122"/>
              <a:cs typeface="Alibaba PuHuiTi R" pitchFamily="18" charset="-122"/>
            </a:endParaRPr>
          </a:p>
        </p:txBody>
      </p:sp>
      <p:sp>
        <p:nvSpPr>
          <p:cNvPr id="9" name="文本占位符 1">
            <a:extLst>
              <a:ext uri="{FF2B5EF4-FFF2-40B4-BE49-F238E27FC236}">
                <a16:creationId xmlns:a16="http://schemas.microsoft.com/office/drawing/2014/main" id="{B6E07C2C-4479-B942-9061-4B40916ECA58}"/>
              </a:ext>
            </a:extLst>
          </p:cNvPr>
          <p:cNvSpPr txBox="1">
            <a:spLocks/>
          </p:cNvSpPr>
          <p:nvPr/>
        </p:nvSpPr>
        <p:spPr>
          <a:xfrm>
            <a:off x="691756" y="5133315"/>
            <a:ext cx="10748057" cy="1376127"/>
          </a:xfrm>
          <a:prstGeom prst="rect">
            <a:avLst/>
          </a:prstGeom>
        </p:spPr>
        <p:txBody>
          <a:bodyPr/>
          <a:lstStyle/>
          <a:p>
            <a:endParaRPr lang="zh-CN" altLang="en-US" sz="1600" dirty="0"/>
          </a:p>
        </p:txBody>
      </p:sp>
    </p:spTree>
    <p:extLst>
      <p:ext uri="{BB962C8B-B14F-4D97-AF65-F5344CB8AC3E}">
        <p14:creationId xmlns:p14="http://schemas.microsoft.com/office/powerpoint/2010/main" val="1867577767"/>
      </p:ext>
    </p:extLst>
  </p:cSld>
  <p:clrMapOvr>
    <a:masterClrMapping/>
  </p:clrMapOvr>
</p:sld>
</file>

<file path=ppt/theme/theme1.xml><?xml version="1.0" encoding="utf-8"?>
<a:theme xmlns:a="http://schemas.openxmlformats.org/drawingml/2006/main" name="封面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rgbClr val="FF0000"/>
        </a:solidFill>
      </a:spPr>
      <a:bodyPr anchor="ctr" anchorCtr="0"/>
      <a:lstStyle>
        <a:def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kumimoji="0" sz="2000" b="0" i="0" u="none" strike="noStrike" kern="1200" cap="none" spc="0" normalizeH="0" baseline="0" noProof="0" dirty="0" smtClean="0">
            <a:ln>
              <a:noFill/>
            </a:ln>
            <a:solidFill>
              <a:schemeClr val="tx1">
                <a:lumMod val="65000"/>
                <a:lumOff val="35000"/>
              </a:schemeClr>
            </a:solidFill>
            <a:effectLst/>
            <a:uLnTx/>
            <a:uFillTx/>
            <a:latin typeface="Alibaba PuHuiTi R" pitchFamily="18" charset="-122"/>
            <a:ea typeface="Alibaba PuHuiTi R" pitchFamily="18" charset="-122"/>
            <a:cs typeface="Alibaba PuHuiTi R" pitchFamily="18" charset="-122"/>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9006</TotalTime>
  <Words>2072</Words>
  <Application>Microsoft Office PowerPoint</Application>
  <PresentationFormat>宽屏</PresentationFormat>
  <Paragraphs>246</Paragraphs>
  <Slides>20</Slides>
  <Notes>3</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20</vt:i4>
      </vt:variant>
    </vt:vector>
  </HeadingPairs>
  <TitlesOfParts>
    <vt:vector size="38" baseType="lpstr">
      <vt:lpstr>Alibaba PuHuiTi</vt:lpstr>
      <vt:lpstr>Alibaba PuHuiTi B</vt:lpstr>
      <vt:lpstr>Alibaba PuHuiTi R</vt:lpstr>
      <vt:lpstr>阿里巴巴普惠体</vt:lpstr>
      <vt:lpstr>等线</vt:lpstr>
      <vt:lpstr>黑体</vt:lpstr>
      <vt:lpstr>Arial</vt:lpstr>
      <vt:lpstr>Calibri</vt:lpstr>
      <vt:lpstr>Segoe UI</vt:lpstr>
      <vt:lpstr>Verdana</vt:lpstr>
      <vt:lpstr>Wingdings</vt:lpstr>
      <vt:lpstr>封面1</vt:lpstr>
      <vt:lpstr>封面2</vt:lpstr>
      <vt:lpstr>目录</vt:lpstr>
      <vt:lpstr>章节页版式（一级+二级标题）</vt:lpstr>
      <vt:lpstr>章节页版式（一级标题）</vt:lpstr>
      <vt:lpstr>正文设计方案</vt:lpstr>
      <vt:lpstr>5_结束页设计方案</vt:lpstr>
      <vt:lpstr>JavaScript 进阶 - 第1天</vt:lpstr>
      <vt:lpstr>作用域</vt:lpstr>
      <vt:lpstr>函数作用域</vt:lpstr>
      <vt:lpstr>块作用域</vt:lpstr>
      <vt:lpstr>全局作用域</vt:lpstr>
      <vt:lpstr>作用域</vt:lpstr>
      <vt:lpstr>作用域链</vt:lpstr>
      <vt:lpstr>闭包</vt:lpstr>
      <vt:lpstr>闭包</vt:lpstr>
      <vt:lpstr>预解析</vt:lpstr>
      <vt:lpstr>变量提升</vt:lpstr>
      <vt:lpstr>函数提升</vt:lpstr>
      <vt:lpstr>参数</vt:lpstr>
      <vt:lpstr>动态参数</vt:lpstr>
      <vt:lpstr>剩余参数</vt:lpstr>
      <vt:lpstr>箭头函数</vt:lpstr>
      <vt:lpstr>解构赋值</vt:lpstr>
      <vt:lpstr>数组解构</vt:lpstr>
      <vt:lpstr>对象解构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威 刘</cp:lastModifiedBy>
  <cp:revision>799</cp:revision>
  <dcterms:created xsi:type="dcterms:W3CDTF">2020-03-31T02:23:27Z</dcterms:created>
  <dcterms:modified xsi:type="dcterms:W3CDTF">2021-06-27T07:19:38Z</dcterms:modified>
</cp:coreProperties>
</file>