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6" r:id="rId2"/>
    <p:sldMasterId id="2147483665" r:id="rId3"/>
    <p:sldMasterId id="2147483700" r:id="rId4"/>
    <p:sldMasterId id="2147483698" r:id="rId5"/>
    <p:sldMasterId id="2147483668" r:id="rId6"/>
    <p:sldMasterId id="2147483672" r:id="rId7"/>
  </p:sldMasterIdLst>
  <p:notesMasterIdLst>
    <p:notesMasterId r:id="rId28"/>
  </p:notesMasterIdLst>
  <p:handoutMasterIdLst>
    <p:handoutMasterId r:id="rId29"/>
  </p:handoutMasterIdLst>
  <p:sldIdLst>
    <p:sldId id="446" r:id="rId8"/>
    <p:sldId id="434" r:id="rId9"/>
    <p:sldId id="452" r:id="rId10"/>
    <p:sldId id="451" r:id="rId11"/>
    <p:sldId id="470" r:id="rId12"/>
    <p:sldId id="458" r:id="rId13"/>
    <p:sldId id="459" r:id="rId14"/>
    <p:sldId id="455" r:id="rId15"/>
    <p:sldId id="460" r:id="rId16"/>
    <p:sldId id="457" r:id="rId17"/>
    <p:sldId id="461" r:id="rId18"/>
    <p:sldId id="462" r:id="rId19"/>
    <p:sldId id="463" r:id="rId20"/>
    <p:sldId id="464" r:id="rId21"/>
    <p:sldId id="465" r:id="rId22"/>
    <p:sldId id="466" r:id="rId23"/>
    <p:sldId id="467" r:id="rId24"/>
    <p:sldId id="468" r:id="rId25"/>
    <p:sldId id="469"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33333"/>
    <a:srgbClr val="717171"/>
    <a:srgbClr val="515151"/>
    <a:srgbClr val="FFFFFF"/>
    <a:srgbClr val="B60206"/>
    <a:srgbClr val="919191"/>
    <a:srgbClr val="3B3B3B"/>
    <a:srgbClr val="AD000D"/>
    <a:srgbClr val="82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372" autoAdjust="0"/>
  </p:normalViewPr>
  <p:slideViewPr>
    <p:cSldViewPr snapToGrid="0">
      <p:cViewPr varScale="1">
        <p:scale>
          <a:sx n="102" d="100"/>
          <a:sy n="102" d="100"/>
        </p:scale>
        <p:origin x="90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pPr/>
              <a:t>2021/6/28</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pPr/>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pPr/>
              <a:t>2021/6/28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pPr/>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&lt;body&gt;</a:t>
            </a:r>
          </a:p>
          <a:p>
            <a:r>
              <a:rPr lang="en-US" altLang="zh-CN" dirty="0"/>
              <a:t>  &lt;div class="box"&gt;</a:t>
            </a:r>
          </a:p>
          <a:p>
            <a:r>
              <a:rPr lang="en-US" altLang="zh-CN" dirty="0"/>
              <a:t>    &lt;div class="inner"&gt;&lt;/div&gt;</a:t>
            </a:r>
          </a:p>
          <a:p>
            <a:r>
              <a:rPr lang="en-US" altLang="zh-CN" dirty="0"/>
              <a:t>  &lt;/div&gt;</a:t>
            </a:r>
          </a:p>
          <a:p>
            <a:r>
              <a:rPr lang="en-US" altLang="zh-CN" dirty="0"/>
              <a:t>  &lt;div class="btns"&gt;</a:t>
            </a:r>
          </a:p>
          <a:p>
            <a:r>
              <a:rPr lang="en-US" altLang="zh-CN" dirty="0"/>
              <a:t>    &lt;button class="btn1"&gt;</a:t>
            </a:r>
            <a:r>
              <a:rPr lang="zh-CN" altLang="en-US" dirty="0"/>
              <a:t>包含</a:t>
            </a:r>
            <a:r>
              <a:rPr lang="en-US" altLang="zh-CN" dirty="0"/>
              <a:t>padding</a:t>
            </a:r>
            <a:r>
              <a:rPr lang="zh-CN" altLang="en-US" dirty="0"/>
              <a:t>的大小</a:t>
            </a:r>
            <a:r>
              <a:rPr lang="en-US" altLang="zh-CN" dirty="0"/>
              <a:t>&lt;/button&gt;</a:t>
            </a:r>
          </a:p>
          <a:p>
            <a:r>
              <a:rPr lang="en-US" altLang="zh-CN" dirty="0"/>
              <a:t>    &lt;button class="btn2"&gt;</a:t>
            </a:r>
            <a:r>
              <a:rPr lang="zh-CN" altLang="en-US" dirty="0"/>
              <a:t>包含</a:t>
            </a:r>
            <a:r>
              <a:rPr lang="en-US" altLang="zh-CN" dirty="0"/>
              <a:t>border</a:t>
            </a:r>
            <a:r>
              <a:rPr lang="zh-CN" altLang="en-US" dirty="0"/>
              <a:t>的大小</a:t>
            </a:r>
            <a:r>
              <a:rPr lang="en-US" altLang="zh-CN" dirty="0"/>
              <a:t>&lt;/button&gt;</a:t>
            </a:r>
          </a:p>
          <a:p>
            <a:r>
              <a:rPr lang="en-US" altLang="zh-CN" dirty="0"/>
              <a:t>  &lt;/div&gt;</a:t>
            </a:r>
          </a:p>
          <a:p>
            <a:r>
              <a:rPr lang="en-US" altLang="zh-CN" dirty="0"/>
              <a:t>  &lt;script&gt;</a:t>
            </a:r>
          </a:p>
          <a:p>
            <a:r>
              <a:rPr lang="en-US" altLang="zh-CN" dirty="0"/>
              <a:t>    // </a:t>
            </a:r>
            <a:r>
              <a:rPr lang="zh-CN" altLang="en-US" dirty="0"/>
              <a:t>获取 </a:t>
            </a:r>
            <a:r>
              <a:rPr lang="en-US" altLang="zh-CN" dirty="0"/>
              <a:t>.box </a:t>
            </a:r>
            <a:r>
              <a:rPr lang="zh-CN" altLang="en-US" dirty="0"/>
              <a:t>元素</a:t>
            </a:r>
          </a:p>
          <a:p>
            <a:r>
              <a:rPr lang="zh-CN" altLang="en-US" dirty="0"/>
              <a:t>    </a:t>
            </a:r>
            <a:r>
              <a:rPr lang="en-US" altLang="zh-CN" dirty="0"/>
              <a:t>let box = document.querySelector('.box');</a:t>
            </a:r>
          </a:p>
          <a:p>
            <a:r>
              <a:rPr lang="en-US" altLang="zh-CN" dirty="0"/>
              <a:t>    let inner = document.querySelector('.inner');</a:t>
            </a:r>
          </a:p>
          <a:p>
            <a:endParaRPr lang="en-US" altLang="zh-CN" dirty="0"/>
          </a:p>
          <a:p>
            <a:r>
              <a:rPr lang="en-US" altLang="zh-CN" dirty="0"/>
              <a:t>    let btn1 = document.querySelector('.btn1');</a:t>
            </a:r>
          </a:p>
          <a:p>
            <a:r>
              <a:rPr lang="en-US" altLang="zh-CN" dirty="0"/>
              <a:t>    btn1.addEventListener('click',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${box.clientWidth} &lt;br&gt;</a:t>
            </a:r>
          </a:p>
          <a:p>
            <a:r>
              <a:rPr lang="en-US" altLang="zh-CN" dirty="0"/>
              <a:t>        &lt;span&gt;</a:t>
            </a:r>
            <a:r>
              <a:rPr lang="zh-CN" altLang="en-US" dirty="0"/>
              <a:t>盒子的高度为 </a:t>
            </a:r>
            <a:r>
              <a:rPr lang="en-US" altLang="zh-CN" dirty="0"/>
              <a:t>${box.clientHeight}</a:t>
            </a:r>
          </a:p>
          <a:p>
            <a:r>
              <a:rPr lang="en-US" altLang="zh-CN" dirty="0"/>
              <a:t>      `</a:t>
            </a:r>
          </a:p>
          <a:p>
            <a:r>
              <a:rPr lang="en-US" altLang="zh-CN" dirty="0"/>
              <a:t>    })</a:t>
            </a:r>
          </a:p>
          <a:p>
            <a:endParaRPr lang="en-US" altLang="zh-CN" dirty="0"/>
          </a:p>
          <a:p>
            <a:r>
              <a:rPr lang="en-US" altLang="zh-CN" dirty="0"/>
              <a:t>    let btn2 = document.querySelector('.btn2');</a:t>
            </a:r>
          </a:p>
          <a:p>
            <a:r>
              <a:rPr lang="en-US" altLang="zh-CN" dirty="0"/>
              <a:t>    btn2.addEventListener('click',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${box.offsetWidth} &lt;br&gt;</a:t>
            </a:r>
          </a:p>
          <a:p>
            <a:r>
              <a:rPr lang="en-US" altLang="zh-CN" dirty="0"/>
              <a:t>        &lt;span&gt;</a:t>
            </a:r>
            <a:r>
              <a:rPr lang="zh-CN" altLang="en-US" dirty="0"/>
              <a:t>盒子的高度为 </a:t>
            </a:r>
            <a:r>
              <a:rPr lang="en-US" altLang="zh-CN" dirty="0"/>
              <a:t>${box.offsetHeight}</a:t>
            </a:r>
          </a:p>
          <a:p>
            <a:r>
              <a:rPr lang="en-US" altLang="zh-CN" dirty="0"/>
              <a:t>      `</a:t>
            </a:r>
          </a:p>
          <a:p>
            <a:r>
              <a:rPr lang="en-US" altLang="zh-CN" dirty="0"/>
              <a:t>    })</a:t>
            </a:r>
          </a:p>
          <a:p>
            <a:r>
              <a:rPr lang="en-US" altLang="zh-CN" dirty="0"/>
              <a:t>  &lt;/script&gt;</a:t>
            </a:r>
          </a:p>
          <a:p>
            <a:r>
              <a:rPr lang="en-US" altLang="zh-CN" dirty="0"/>
              <a:t>&lt;/body&gt;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&lt;body&gt;</a:t>
            </a:r>
          </a:p>
          <a:p>
            <a:r>
              <a:rPr lang="en-US" altLang="zh-CN" dirty="0"/>
              <a:t>  &lt;div class="box"&gt;</a:t>
            </a:r>
          </a:p>
          <a:p>
            <a:r>
              <a:rPr lang="en-US" altLang="zh-CN" dirty="0"/>
              <a:t>    &lt;div class="inner"&gt;&lt;/div&gt;</a:t>
            </a:r>
          </a:p>
          <a:p>
            <a:r>
              <a:rPr lang="en-US" altLang="zh-CN" dirty="0"/>
              <a:t>  &lt;/div&gt;</a:t>
            </a:r>
          </a:p>
          <a:p>
            <a:r>
              <a:rPr lang="en-US" altLang="zh-CN" dirty="0"/>
              <a:t>  &lt;div class="btns"&gt;</a:t>
            </a:r>
          </a:p>
          <a:p>
            <a:r>
              <a:rPr lang="en-US" altLang="zh-CN" dirty="0"/>
              <a:t>    &lt;button class="btn1"&gt;</a:t>
            </a:r>
            <a:r>
              <a:rPr lang="zh-CN" altLang="en-US" dirty="0"/>
              <a:t>包含</a:t>
            </a:r>
            <a:r>
              <a:rPr lang="en-US" altLang="zh-CN" dirty="0"/>
              <a:t>padding</a:t>
            </a:r>
            <a:r>
              <a:rPr lang="zh-CN" altLang="en-US" dirty="0"/>
              <a:t>的大小</a:t>
            </a:r>
            <a:r>
              <a:rPr lang="en-US" altLang="zh-CN" dirty="0"/>
              <a:t>&lt;/button&gt;</a:t>
            </a:r>
          </a:p>
          <a:p>
            <a:r>
              <a:rPr lang="en-US" altLang="zh-CN" dirty="0"/>
              <a:t>    &lt;button class="btn2"&gt;</a:t>
            </a:r>
            <a:r>
              <a:rPr lang="zh-CN" altLang="en-US" dirty="0"/>
              <a:t>包含</a:t>
            </a:r>
            <a:r>
              <a:rPr lang="en-US" altLang="zh-CN" dirty="0"/>
              <a:t>border</a:t>
            </a:r>
            <a:r>
              <a:rPr lang="zh-CN" altLang="en-US" dirty="0"/>
              <a:t>的大小</a:t>
            </a:r>
            <a:r>
              <a:rPr lang="en-US" altLang="zh-CN" dirty="0"/>
              <a:t>&lt;/button&gt;</a:t>
            </a:r>
          </a:p>
          <a:p>
            <a:r>
              <a:rPr lang="en-US" altLang="zh-CN" dirty="0"/>
              <a:t>  &lt;/div&gt;</a:t>
            </a:r>
          </a:p>
          <a:p>
            <a:r>
              <a:rPr lang="en-US" altLang="zh-CN" dirty="0"/>
              <a:t>  &lt;script&gt;</a:t>
            </a:r>
          </a:p>
          <a:p>
            <a:r>
              <a:rPr lang="en-US" altLang="zh-CN" dirty="0"/>
              <a:t>    // </a:t>
            </a:r>
            <a:r>
              <a:rPr lang="zh-CN" altLang="en-US" dirty="0"/>
              <a:t>获取 </a:t>
            </a:r>
            <a:r>
              <a:rPr lang="en-US" altLang="zh-CN" dirty="0"/>
              <a:t>.box </a:t>
            </a:r>
            <a:r>
              <a:rPr lang="zh-CN" altLang="en-US" dirty="0"/>
              <a:t>元素</a:t>
            </a:r>
          </a:p>
          <a:p>
            <a:r>
              <a:rPr lang="zh-CN" altLang="en-US" dirty="0"/>
              <a:t>    </a:t>
            </a:r>
            <a:r>
              <a:rPr lang="en-US" altLang="zh-CN" dirty="0"/>
              <a:t>let box = document.querySelector('.box');</a:t>
            </a:r>
          </a:p>
          <a:p>
            <a:r>
              <a:rPr lang="en-US" altLang="zh-CN" dirty="0"/>
              <a:t>    let inner = document.querySelector('.inner');</a:t>
            </a:r>
          </a:p>
          <a:p>
            <a:endParaRPr lang="en-US" altLang="zh-CN" dirty="0"/>
          </a:p>
          <a:p>
            <a:r>
              <a:rPr lang="en-US" altLang="zh-CN" dirty="0"/>
              <a:t>    let btn1 = document.querySelector('.btn1');</a:t>
            </a:r>
          </a:p>
          <a:p>
            <a:r>
              <a:rPr lang="en-US" altLang="zh-CN" dirty="0"/>
              <a:t>    btn1.addEventListener('click',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${box.clientWidth} &lt;br&gt;</a:t>
            </a:r>
          </a:p>
          <a:p>
            <a:r>
              <a:rPr lang="en-US" altLang="zh-CN" dirty="0"/>
              <a:t>        &lt;span&gt;</a:t>
            </a:r>
            <a:r>
              <a:rPr lang="zh-CN" altLang="en-US" dirty="0"/>
              <a:t>盒子的高度为 </a:t>
            </a:r>
            <a:r>
              <a:rPr lang="en-US" altLang="zh-CN" dirty="0"/>
              <a:t>${box.clientHeight}</a:t>
            </a:r>
          </a:p>
          <a:p>
            <a:r>
              <a:rPr lang="en-US" altLang="zh-CN" dirty="0"/>
              <a:t>      `</a:t>
            </a:r>
          </a:p>
          <a:p>
            <a:r>
              <a:rPr lang="en-US" altLang="zh-CN" dirty="0"/>
              <a:t>    })</a:t>
            </a:r>
          </a:p>
          <a:p>
            <a:endParaRPr lang="en-US" altLang="zh-CN" dirty="0"/>
          </a:p>
          <a:p>
            <a:r>
              <a:rPr lang="en-US" altLang="zh-CN" dirty="0"/>
              <a:t>    let btn2 = document.querySelector('.btn2');</a:t>
            </a:r>
          </a:p>
          <a:p>
            <a:r>
              <a:rPr lang="en-US" altLang="zh-CN" dirty="0"/>
              <a:t>    btn2.addEventListener('click',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${box.offsetWidth} &lt;br&gt;</a:t>
            </a:r>
          </a:p>
          <a:p>
            <a:r>
              <a:rPr lang="en-US" altLang="zh-CN" dirty="0"/>
              <a:t>        &lt;span&gt;</a:t>
            </a:r>
            <a:r>
              <a:rPr lang="zh-CN" altLang="en-US" dirty="0"/>
              <a:t>盒子的高度为 </a:t>
            </a:r>
            <a:r>
              <a:rPr lang="en-US" altLang="zh-CN" dirty="0"/>
              <a:t>${box.offsetHeight}</a:t>
            </a:r>
          </a:p>
          <a:p>
            <a:r>
              <a:rPr lang="en-US" altLang="zh-CN" dirty="0"/>
              <a:t>      `</a:t>
            </a:r>
          </a:p>
          <a:p>
            <a:r>
              <a:rPr lang="en-US" altLang="zh-CN" dirty="0"/>
              <a:t>    })</a:t>
            </a:r>
          </a:p>
          <a:p>
            <a:r>
              <a:rPr lang="en-US" altLang="zh-CN" dirty="0"/>
              <a:t>  &lt;/script&gt;</a:t>
            </a:r>
          </a:p>
          <a:p>
            <a:r>
              <a:rPr lang="en-US" altLang="zh-CN" dirty="0"/>
              <a:t>&lt;/body&gt;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5</a:t>
            </a:fld>
            <a:endParaRPr lang="zh-CN" altLang="en-US"/>
          </a:p>
        </p:txBody>
      </p:sp>
    </p:spTree>
    <p:extLst>
      <p:ext uri="{BB962C8B-B14F-4D97-AF65-F5344CB8AC3E}">
        <p14:creationId xmlns:p14="http://schemas.microsoft.com/office/powerpoint/2010/main" val="97398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pPr/>
              <a:t>6</a:t>
            </a:fld>
            <a:endParaRPr lang="zh-CN" altLang="en-US"/>
          </a:p>
        </p:txBody>
      </p:sp>
    </p:spTree>
    <p:extLst>
      <p:ext uri="{BB962C8B-B14F-4D97-AF65-F5344CB8AC3E}">
        <p14:creationId xmlns:p14="http://schemas.microsoft.com/office/powerpoint/2010/main" val="5834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&lt;script&gt;</a:t>
            </a:r>
          </a:p>
          <a:p>
            <a:r>
              <a:rPr lang="en-US" altLang="zh-CN" dirty="0"/>
              <a:t>  function move(node, offset) {</a:t>
            </a:r>
          </a:p>
          <a:p>
            <a:r>
              <a:rPr lang="en-US" altLang="zh-CN" dirty="0"/>
              <a:t>    // </a:t>
            </a:r>
            <a:r>
              <a:rPr lang="zh-CN" altLang="en-US" dirty="0"/>
              <a:t>初始位置坐标</a:t>
            </a:r>
          </a:p>
          <a:p>
            <a:r>
              <a:rPr lang="zh-CN" altLang="en-US" dirty="0"/>
              <a:t>    </a:t>
            </a:r>
            <a:r>
              <a:rPr lang="en-US" altLang="zh-CN" dirty="0"/>
              <a:t>let startX = node.offsetLeft;</a:t>
            </a:r>
          </a:p>
          <a:p>
            <a:endParaRPr lang="en-US" altLang="zh-CN" dirty="0"/>
          </a:p>
          <a:p>
            <a:r>
              <a:rPr lang="en-US" altLang="zh-CN" dirty="0"/>
              <a:t>    (function loop() {</a:t>
            </a:r>
          </a:p>
          <a:p>
            <a:r>
              <a:rPr lang="en-US" altLang="zh-CN" dirty="0"/>
              <a:t>      let currentX = node.offsetLeft;</a:t>
            </a:r>
          </a:p>
          <a:p>
            <a:r>
              <a:rPr lang="en-US" altLang="zh-CN" dirty="0"/>
              <a:t>      let timer;</a:t>
            </a:r>
          </a:p>
          <a:p>
            <a:endParaRPr lang="en-US" altLang="zh-CN" dirty="0"/>
          </a:p>
          <a:p>
            <a:r>
              <a:rPr lang="en-US" altLang="zh-CN" dirty="0"/>
              <a:t>      if(currentX - startX &gt;= offset) {</a:t>
            </a:r>
          </a:p>
          <a:p>
            <a:r>
              <a:rPr lang="en-US" altLang="zh-CN" dirty="0"/>
              <a:t>        return clearTimeout(timer);</a:t>
            </a:r>
          </a:p>
          <a:p>
            <a:r>
              <a:rPr lang="en-US" altLang="zh-CN" dirty="0"/>
              <a:t>      }</a:t>
            </a:r>
          </a:p>
          <a:p>
            <a:endParaRPr lang="en-US" altLang="zh-CN" dirty="0"/>
          </a:p>
          <a:p>
            <a:r>
              <a:rPr lang="en-US" altLang="zh-CN" dirty="0"/>
              <a:t>      node.style.left = ++currentX + 'px';</a:t>
            </a:r>
          </a:p>
          <a:p>
            <a:endParaRPr lang="en-US" altLang="zh-CN" dirty="0"/>
          </a:p>
          <a:p>
            <a:r>
              <a:rPr lang="en-US" altLang="zh-CN" dirty="0"/>
              <a:t>      timer = setTimeout(loop, 1000 / 60);</a:t>
            </a:r>
          </a:p>
          <a:p>
            <a:r>
              <a:rPr lang="en-US" altLang="zh-CN" dirty="0"/>
              <a:t>    })();</a:t>
            </a:r>
          </a:p>
          <a:p>
            <a:r>
              <a:rPr lang="en-US" altLang="zh-CN" dirty="0"/>
              <a:t>  }</a:t>
            </a:r>
          </a:p>
          <a:p>
            <a:r>
              <a:rPr lang="en-US" altLang="zh-CN" dirty="0"/>
              <a:t>  </a:t>
            </a:r>
          </a:p>
          <a:p>
            <a:r>
              <a:rPr lang="en-US" altLang="zh-CN" dirty="0"/>
              <a:t>  let box = document.querySelector('.box');</a:t>
            </a:r>
          </a:p>
          <a:p>
            <a:r>
              <a:rPr lang="en-US" altLang="zh-CN" dirty="0"/>
              <a:t>  // </a:t>
            </a:r>
            <a:r>
              <a:rPr lang="zh-CN" altLang="en-US" dirty="0"/>
              <a:t>移动盒子</a:t>
            </a:r>
          </a:p>
          <a:p>
            <a:r>
              <a:rPr lang="zh-CN" altLang="en-US" dirty="0"/>
              <a:t>  </a:t>
            </a:r>
            <a:r>
              <a:rPr lang="en-US" altLang="zh-CN" dirty="0"/>
              <a:t>move(box, 300);</a:t>
            </a:r>
          </a:p>
          <a:p>
            <a:r>
              <a:rPr lang="en-US" altLang="zh-CN" dirty="0"/>
              <a:t>&lt;/script&gt;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133C-BA01-DF45-B56C-382997856D7B}"/>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4" name="文本占位符 3">
            <a:extLst>
              <a:ext uri="{FF2B5EF4-FFF2-40B4-BE49-F238E27FC236}">
                <a16:creationId xmlns:a16="http://schemas.microsoft.com/office/drawing/2014/main" id="{35475670-869C-CC43-9CA3-F8BC56294601}"/>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3506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3" name="六边形 22">
            <a:extLst>
              <a:ext uri="{FF2B5EF4-FFF2-40B4-BE49-F238E27FC236}">
                <a16:creationId xmlns:a16="http://schemas.microsoft.com/office/drawing/2014/main" id="{D71D36F9-1B1C-094A-A062-19A46A7AB388}"/>
              </a:ext>
            </a:extLst>
          </p:cNvPr>
          <p:cNvSpPr/>
          <p:nvPr userDrawn="1"/>
        </p:nvSpPr>
        <p:spPr>
          <a:xfrm rot="5400000">
            <a:off x="1692372" y="2597813"/>
            <a:ext cx="1944550" cy="1676336"/>
          </a:xfrm>
          <a:prstGeom prst="hexagon">
            <a:avLst/>
          </a:prstGeom>
          <a:solidFill>
            <a:schemeClr val="bg1"/>
          </a:solidFill>
          <a:ln w="762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903770" y="2953045"/>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502424" y="2219478"/>
            <a:ext cx="566610" cy="488457"/>
          </a:xfrm>
          <a:prstGeom prst="hexagon">
            <a:avLst/>
          </a:prstGeom>
          <a:solidFill>
            <a:srgbClr val="B6020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353752" y="4163928"/>
            <a:ext cx="466193" cy="401891"/>
          </a:xfrm>
          <a:prstGeom prst="hexagon">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746650" y="3648659"/>
            <a:ext cx="566612" cy="488459"/>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grpSp>
        <p:nvGrpSpPr>
          <p:cNvPr id="9" name="组合 8"/>
          <p:cNvGrpSpPr/>
          <p:nvPr userDrawn="1"/>
        </p:nvGrpSpPr>
        <p:grpSpPr>
          <a:xfrm>
            <a:off x="1283369" y="2035081"/>
            <a:ext cx="2695576" cy="2933701"/>
            <a:chOff x="1247775" y="2352674"/>
            <a:chExt cx="2695576" cy="2933701"/>
          </a:xfrm>
        </p:grpSpPr>
        <p:sp>
          <p:nvSpPr>
            <p:cNvPr id="12" name="椭圆 11"/>
            <p:cNvSpPr/>
            <p:nvPr userDrawn="1"/>
          </p:nvSpPr>
          <p:spPr>
            <a:xfrm>
              <a:off x="1285875" y="4600575"/>
              <a:ext cx="685800" cy="685800"/>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81325" y="4133850"/>
              <a:ext cx="838200" cy="838200"/>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352675" y="2466974"/>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1543049" y="2777505"/>
              <a:ext cx="2112294" cy="2080245"/>
              <a:chOff x="1895474" y="2676872"/>
              <a:chExt cx="1752253" cy="1752253"/>
            </a:xfrm>
          </p:grpSpPr>
          <p:sp>
            <p:nvSpPr>
              <p:cNvPr id="19" name="椭圆 18"/>
              <p:cNvSpPr/>
              <p:nvPr userDrawn="1"/>
            </p:nvSpPr>
            <p:spPr>
              <a:xfrm>
                <a:off x="1895474" y="2676872"/>
                <a:ext cx="1752253" cy="1752253"/>
              </a:xfrm>
              <a:prstGeom prst="ellipse">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2128663" y="2910061"/>
                <a:ext cx="1285875" cy="12858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userDrawn="1"/>
          </p:nvSpPr>
          <p:spPr>
            <a:xfrm>
              <a:off x="1247775" y="2466975"/>
              <a:ext cx="838200" cy="83820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659439" y="1138555"/>
            <a:ext cx="4906962" cy="4378325"/>
          </a:xfrm>
          <a:prstGeom prst="rect">
            <a:avLst/>
          </a:prstGeom>
        </p:spPr>
        <p:txBody>
          <a:bodyPr/>
          <a:lstStyle>
            <a:lvl1pPr>
              <a:lnSpc>
                <a:spcPct val="200000"/>
              </a:lnSpc>
              <a:buFont typeface="Wingdings"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p>
        </p:txBody>
      </p:sp>
    </p:spTree>
    <p:extLst>
      <p:ext uri="{BB962C8B-B14F-4D97-AF65-F5344CB8AC3E}">
        <p14:creationId xmlns:p14="http://schemas.microsoft.com/office/powerpoint/2010/main" val="356469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E7FCBFE4-F6F5-7140-92BE-A9E9D7D422C6}"/>
              </a:ext>
            </a:extLst>
          </p:cNvPr>
          <p:cNvSpPr>
            <a:spLocks/>
          </p:cNvSpPr>
          <p:nvPr userDrawn="1"/>
        </p:nvSpPr>
        <p:spPr bwMode="auto">
          <a:xfrm>
            <a:off x="9834034" y="-10160"/>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B60005"/>
          </a:solidFill>
          <a:ln>
            <a:noFill/>
          </a:ln>
        </p:spPr>
        <p:txBody>
          <a:bodyPr/>
          <a:lstStyle/>
          <a:p>
            <a:endParaRPr lang="zh-CN" altLang="en-US" sz="2400"/>
          </a:p>
        </p:txBody>
      </p:sp>
      <p:pic>
        <p:nvPicPr>
          <p:cNvPr id="8" name="图片 7">
            <a:extLst>
              <a:ext uri="{FF2B5EF4-FFF2-40B4-BE49-F238E27FC236}">
                <a16:creationId xmlns:a16="http://schemas.microsoft.com/office/drawing/2014/main" id="{7400E408-1840-2A42-8E6D-5F18CFCE91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3610" y="94359"/>
            <a:ext cx="1468997" cy="606726"/>
          </a:xfrm>
          <a:prstGeom prst="rect">
            <a:avLst/>
          </a:prstGeom>
        </p:spPr>
      </p:pic>
    </p:spTree>
    <p:extLst>
      <p:ext uri="{BB962C8B-B14F-4D97-AF65-F5344CB8AC3E}">
        <p14:creationId xmlns:p14="http://schemas.microsoft.com/office/powerpoint/2010/main" val="3194639758"/>
      </p:ext>
    </p:extLst>
  </p:cSld>
  <p:clrMap bg1="lt1" tx1="dk1" bg2="lt2" tx2="dk2" accent1="accent1" accent2="accent2" accent3="accent3" accent4="accent4" accent5="accent5" accent6="accent6" hlink="hlink" folHlink="folHlink"/>
  <p:sldLayoutIdLst>
    <p:sldLayoutId id="2147483690"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86956" y="-252943"/>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B6020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89875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361484"/>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681" r:id="rId9"/>
    <p:sldLayoutId id="2147483693"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017F-A48F-9049-8179-1C2ED706143D}"/>
              </a:ext>
            </a:extLst>
          </p:cNvPr>
          <p:cNvSpPr>
            <a:spLocks noGrp="1"/>
          </p:cNvSpPr>
          <p:nvPr>
            <p:ph type="title"/>
          </p:nvPr>
        </p:nvSpPr>
        <p:spPr>
          <a:xfrm>
            <a:off x="811823" y="837956"/>
            <a:ext cx="10541000" cy="1158875"/>
          </a:xfrm>
        </p:spPr>
        <p:txBody>
          <a:bodyPr/>
          <a:lstStyle/>
          <a:p>
            <a:r>
              <a:rPr lang="en-US" altLang="zh-CN" b="1" dirty="0"/>
              <a:t>JavaScript </a:t>
            </a:r>
            <a:r>
              <a:rPr lang="zh-CN" altLang="en-US" b="1" dirty="0"/>
              <a:t>进阶 </a:t>
            </a:r>
            <a:r>
              <a:rPr lang="en-US" altLang="zh-CN" b="1" dirty="0"/>
              <a:t>- </a:t>
            </a:r>
            <a:r>
              <a:rPr lang="zh-CN" altLang="en-US" b="1" dirty="0"/>
              <a:t>第</a:t>
            </a:r>
            <a:r>
              <a:rPr lang="en-US" altLang="zh-CN" b="1" dirty="0"/>
              <a:t>2</a:t>
            </a:r>
            <a:r>
              <a:rPr lang="zh-CN" altLang="en-US" b="1" dirty="0"/>
              <a:t>天</a:t>
            </a:r>
          </a:p>
        </p:txBody>
      </p:sp>
      <p:sp>
        <p:nvSpPr>
          <p:cNvPr id="3" name="文本占位符 2">
            <a:extLst>
              <a:ext uri="{FF2B5EF4-FFF2-40B4-BE49-F238E27FC236}">
                <a16:creationId xmlns:a16="http://schemas.microsoft.com/office/drawing/2014/main" id="{B4780F44-5A50-CA4A-A590-D046E536D357}"/>
              </a:ext>
            </a:extLst>
          </p:cNvPr>
          <p:cNvSpPr>
            <a:spLocks noGrp="1"/>
          </p:cNvSpPr>
          <p:nvPr>
            <p:ph type="body" sz="quarter" idx="10"/>
          </p:nvPr>
        </p:nvSpPr>
        <p:spPr>
          <a:xfrm>
            <a:off x="801464" y="2090058"/>
            <a:ext cx="10540999" cy="4362714"/>
          </a:xfrm>
        </p:spPr>
        <p:txBody>
          <a:bodyPr/>
          <a:lstStyle/>
          <a:p>
            <a:pPr algn="l"/>
            <a:r>
              <a:rPr lang="zh-CN" altLang="en-US" sz="1600" b="1" dirty="0"/>
              <a:t>了解面向对象编程的基础概念及构造函数的作用，体会 </a:t>
            </a:r>
            <a:r>
              <a:rPr lang="en-US" altLang="zh-CN" sz="1600" b="1" dirty="0"/>
              <a:t>JavaScript </a:t>
            </a:r>
            <a:r>
              <a:rPr lang="zh-CN" altLang="en-US" sz="1600" b="1" dirty="0"/>
              <a:t>一切皆对象的语言特征，掌握常见的对象属性和方法的使用。</a:t>
            </a:r>
            <a:endParaRPr lang="en-US" altLang="zh-CN" sz="1600" b="1" dirty="0"/>
          </a:p>
          <a:p>
            <a:pPr algn="l"/>
            <a:endParaRPr lang="en-US" altLang="zh-CN" sz="1600" b="1" dirty="0"/>
          </a:p>
          <a:p>
            <a:pPr algn="l"/>
            <a:endParaRPr lang="en-US" altLang="zh-CN" sz="1600" dirty="0"/>
          </a:p>
          <a:p>
            <a:pPr algn="l">
              <a:buFont typeface="Wingdings" pitchFamily="2" charset="2"/>
              <a:buChar char="l"/>
            </a:pPr>
            <a:r>
              <a:rPr lang="zh-CN" altLang="en-US" sz="1800" dirty="0"/>
              <a:t>了解面向对象编程中的一般概念</a:t>
            </a:r>
            <a:endParaRPr lang="en-US" altLang="zh-CN" sz="1800" dirty="0"/>
          </a:p>
          <a:p>
            <a:pPr algn="l">
              <a:buFont typeface="Wingdings" pitchFamily="2" charset="2"/>
              <a:buChar char="l"/>
            </a:pPr>
            <a:endParaRPr lang="zh-CN" altLang="en-US" sz="1800" dirty="0"/>
          </a:p>
          <a:p>
            <a:pPr algn="l">
              <a:buFont typeface="Wingdings" pitchFamily="2" charset="2"/>
              <a:buChar char="l"/>
            </a:pPr>
            <a:r>
              <a:rPr lang="zh-CN" altLang="en-US" sz="1800" dirty="0"/>
              <a:t>能够基于构造函数创建对象</a:t>
            </a:r>
            <a:endParaRPr lang="en-US" altLang="zh-CN" sz="1800" dirty="0"/>
          </a:p>
          <a:p>
            <a:pPr algn="l">
              <a:buFont typeface="Wingdings" pitchFamily="2" charset="2"/>
              <a:buChar char="l"/>
            </a:pPr>
            <a:endParaRPr lang="zh-CN" altLang="en-US" sz="1800" dirty="0"/>
          </a:p>
          <a:p>
            <a:pPr algn="l">
              <a:buFont typeface="Wingdings" pitchFamily="2" charset="2"/>
              <a:buChar char="l"/>
            </a:pPr>
            <a:r>
              <a:rPr lang="zh-CN" altLang="en-US" sz="1800" dirty="0"/>
              <a:t>理解 </a:t>
            </a:r>
            <a:r>
              <a:rPr lang="en-US" altLang="zh-CN" sz="1800" dirty="0"/>
              <a:t>JavaScript </a:t>
            </a:r>
            <a:r>
              <a:rPr lang="zh-CN" altLang="en-US" sz="1800" dirty="0"/>
              <a:t>中一切皆对象的语言特征</a:t>
            </a:r>
            <a:endParaRPr lang="en-US" altLang="zh-CN" sz="1800" dirty="0"/>
          </a:p>
          <a:p>
            <a:pPr algn="l">
              <a:buFont typeface="Wingdings" pitchFamily="2" charset="2"/>
              <a:buChar char="l"/>
            </a:pPr>
            <a:endParaRPr lang="zh-CN" altLang="en-US" sz="1800" dirty="0"/>
          </a:p>
          <a:p>
            <a:pPr algn="l">
              <a:buFont typeface="Wingdings" pitchFamily="2" charset="2"/>
              <a:buChar char="l"/>
            </a:pPr>
            <a:r>
              <a:rPr lang="zh-CN" altLang="en-US" sz="1800" dirty="0"/>
              <a:t>理解引用对象类型值存储的的特征</a:t>
            </a:r>
            <a:endParaRPr lang="en-US" altLang="zh-CN" sz="1800" dirty="0"/>
          </a:p>
          <a:p>
            <a:pPr algn="l">
              <a:buFont typeface="Wingdings" pitchFamily="2" charset="2"/>
              <a:buChar char="l"/>
            </a:pPr>
            <a:endParaRPr lang="zh-CN" altLang="en-US" sz="1800" dirty="0"/>
          </a:p>
          <a:p>
            <a:pPr algn="l">
              <a:buFont typeface="Wingdings" pitchFamily="2" charset="2"/>
              <a:buChar char="l"/>
            </a:pPr>
            <a:r>
              <a:rPr lang="zh-CN" altLang="en-US" sz="1800" dirty="0"/>
              <a:t>掌握包装类型对象常见方法的使用</a:t>
            </a:r>
          </a:p>
          <a:p>
            <a:pPr algn="l"/>
            <a:endParaRPr lang="en-US" altLang="zh-CN" sz="1600" dirty="0"/>
          </a:p>
        </p:txBody>
      </p:sp>
    </p:spTree>
    <p:extLst>
      <p:ext uri="{BB962C8B-B14F-4D97-AF65-F5344CB8AC3E}">
        <p14:creationId xmlns:p14="http://schemas.microsoft.com/office/powerpoint/2010/main" val="298503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r>
              <a:rPr lang="zh-CN" altLang="en-US" dirty="0"/>
              <a:t>在 </a:t>
            </a:r>
            <a:r>
              <a:rPr lang="en-US" altLang="zh-CN" dirty="0"/>
              <a:t>JavaScript </a:t>
            </a:r>
            <a:r>
              <a:rPr lang="zh-CN" altLang="en-US" dirty="0"/>
              <a:t>中</a:t>
            </a:r>
            <a:r>
              <a:rPr lang="zh-CN" altLang="en-US" b="1" dirty="0"/>
              <a:t>最主要</a:t>
            </a:r>
            <a:r>
              <a:rPr lang="zh-CN" altLang="en-US" dirty="0"/>
              <a:t>的数据类型有 </a:t>
            </a:r>
            <a:r>
              <a:rPr lang="en-US" altLang="zh-CN" dirty="0"/>
              <a:t>6 </a:t>
            </a:r>
            <a:r>
              <a:rPr lang="zh-CN" altLang="en-US" dirty="0"/>
              <a:t>种，分别是字符串、数值、布尔、</a:t>
            </a:r>
            <a:r>
              <a:rPr lang="en-US" altLang="zh-CN" dirty="0"/>
              <a:t>undefined</a:t>
            </a:r>
            <a:r>
              <a:rPr lang="zh-CN" altLang="en-US" dirty="0"/>
              <a:t>、</a:t>
            </a:r>
            <a:r>
              <a:rPr lang="en-US" altLang="zh-CN" dirty="0"/>
              <a:t>null </a:t>
            </a:r>
            <a:r>
              <a:rPr lang="zh-CN" altLang="en-US" dirty="0"/>
              <a:t>和 对象，常见的对象类型数据包括数组和普通对象。其中字符串、数值、布尔、</a:t>
            </a:r>
            <a:r>
              <a:rPr lang="en-US" altLang="zh-CN" dirty="0"/>
              <a:t>undefined</a:t>
            </a:r>
            <a:r>
              <a:rPr lang="zh-CN" altLang="en-US" dirty="0"/>
              <a:t>、</a:t>
            </a:r>
            <a:r>
              <a:rPr lang="en-US" altLang="zh-CN" dirty="0"/>
              <a:t>null </a:t>
            </a:r>
            <a:r>
              <a:rPr lang="zh-CN" altLang="en-US" dirty="0"/>
              <a:t>也被称为简单类型或基础类型，对象也被称为引用类型。</a:t>
            </a:r>
            <a:endParaRPr lang="en-US" altLang="zh-CN" dirty="0"/>
          </a:p>
          <a:p>
            <a:pPr marL="0" indent="0">
              <a:buNone/>
            </a:pPr>
            <a:endParaRPr lang="en-US" altLang="zh-CN" dirty="0"/>
          </a:p>
          <a:p>
            <a:r>
              <a:rPr lang="zh-CN" altLang="en-US" dirty="0"/>
              <a:t>在 </a:t>
            </a:r>
            <a:r>
              <a:rPr lang="en-US" altLang="zh-CN" dirty="0"/>
              <a:t>JavaScript </a:t>
            </a:r>
            <a:r>
              <a:rPr lang="zh-CN" altLang="en-US" dirty="0"/>
              <a:t>内置了一些构造函数，绝大部的数据处理都是基于这些构造函数实现的，</a:t>
            </a:r>
            <a:r>
              <a:rPr lang="en-US" altLang="zh-CN" dirty="0"/>
              <a:t>JavaScript </a:t>
            </a:r>
            <a:r>
              <a:rPr lang="zh-CN" altLang="en-US" dirty="0"/>
              <a:t>基础阶段学习的 </a:t>
            </a:r>
            <a:r>
              <a:rPr lang="en-US" altLang="zh-CN" dirty="0"/>
              <a:t>Date </a:t>
            </a:r>
            <a:r>
              <a:rPr lang="zh-CN" altLang="en-US" dirty="0"/>
              <a:t>就是内置的构造函数。</a:t>
            </a:r>
            <a:endParaRPr lang="en-US" altLang="zh-CN" dirty="0"/>
          </a:p>
          <a:p>
            <a:endParaRPr lang="en-US" altLang="zh-CN" dirty="0"/>
          </a:p>
          <a:p>
            <a:r>
              <a:rPr lang="zh-CN" altLang="en-US" dirty="0"/>
              <a:t>甚至字符串、数值、布尔、数组、普通对象也都有专门的构造函数，用于创建对应类型的数据。</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一切皆对象</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01827" y="921973"/>
            <a:ext cx="10749599" cy="888719"/>
          </a:xfrm>
        </p:spPr>
        <p:txBody>
          <a:bodyPr/>
          <a:lstStyle/>
          <a:p>
            <a:r>
              <a:rPr lang="zh-CN" altLang="en-US" sz="2000" b="0" dirty="0"/>
              <a:t>体会 </a:t>
            </a:r>
            <a:r>
              <a:rPr lang="en-US" altLang="zh-CN" sz="2000" b="0" dirty="0"/>
              <a:t>JavaScript </a:t>
            </a:r>
            <a:r>
              <a:rPr lang="zh-CN" altLang="en-US" sz="2000" b="0" dirty="0"/>
              <a:t>一切皆对象的语言特征，掌握各引用类型和包装类型对象属性和方法的使用。</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09011" y="1940733"/>
            <a:ext cx="10748057" cy="4441960"/>
          </a:xfrm>
        </p:spPr>
        <p:txBody>
          <a:bodyPr/>
          <a:lstStyle/>
          <a:p>
            <a:pPr>
              <a:buNone/>
            </a:pPr>
            <a:endParaRPr lang="en-US" altLang="zh-CN" dirty="0"/>
          </a:p>
          <a:p>
            <a:r>
              <a:rPr lang="en-US" altLang="zh-CN" dirty="0"/>
              <a:t>Object</a:t>
            </a:r>
            <a:r>
              <a:rPr lang="zh-CN" altLang="en-US" dirty="0"/>
              <a:t>：是内置的构造函数，用于创建普通对象。</a:t>
            </a:r>
            <a:endParaRPr lang="en-US" altLang="zh-CN" dirty="0"/>
          </a:p>
          <a:p>
            <a:endParaRPr lang="en-US" altLang="zh-CN" dirty="0"/>
          </a:p>
          <a:p>
            <a:r>
              <a:rPr lang="en-US" altLang="zh-CN" dirty="0"/>
              <a:t>Array</a:t>
            </a:r>
            <a:r>
              <a:rPr lang="zh-CN" altLang="en-US" dirty="0"/>
              <a:t>：是内置的构造函数，用于创建数组。</a:t>
            </a:r>
            <a:endParaRPr lang="en-US" altLang="zh-CN" dirty="0"/>
          </a:p>
          <a:p>
            <a:endParaRPr lang="en-US" altLang="zh-CN" dirty="0"/>
          </a:p>
          <a:p>
            <a:r>
              <a:rPr lang="en-US" altLang="zh-CN" dirty="0"/>
              <a:t>RegExp</a:t>
            </a:r>
            <a:r>
              <a:rPr lang="zh-CN" altLang="en-US" dirty="0"/>
              <a:t>：内置的构造函数，用于创建正则表达式。</a:t>
            </a: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引用类型</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dirty="0"/>
              <a:t>复杂类型</a:t>
            </a:r>
          </a:p>
        </p:txBody>
      </p:sp>
    </p:spTree>
    <p:extLst>
      <p:ext uri="{BB962C8B-B14F-4D97-AF65-F5344CB8AC3E}">
        <p14:creationId xmlns:p14="http://schemas.microsoft.com/office/powerpoint/2010/main" val="38228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27118" y="1669129"/>
            <a:ext cx="10748057" cy="4885579"/>
          </a:xfrm>
        </p:spPr>
        <p:txBody>
          <a:bodyPr/>
          <a:lstStyle/>
          <a:p>
            <a:pPr>
              <a:buNone/>
            </a:pPr>
            <a:r>
              <a:rPr lang="zh-CN" altLang="en-US" dirty="0"/>
              <a:t>普通对象赋值后，无论修改哪个变量另一个对象的数据值也会相当发生改变。</a:t>
            </a:r>
            <a:endParaRPr lang="en-US" altLang="zh-CN" dirty="0"/>
          </a:p>
          <a:p>
            <a:pPr>
              <a:buNone/>
            </a:pPr>
            <a:r>
              <a:rPr lang="zh-CN" altLang="en-US" sz="2400" dirty="0"/>
              <a:t>总结：</a:t>
            </a:r>
          </a:p>
          <a:p>
            <a:r>
              <a:rPr lang="zh-CN" altLang="en-US" dirty="0"/>
              <a:t>推荐使用字面量方式声明对象，而不是 </a:t>
            </a:r>
            <a:r>
              <a:rPr lang="en-US" altLang="zh-CN" dirty="0"/>
              <a:t>Object </a:t>
            </a:r>
            <a:r>
              <a:rPr lang="zh-CN" altLang="en-US" dirty="0"/>
              <a:t>构造函数</a:t>
            </a:r>
          </a:p>
          <a:p>
            <a:r>
              <a:rPr lang="en-US" altLang="zh-CN" dirty="0"/>
              <a:t>Object.assign </a:t>
            </a:r>
            <a:r>
              <a:rPr lang="zh-CN" altLang="en-US" dirty="0"/>
              <a:t>静态方法创建新的对象</a:t>
            </a:r>
          </a:p>
          <a:p>
            <a:r>
              <a:rPr lang="en-US" altLang="zh-CN" dirty="0"/>
              <a:t>Object.keys </a:t>
            </a:r>
            <a:r>
              <a:rPr lang="zh-CN" altLang="en-US" dirty="0"/>
              <a:t>静态方法获取对象中所有属性</a:t>
            </a:r>
          </a:p>
          <a:p>
            <a:r>
              <a:rPr lang="en-US" altLang="zh-CN" dirty="0"/>
              <a:t>Object.values </a:t>
            </a:r>
            <a:r>
              <a:rPr lang="zh-CN" altLang="en-US" dirty="0"/>
              <a:t>表态方法获取对象中所有属性值</a:t>
            </a:r>
          </a:p>
          <a:p>
            <a:pPr>
              <a:buNone/>
            </a:pPr>
            <a:r>
              <a:rPr lang="zh-CN" altLang="en-US" sz="2400" dirty="0"/>
              <a:t>面试回答堆与栈的区别：</a:t>
            </a:r>
          </a:p>
          <a:p>
            <a:r>
              <a:rPr lang="zh-CN" altLang="en-US" dirty="0"/>
              <a:t>堆和栈是内存中的数据存储空间</a:t>
            </a:r>
          </a:p>
          <a:p>
            <a:r>
              <a:rPr lang="zh-CN" altLang="en-US" dirty="0"/>
              <a:t>简单类型的数据保存在内存的栈空间中</a:t>
            </a:r>
          </a:p>
          <a:p>
            <a:r>
              <a:rPr lang="zh-CN" altLang="en-US" dirty="0"/>
              <a:t>引用类型的数据保存在内存的堆空间中，栈内存中存取的是引用类型的地址（房间号）</a:t>
            </a:r>
          </a:p>
          <a:p>
            <a:pPr>
              <a:buNone/>
            </a:pP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Object</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651214"/>
          </a:xfrm>
        </p:spPr>
        <p:txBody>
          <a:bodyPr/>
          <a:lstStyle/>
          <a:p>
            <a:r>
              <a:rPr lang="en-US" altLang="zh-CN" sz="2000" b="0" dirty="0"/>
              <a:t>Object </a:t>
            </a:r>
            <a:r>
              <a:rPr lang="zh-CN" altLang="en-US" sz="2000" b="0" dirty="0"/>
              <a:t>是内置的构造函数，用于创建普通对象。</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36584" y="1520982"/>
            <a:ext cx="10748057" cy="5033727"/>
          </a:xfrm>
        </p:spPr>
        <p:txBody>
          <a:bodyPr/>
          <a:lstStyle/>
          <a:p>
            <a:pPr>
              <a:buNone/>
            </a:pPr>
            <a:r>
              <a:rPr lang="zh-CN" altLang="en-US" dirty="0"/>
              <a:t>数组赋值后，无论修改哪个变量另一个对象的数据值也会相当发生改变。</a:t>
            </a:r>
            <a:endParaRPr lang="en-US" altLang="zh-CN" dirty="0"/>
          </a:p>
          <a:p>
            <a:r>
              <a:rPr lang="zh-CN" altLang="en-US" dirty="0"/>
              <a:t>总结：推荐使用字面量方式声明数组，而不是 </a:t>
            </a:r>
            <a:r>
              <a:rPr lang="en-US" altLang="zh-CN" dirty="0"/>
              <a:t>Array </a:t>
            </a:r>
            <a:r>
              <a:rPr lang="zh-CN" altLang="en-US" dirty="0"/>
              <a:t>构造函数</a:t>
            </a:r>
          </a:p>
          <a:p>
            <a:r>
              <a:rPr lang="zh-CN" altLang="en-US" dirty="0"/>
              <a:t>实例方法 </a:t>
            </a:r>
            <a:r>
              <a:rPr lang="en-US" altLang="zh-CN" dirty="0"/>
              <a:t>forEach </a:t>
            </a:r>
            <a:r>
              <a:rPr lang="zh-CN" altLang="en-US" dirty="0"/>
              <a:t>用于遍历数组，替代 </a:t>
            </a:r>
            <a:r>
              <a:rPr lang="en-US" altLang="zh-CN" dirty="0"/>
              <a:t>for </a:t>
            </a:r>
            <a:r>
              <a:rPr lang="zh-CN" altLang="en-US" dirty="0"/>
              <a:t>循环</a:t>
            </a:r>
          </a:p>
          <a:p>
            <a:r>
              <a:rPr lang="zh-CN" altLang="en-US" dirty="0"/>
              <a:t>实例方法 </a:t>
            </a:r>
            <a:r>
              <a:rPr lang="en-US" altLang="zh-CN" dirty="0"/>
              <a:t>filter </a:t>
            </a:r>
            <a:r>
              <a:rPr lang="zh-CN" altLang="en-US" dirty="0"/>
              <a:t>过滤数组单元值，生成新数组</a:t>
            </a:r>
            <a:endParaRPr lang="zh-CN" altLang="en-US" i="1" dirty="0"/>
          </a:p>
          <a:p>
            <a:r>
              <a:rPr lang="zh-CN" altLang="en-US" dirty="0"/>
              <a:t>实例方法 </a:t>
            </a:r>
            <a:r>
              <a:rPr lang="en-US" altLang="zh-CN" dirty="0"/>
              <a:t>map </a:t>
            </a:r>
            <a:r>
              <a:rPr lang="zh-CN" altLang="en-US" dirty="0"/>
              <a:t>迭代原数组，生成新数组</a:t>
            </a:r>
          </a:p>
          <a:p>
            <a:r>
              <a:rPr lang="zh-CN" altLang="en-US" dirty="0"/>
              <a:t>实例方法 </a:t>
            </a:r>
            <a:r>
              <a:rPr lang="en-US" altLang="zh-CN" dirty="0"/>
              <a:t>join </a:t>
            </a:r>
            <a:r>
              <a:rPr lang="zh-CN" altLang="en-US" dirty="0"/>
              <a:t>数组单元素拼接成了符串</a:t>
            </a:r>
          </a:p>
          <a:p>
            <a:r>
              <a:rPr lang="zh-CN" altLang="en-US" dirty="0"/>
              <a:t>实例方法 </a:t>
            </a:r>
            <a:r>
              <a:rPr lang="en-US" altLang="zh-CN" dirty="0"/>
              <a:t>concat </a:t>
            </a:r>
            <a:r>
              <a:rPr lang="zh-CN" altLang="en-US" dirty="0"/>
              <a:t>合并两个数组，生成新数组</a:t>
            </a:r>
          </a:p>
          <a:p>
            <a:r>
              <a:rPr lang="zh-CN" altLang="en-US" dirty="0"/>
              <a:t>实例方法 </a:t>
            </a:r>
            <a:r>
              <a:rPr lang="en-US" altLang="zh-CN" dirty="0"/>
              <a:t>sort </a:t>
            </a:r>
            <a:r>
              <a:rPr lang="zh-CN" altLang="en-US" dirty="0"/>
              <a:t>对原数组单元值排序</a:t>
            </a:r>
          </a:p>
          <a:p>
            <a:r>
              <a:rPr lang="zh-CN" altLang="en-US" dirty="0"/>
              <a:t>实例方法 </a:t>
            </a:r>
            <a:r>
              <a:rPr lang="en-US" altLang="zh-CN" dirty="0"/>
              <a:t>splice </a:t>
            </a:r>
            <a:r>
              <a:rPr lang="zh-CN" altLang="en-US" dirty="0"/>
              <a:t>删除或替换原数组单元</a:t>
            </a:r>
          </a:p>
          <a:p>
            <a:r>
              <a:rPr lang="zh-CN" altLang="en-US" dirty="0"/>
              <a:t>实例方法 </a:t>
            </a:r>
            <a:r>
              <a:rPr lang="en-US" altLang="zh-CN" dirty="0"/>
              <a:t>indexOf </a:t>
            </a:r>
            <a:r>
              <a:rPr lang="zh-CN" altLang="en-US" dirty="0"/>
              <a:t>检索数组单元值</a:t>
            </a:r>
          </a:p>
          <a:p>
            <a:r>
              <a:rPr lang="zh-CN" altLang="en-US" dirty="0"/>
              <a:t>实例方法 </a:t>
            </a:r>
            <a:r>
              <a:rPr lang="en-US" altLang="zh-CN" dirty="0"/>
              <a:t>reverse </a:t>
            </a:r>
            <a:r>
              <a:rPr lang="zh-CN" altLang="en-US" dirty="0"/>
              <a:t>反转数组</a:t>
            </a:r>
          </a:p>
          <a:p>
            <a:r>
              <a:rPr lang="zh-CN" altLang="en-US" dirty="0"/>
              <a:t>静态方法 </a:t>
            </a:r>
            <a:r>
              <a:rPr lang="en-US" altLang="zh-CN" dirty="0"/>
              <a:t>from </a:t>
            </a:r>
            <a:r>
              <a:rPr lang="zh-CN" altLang="en-US" dirty="0"/>
              <a:t>伪数组转成数组</a:t>
            </a:r>
          </a:p>
          <a:p>
            <a:pPr>
              <a:buNone/>
            </a:pP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Array</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692773" y="903867"/>
            <a:ext cx="10749599" cy="651214"/>
          </a:xfrm>
        </p:spPr>
        <p:txBody>
          <a:bodyPr/>
          <a:lstStyle/>
          <a:p>
            <a:r>
              <a:rPr lang="en-US" altLang="zh-CN" sz="2000" b="0" dirty="0"/>
              <a:t>Array </a:t>
            </a:r>
            <a:r>
              <a:rPr lang="zh-CN" altLang="en-US" sz="2000" b="0" dirty="0"/>
              <a:t>是内置的构造函数，用于创建数组。</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020566"/>
          </a:xfrm>
        </p:spPr>
        <p:txBody>
          <a:bodyPr/>
          <a:lstStyle/>
          <a:p>
            <a:pPr>
              <a:buNone/>
            </a:pPr>
            <a:r>
              <a:rPr lang="zh-CN" altLang="en-US" sz="2400" dirty="0"/>
              <a:t>总结：</a:t>
            </a:r>
            <a:endParaRPr lang="zh-CN" altLang="en-US" dirty="0"/>
          </a:p>
          <a:p>
            <a:r>
              <a:rPr lang="zh-CN" altLang="en-US" dirty="0"/>
              <a:t>推荐使用字面量定义正则表达式，而不是 </a:t>
            </a:r>
            <a:r>
              <a:rPr lang="en-US" altLang="zh-CN" dirty="0"/>
              <a:t>RegExp </a:t>
            </a:r>
            <a:r>
              <a:rPr lang="zh-CN" altLang="en-US" dirty="0"/>
              <a:t>构造函数</a:t>
            </a:r>
            <a:endParaRPr lang="en-US" altLang="zh-CN" dirty="0"/>
          </a:p>
          <a:p>
            <a:endParaRPr lang="en-US" altLang="zh-CN" dirty="0"/>
          </a:p>
          <a:p>
            <a:pPr>
              <a:buNone/>
            </a:pPr>
            <a:r>
              <a:rPr lang="zh-CN" altLang="en-US" dirty="0"/>
              <a:t>创建正则两种方法</a:t>
            </a:r>
            <a:endParaRPr lang="en-US" altLang="zh-CN" dirty="0"/>
          </a:p>
          <a:p>
            <a:r>
              <a:rPr lang="zh-CN" altLang="en-US" dirty="0"/>
              <a:t>字面量</a:t>
            </a:r>
            <a:endParaRPr lang="en-US" altLang="zh-CN" dirty="0"/>
          </a:p>
          <a:p>
            <a:r>
              <a:rPr lang="zh-CN" altLang="en-US" dirty="0"/>
              <a:t>构造函数</a:t>
            </a:r>
          </a:p>
          <a:p>
            <a:endParaRPr lang="en-US" altLang="zh-CN" dirty="0"/>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RegExp</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en-US" altLang="zh-CN" sz="2000" b="0" dirty="0"/>
              <a:t>RegExp </a:t>
            </a:r>
            <a:r>
              <a:rPr lang="zh-CN" altLang="en-US" sz="2000" b="0" dirty="0"/>
              <a:t>内置的构造函数，用于创建正则表达式。</a:t>
            </a:r>
            <a:endParaRPr lang="en-US" altLang="zh-CN" sz="2000" b="0" dirty="0"/>
          </a:p>
          <a:p>
            <a:r>
              <a:rPr lang="en-US" altLang="zh-CN" sz="2000" b="0" dirty="0"/>
              <a:t>Regular Expression</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2802577"/>
          </a:xfrm>
        </p:spPr>
        <p:txBody>
          <a:bodyPr/>
          <a:lstStyle/>
          <a:p>
            <a:r>
              <a:rPr lang="zh-CN" altLang="en-US" dirty="0"/>
              <a:t>之所以具有对象特征的原因是字符串、数值、布尔类型数据是 </a:t>
            </a:r>
            <a:r>
              <a:rPr lang="en-US" altLang="zh-CN" dirty="0"/>
              <a:t>JavaScript </a:t>
            </a:r>
            <a:r>
              <a:rPr lang="zh-CN" altLang="en-US" dirty="0"/>
              <a:t>底层使用 </a:t>
            </a:r>
            <a:r>
              <a:rPr lang="en-US" altLang="zh-CN" dirty="0"/>
              <a:t>Object </a:t>
            </a:r>
            <a:r>
              <a:rPr lang="zh-CN" altLang="en-US" dirty="0"/>
              <a:t>构造函数“包装”来的，被称为包装类型。</a:t>
            </a:r>
            <a:br>
              <a:rPr lang="en-US" altLang="zh-CN" dirty="0"/>
            </a:br>
            <a:endParaRPr lang="zh-CN" altLang="en-US" dirty="0"/>
          </a:p>
          <a:p>
            <a:r>
              <a:rPr lang="en-US" altLang="zh-CN" b="1" dirty="0"/>
              <a:t>String</a:t>
            </a:r>
          </a:p>
          <a:p>
            <a:r>
              <a:rPr lang="en-US" altLang="zh-CN" b="1" dirty="0"/>
              <a:t>Number</a:t>
            </a:r>
          </a:p>
          <a:p>
            <a:r>
              <a:rPr lang="en-US" altLang="zh-CN" b="1" dirty="0"/>
              <a:t>Boolean</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包装类型</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zh-CN" altLang="en-US" sz="2000" b="0" dirty="0"/>
              <a:t>在 </a:t>
            </a:r>
            <a:r>
              <a:rPr lang="en-US" altLang="zh-CN" sz="2000" b="0" dirty="0"/>
              <a:t>JavaScript </a:t>
            </a:r>
            <a:r>
              <a:rPr lang="zh-CN" altLang="en-US" sz="2000" b="0" dirty="0"/>
              <a:t>中的字符串、数值、布尔具有对象的使用特征，如具有属性和方法，</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27119" y="1792586"/>
            <a:ext cx="10748057" cy="4888871"/>
          </a:xfrm>
        </p:spPr>
        <p:txBody>
          <a:bodyPr/>
          <a:lstStyle/>
          <a:p>
            <a:r>
              <a:rPr lang="zh-CN" altLang="en-US" dirty="0"/>
              <a:t>总结：推荐使用字面量方式声明字符串，而不是 </a:t>
            </a:r>
            <a:r>
              <a:rPr lang="en-US" altLang="zh-CN" dirty="0"/>
              <a:t>String </a:t>
            </a:r>
            <a:r>
              <a:rPr lang="zh-CN" altLang="en-US" dirty="0"/>
              <a:t>构造函数</a:t>
            </a:r>
          </a:p>
          <a:p>
            <a:r>
              <a:rPr lang="zh-CN" altLang="en-US" dirty="0"/>
              <a:t>实例属性 </a:t>
            </a:r>
            <a:r>
              <a:rPr lang="en-US" altLang="zh-CN" dirty="0"/>
              <a:t>length </a:t>
            </a:r>
            <a:r>
              <a:rPr lang="zh-CN" altLang="en-US" dirty="0"/>
              <a:t>用来获取字符串的度长</a:t>
            </a:r>
          </a:p>
          <a:p>
            <a:r>
              <a:rPr lang="zh-CN" altLang="en-US" dirty="0"/>
              <a:t>实例方法 </a:t>
            </a:r>
            <a:r>
              <a:rPr lang="en-US" altLang="zh-CN" dirty="0"/>
              <a:t>split </a:t>
            </a:r>
            <a:r>
              <a:rPr lang="zh-CN" altLang="en-US" dirty="0"/>
              <a:t>用来将字符串拆分成数组</a:t>
            </a:r>
          </a:p>
          <a:p>
            <a:r>
              <a:rPr lang="zh-CN" altLang="en-US" dirty="0"/>
              <a:t>实例方法 </a:t>
            </a:r>
            <a:r>
              <a:rPr lang="en-US" altLang="zh-CN" dirty="0"/>
              <a:t>toUpperCase </a:t>
            </a:r>
            <a:r>
              <a:rPr lang="zh-CN" altLang="en-US" dirty="0"/>
              <a:t>用于将字母转换成大写</a:t>
            </a:r>
          </a:p>
          <a:p>
            <a:r>
              <a:rPr lang="zh-CN" altLang="en-US" dirty="0"/>
              <a:t>实例方法 </a:t>
            </a:r>
            <a:r>
              <a:rPr lang="en-US" altLang="zh-CN" dirty="0"/>
              <a:t>toLowerCase </a:t>
            </a:r>
            <a:r>
              <a:rPr lang="zh-CN" altLang="en-US" dirty="0"/>
              <a:t>用于将字母转换成小写</a:t>
            </a:r>
          </a:p>
          <a:p>
            <a:r>
              <a:rPr lang="zh-CN" altLang="en-US" dirty="0"/>
              <a:t>实例方法 </a:t>
            </a:r>
            <a:r>
              <a:rPr lang="en-US" altLang="zh-CN" dirty="0"/>
              <a:t>slice </a:t>
            </a:r>
            <a:r>
              <a:rPr lang="zh-CN" altLang="en-US" dirty="0"/>
              <a:t>用于字符串截取</a:t>
            </a:r>
          </a:p>
          <a:p>
            <a:r>
              <a:rPr lang="zh-CN" altLang="en-US" dirty="0"/>
              <a:t>实例方法 </a:t>
            </a:r>
            <a:r>
              <a:rPr lang="en-US" altLang="zh-CN" dirty="0"/>
              <a:t>indexOf </a:t>
            </a:r>
            <a:r>
              <a:rPr lang="zh-CN" altLang="en-US" dirty="0"/>
              <a:t>检测是否包含某字符</a:t>
            </a:r>
          </a:p>
          <a:p>
            <a:r>
              <a:rPr lang="zh-CN" altLang="en-US" dirty="0"/>
              <a:t>实例方法 </a:t>
            </a:r>
            <a:r>
              <a:rPr lang="en-US" altLang="zh-CN" dirty="0"/>
              <a:t>startsWith </a:t>
            </a:r>
            <a:r>
              <a:rPr lang="zh-CN" altLang="en-US" dirty="0"/>
              <a:t>检测是否以某字符开头</a:t>
            </a:r>
          </a:p>
          <a:p>
            <a:r>
              <a:rPr lang="zh-CN" altLang="en-US" dirty="0"/>
              <a:t>实例方法 </a:t>
            </a:r>
            <a:r>
              <a:rPr lang="en-US" altLang="zh-CN" dirty="0"/>
              <a:t>endsWith </a:t>
            </a:r>
            <a:r>
              <a:rPr lang="zh-CN" altLang="en-US" dirty="0"/>
              <a:t>检测是否以某字符结尾</a:t>
            </a:r>
          </a:p>
          <a:p>
            <a:r>
              <a:rPr lang="zh-CN" altLang="en-US" dirty="0"/>
              <a:t>实例方法 </a:t>
            </a:r>
            <a:r>
              <a:rPr lang="en-US" altLang="zh-CN" dirty="0"/>
              <a:t>replace </a:t>
            </a:r>
            <a:r>
              <a:rPr lang="zh-CN" altLang="en-US" dirty="0"/>
              <a:t>用于替换字符串，支持正则匹配</a:t>
            </a:r>
          </a:p>
          <a:p>
            <a:r>
              <a:rPr lang="zh-CN" altLang="en-US" dirty="0"/>
              <a:t>注：</a:t>
            </a:r>
            <a:r>
              <a:rPr lang="en-US" altLang="zh-CN" dirty="0"/>
              <a:t>String </a:t>
            </a:r>
            <a:r>
              <a:rPr lang="zh-CN" altLang="en-US" dirty="0"/>
              <a:t>也可以当做普通函数使用，这时它的作用是强制转换成字符串数据类型。</a:t>
            </a:r>
          </a:p>
          <a:p>
            <a:pPr>
              <a:buNone/>
            </a:pP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String</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en-US" altLang="zh-CN" sz="2000" b="0" dirty="0"/>
              <a:t>String </a:t>
            </a:r>
            <a:r>
              <a:rPr lang="zh-CN" altLang="en-US" sz="2000" b="0" dirty="0"/>
              <a:t>是内置的构造函数，用于创建字符串。</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pPr>
              <a:buNone/>
            </a:pPr>
            <a:r>
              <a:rPr lang="zh-CN" altLang="en-US" sz="2400" dirty="0"/>
              <a:t>总结：</a:t>
            </a:r>
            <a:endParaRPr lang="en-US" altLang="zh-CN" sz="2400" dirty="0"/>
          </a:p>
          <a:p>
            <a:pPr>
              <a:buNone/>
            </a:pPr>
            <a:endParaRPr lang="zh-CN" altLang="en-US" dirty="0"/>
          </a:p>
          <a:p>
            <a:r>
              <a:rPr lang="zh-CN" altLang="en-US" dirty="0"/>
              <a:t>推荐使用字面量方式声明数值，而不是 </a:t>
            </a:r>
            <a:r>
              <a:rPr lang="en-US" altLang="zh-CN" dirty="0"/>
              <a:t>Number </a:t>
            </a:r>
            <a:r>
              <a:rPr lang="zh-CN" altLang="en-US" dirty="0"/>
              <a:t>构造函数</a:t>
            </a:r>
            <a:endParaRPr lang="en-US" altLang="zh-CN" dirty="0"/>
          </a:p>
          <a:p>
            <a:endParaRPr lang="zh-CN" altLang="en-US" dirty="0"/>
          </a:p>
          <a:p>
            <a:r>
              <a:rPr lang="zh-CN" altLang="en-US" dirty="0"/>
              <a:t>实例方法 </a:t>
            </a:r>
            <a:r>
              <a:rPr lang="en-US" altLang="zh-CN" dirty="0"/>
              <a:t>toFixed </a:t>
            </a:r>
            <a:r>
              <a:rPr lang="zh-CN" altLang="en-US" dirty="0"/>
              <a:t>用于设置保留小数位的长度</a:t>
            </a:r>
            <a:endParaRPr lang="en-US" altLang="zh-CN" dirty="0"/>
          </a:p>
          <a:p>
            <a:endParaRPr lang="zh-CN" altLang="en-US" dirty="0"/>
          </a:p>
          <a:p>
            <a:r>
              <a:rPr lang="zh-CN" altLang="en-US" dirty="0"/>
              <a:t>注：</a:t>
            </a:r>
            <a:r>
              <a:rPr lang="en-US" altLang="zh-CN" dirty="0"/>
              <a:t>Number </a:t>
            </a:r>
            <a:r>
              <a:rPr lang="zh-CN" altLang="en-US" dirty="0"/>
              <a:t>也可以当做普通函数使用，这时它的作用是强制转换成数值数据类型。</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Number</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en-US" altLang="zh-CN" sz="2000" b="0" dirty="0"/>
              <a:t>Number </a:t>
            </a:r>
            <a:r>
              <a:rPr lang="zh-CN" altLang="en-US" sz="2000" b="0" dirty="0"/>
              <a:t>是内置的构造函数，用于创建数值。</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pPr>
              <a:buNone/>
            </a:pPr>
            <a:r>
              <a:rPr lang="zh-CN" altLang="en-US" sz="2400" dirty="0"/>
              <a:t>总结：</a:t>
            </a:r>
            <a:endParaRPr lang="en-US" altLang="zh-CN" sz="2400" dirty="0"/>
          </a:p>
          <a:p>
            <a:pPr>
              <a:buNone/>
            </a:pPr>
            <a:endParaRPr lang="zh-CN" altLang="en-US" dirty="0"/>
          </a:p>
          <a:p>
            <a:r>
              <a:rPr lang="zh-CN" altLang="en-US" dirty="0"/>
              <a:t>推荐使用字面量方式声明布尔值，而不是 </a:t>
            </a:r>
            <a:r>
              <a:rPr lang="en-US" altLang="zh-CN" dirty="0"/>
              <a:t>Boolean </a:t>
            </a:r>
            <a:r>
              <a:rPr lang="zh-CN" altLang="en-US" dirty="0"/>
              <a:t>构造函数</a:t>
            </a:r>
            <a:endParaRPr lang="en-US" altLang="zh-CN" dirty="0"/>
          </a:p>
          <a:p>
            <a:endParaRPr lang="zh-CN" altLang="en-US" dirty="0"/>
          </a:p>
          <a:p>
            <a:r>
              <a:rPr lang="zh-CN" altLang="en-US" dirty="0"/>
              <a:t>注：</a:t>
            </a:r>
            <a:r>
              <a:rPr lang="en-US" altLang="zh-CN" dirty="0"/>
              <a:t>Boolean </a:t>
            </a:r>
            <a:r>
              <a:rPr lang="zh-CN" altLang="en-US" dirty="0"/>
              <a:t>也可以当做普通函数使用，这时它的作用是强制转换成布尔类型数据，由其它数据类型转换成布尔类型的数据被称为真值（</a:t>
            </a:r>
            <a:r>
              <a:rPr lang="en-US" altLang="zh-CN" dirty="0"/>
              <a:t>truly</a:t>
            </a:r>
            <a:r>
              <a:rPr lang="zh-CN" altLang="en-US" dirty="0"/>
              <a:t>）或假值（</a:t>
            </a:r>
            <a:r>
              <a:rPr lang="en-US" altLang="zh-CN" dirty="0"/>
              <a:t>falsly</a:t>
            </a:r>
            <a:r>
              <a:rPr lang="zh-CN" altLang="en-US" dirty="0"/>
              <a:t>）。</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Boolean</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en-US" altLang="zh-CN" sz="2000" b="0" dirty="0"/>
              <a:t>Boolean </a:t>
            </a:r>
            <a:r>
              <a:rPr lang="zh-CN" altLang="en-US" sz="2000" b="0" dirty="0"/>
              <a:t>是内置的构造函数，用于创建布尔值。</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pPr>
              <a:buNone/>
            </a:pPr>
            <a:r>
              <a:rPr lang="zh-CN" altLang="en-US" sz="2400" dirty="0"/>
              <a:t>总计：</a:t>
            </a:r>
            <a:endParaRPr lang="en-US" altLang="zh-CN" sz="2400" dirty="0"/>
          </a:p>
          <a:p>
            <a:pPr>
              <a:buNone/>
            </a:pPr>
            <a:endParaRPr lang="zh-CN" altLang="en-US" dirty="0"/>
          </a:p>
          <a:p>
            <a:r>
              <a:rPr lang="en-US" altLang="zh-CN" dirty="0"/>
              <a:t>valueOf </a:t>
            </a:r>
            <a:r>
              <a:rPr lang="zh-CN" altLang="en-US" dirty="0"/>
              <a:t>方法获取原始值，数据内部运算的基础，很少主动调用该方法</a:t>
            </a:r>
            <a:endParaRPr lang="en-US" altLang="zh-CN" dirty="0"/>
          </a:p>
          <a:p>
            <a:endParaRPr lang="zh-CN" altLang="en-US" dirty="0"/>
          </a:p>
          <a:p>
            <a:r>
              <a:rPr lang="en-US" altLang="zh-CN" dirty="0"/>
              <a:t>toString </a:t>
            </a:r>
            <a:r>
              <a:rPr lang="zh-CN" altLang="en-US" dirty="0"/>
              <a:t>方法以字符串形式表示对象</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补充</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1161851"/>
          </a:xfrm>
        </p:spPr>
        <p:txBody>
          <a:bodyPr/>
          <a:lstStyle/>
          <a:p>
            <a:r>
              <a:rPr lang="zh-CN" altLang="en-US" sz="2000" b="0" dirty="0"/>
              <a:t>至此对 </a:t>
            </a:r>
            <a:r>
              <a:rPr lang="en-US" altLang="zh-CN" sz="2000" b="0" dirty="0"/>
              <a:t>JavaScript </a:t>
            </a:r>
            <a:r>
              <a:rPr lang="zh-CN" altLang="en-US" sz="2000" b="0" dirty="0"/>
              <a:t>有了更深的理解，即 </a:t>
            </a:r>
            <a:r>
              <a:rPr lang="en-US" altLang="zh-CN" sz="2000" b="0" dirty="0"/>
              <a:t>JavaScript </a:t>
            </a:r>
            <a:r>
              <a:rPr lang="zh-CN" altLang="en-US" sz="2000" b="0" dirty="0"/>
              <a:t>中一切皆为对象，还有以前学习的 </a:t>
            </a:r>
            <a:r>
              <a:rPr lang="en-US" altLang="zh-CN" sz="2000" b="0" dirty="0"/>
              <a:t>window</a:t>
            </a:r>
            <a:r>
              <a:rPr lang="zh-CN" altLang="en-US" sz="2000" b="0" dirty="0"/>
              <a:t>、</a:t>
            </a:r>
            <a:r>
              <a:rPr lang="en-US" altLang="zh-CN" sz="2000" b="0" dirty="0"/>
              <a:t>Math </a:t>
            </a:r>
            <a:r>
              <a:rPr lang="zh-CN" altLang="en-US" sz="2000" b="0" dirty="0"/>
              <a:t>对象，最后补充一点无论是引用类型或是包装包类型都包含两个公共的方法 </a:t>
            </a:r>
            <a:r>
              <a:rPr lang="en-US" altLang="zh-CN" sz="2000" b="0" dirty="0"/>
              <a:t>toString </a:t>
            </a:r>
            <a:r>
              <a:rPr lang="zh-CN" altLang="en-US" sz="2000" b="0" dirty="0"/>
              <a:t>和 </a:t>
            </a:r>
            <a:r>
              <a:rPr lang="en-US" altLang="zh-CN" sz="2000" b="0" dirty="0"/>
              <a:t>valueOf</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38040" y="271350"/>
            <a:ext cx="8771021" cy="517190"/>
          </a:xfrm>
        </p:spPr>
        <p:txBody>
          <a:bodyPr/>
          <a:lstStyle/>
          <a:p>
            <a:r>
              <a:rPr lang="zh-CN" altLang="en-US" dirty="0"/>
              <a:t>解构赋值</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02525"/>
            <a:ext cx="10749599" cy="718751"/>
          </a:xfrm>
        </p:spPr>
        <p:txBody>
          <a:bodyPr/>
          <a:lstStyle/>
          <a:p>
            <a:pPr marL="342900" lvl="0" indent="-342900" eaLnBrk="1" hangingPunct="1">
              <a:defRPr/>
            </a:pPr>
            <a:r>
              <a:rPr lang="zh-CN" altLang="en-US" sz="2000" b="0" dirty="0"/>
              <a:t>知道解构的语法及分类，使用解构简洁语法快速为变量赋值。</a:t>
            </a:r>
            <a:endParaRPr lang="zh-CN" altLang="en-US" sz="2000" dirty="0"/>
          </a:p>
        </p:txBody>
      </p:sp>
      <p:sp>
        <p:nvSpPr>
          <p:cNvPr id="5" name="内容占位符 2"/>
          <p:cNvSpPr txBox="1">
            <a:spLocks/>
          </p:cNvSpPr>
          <p:nvPr/>
        </p:nvSpPr>
        <p:spPr bwMode="auto">
          <a:xfrm>
            <a:off x="743631" y="2297581"/>
            <a:ext cx="10676793" cy="39426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defRPr/>
            </a:pPr>
            <a:r>
              <a:rPr lang="zh-CN" altLang="en-US" sz="1600" dirty="0"/>
              <a:t>解构赋值是一种快速为变量赋值的简洁语法，本质上仍然是为变量赋值，分为数组解构、对象解构两大类型。</a:t>
            </a:r>
            <a:endParaRPr lang="en-US" altLang="zh-CN" sz="1600" dirty="0"/>
          </a:p>
          <a:p>
            <a:pPr marL="342900" lvl="0" indent="-342900" fontAlgn="base">
              <a:spcBef>
                <a:spcPct val="20000"/>
              </a:spcBef>
              <a:spcAft>
                <a:spcPct val="0"/>
              </a:spcAft>
              <a:defRPr/>
            </a:pPr>
            <a:endParaRPr lang="en-US" altLang="zh-CN" sz="1600" b="1" dirty="0"/>
          </a:p>
          <a:p>
            <a:pPr marL="342900" lvl="0" indent="-342900" fontAlgn="base">
              <a:spcBef>
                <a:spcPct val="20000"/>
              </a:spcBef>
              <a:spcAft>
                <a:spcPct val="0"/>
              </a:spcAft>
              <a:defRPr/>
            </a:pPr>
            <a:endParaRPr lang="en-US" altLang="zh-CN" sz="1600" b="1" dirty="0"/>
          </a:p>
          <a:p>
            <a:pPr marL="342900" lvl="0" indent="-342900" fontAlgn="base">
              <a:spcBef>
                <a:spcPct val="20000"/>
              </a:spcBef>
              <a:spcAft>
                <a:spcPct val="0"/>
              </a:spcAft>
              <a:defRPr/>
            </a:pPr>
            <a:r>
              <a:rPr lang="zh-CN" altLang="en-US" sz="1600" b="1" dirty="0"/>
              <a:t>数组解构</a:t>
            </a:r>
            <a:endParaRPr lang="en-US" altLang="zh-CN" sz="1600" b="1" dirty="0"/>
          </a:p>
          <a:p>
            <a:pPr marL="342900" lvl="0" indent="-342900" fontAlgn="base">
              <a:spcBef>
                <a:spcPct val="20000"/>
              </a:spcBef>
              <a:spcAft>
                <a:spcPct val="0"/>
              </a:spcAft>
              <a:defRPr/>
            </a:pPr>
            <a:endParaRPr lang="en-US" altLang="zh-CN" sz="1600" b="1" dirty="0"/>
          </a:p>
          <a:p>
            <a:pPr marL="342900" lvl="0" indent="-342900" fontAlgn="base">
              <a:spcBef>
                <a:spcPct val="20000"/>
              </a:spcBef>
              <a:spcAft>
                <a:spcPct val="0"/>
              </a:spcAft>
              <a:defRPr/>
            </a:pPr>
            <a:endParaRPr lang="en-US" altLang="zh-CN" sz="1600" b="1" dirty="0"/>
          </a:p>
          <a:p>
            <a:pPr marL="342900" lvl="0" indent="-342900" fontAlgn="base">
              <a:spcBef>
                <a:spcPct val="20000"/>
              </a:spcBef>
              <a:spcAft>
                <a:spcPct val="0"/>
              </a:spcAft>
              <a:defRPr/>
            </a:pPr>
            <a:r>
              <a:rPr lang="zh-CN" altLang="en-US" sz="1600" b="1" dirty="0"/>
              <a:t>对象解构</a:t>
            </a:r>
          </a:p>
          <a:p>
            <a:pPr marL="342900" lvl="0" indent="-342900" fontAlgn="base">
              <a:spcBef>
                <a:spcPct val="20000"/>
              </a:spcBef>
              <a:spcAft>
                <a:spcPct val="0"/>
              </a:spcAft>
              <a:defRPr/>
            </a:pPr>
            <a:endParaRPr lang="en-US" altLang="zh-CN" sz="16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latin typeface="+mn-lt"/>
            </a:endParaRPr>
          </a:p>
        </p:txBody>
      </p:sp>
    </p:spTree>
    <p:extLst>
      <p:ext uri="{BB962C8B-B14F-4D97-AF65-F5344CB8AC3E}">
        <p14:creationId xmlns:p14="http://schemas.microsoft.com/office/powerpoint/2010/main" val="117125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91661" y="158358"/>
            <a:ext cx="8771021" cy="517190"/>
          </a:xfrm>
        </p:spPr>
        <p:txBody>
          <a:bodyPr/>
          <a:lstStyle/>
          <a:p>
            <a:r>
              <a:rPr lang="zh-CN" altLang="en-US" dirty="0"/>
              <a:t>数组解构</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b="0" dirty="0"/>
              <a:t>数组解构是将数组的单元值快速批量赋值给一系列变量的简洁语法</a:t>
            </a:r>
            <a:endParaRPr lang="zh-CN" altLang="en-US" sz="2000" dirty="0"/>
          </a:p>
        </p:txBody>
      </p:sp>
      <p:sp>
        <p:nvSpPr>
          <p:cNvPr id="8" name="内容占位符 2"/>
          <p:cNvSpPr txBox="1">
            <a:spLocks/>
          </p:cNvSpPr>
          <p:nvPr/>
        </p:nvSpPr>
        <p:spPr bwMode="auto">
          <a:xfrm>
            <a:off x="691661" y="1745672"/>
            <a:ext cx="10703169" cy="4441371"/>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pPr>
            <a:endParaRPr lang="en-US" altLang="zh-CN" sz="1600" kern="0" dirty="0"/>
          </a:p>
          <a:p>
            <a:pPr marL="342900" indent="-342900" eaLnBrk="1" hangingPunct="1">
              <a:spcBef>
                <a:spcPct val="20000"/>
              </a:spcBef>
            </a:pPr>
            <a:endParaRPr lang="en-US" altLang="zh-CN" sz="1600" kern="0" dirty="0"/>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0" name="内容占位符 2"/>
          <p:cNvSpPr txBox="1">
            <a:spLocks/>
          </p:cNvSpPr>
          <p:nvPr/>
        </p:nvSpPr>
        <p:spPr bwMode="auto">
          <a:xfrm>
            <a:off x="925427" y="1861242"/>
            <a:ext cx="10680275" cy="44350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sz="2400" dirty="0"/>
              <a:t>总结：</a:t>
            </a:r>
            <a:endParaRPr lang="en-US" altLang="zh-CN" sz="2400" dirty="0"/>
          </a:p>
          <a:p>
            <a:endParaRPr lang="en-US" altLang="zh-CN" sz="1600" dirty="0"/>
          </a:p>
          <a:p>
            <a:endParaRPr lang="zh-CN" altLang="en-US" sz="1600" dirty="0"/>
          </a:p>
          <a:p>
            <a:pPr>
              <a:buFont typeface="Wingdings" pitchFamily="2" charset="2"/>
              <a:buChar char="l"/>
            </a:pPr>
            <a:r>
              <a:rPr lang="zh-CN" altLang="en-US" sz="1600" dirty="0"/>
              <a:t> 赋值运算符 </a:t>
            </a:r>
            <a:r>
              <a:rPr lang="en-US" altLang="zh-CN" sz="1600" dirty="0"/>
              <a:t>= </a:t>
            </a:r>
            <a:r>
              <a:rPr lang="zh-CN" altLang="en-US" sz="1600" dirty="0"/>
              <a:t>左侧的 </a:t>
            </a:r>
            <a:r>
              <a:rPr lang="en-US" altLang="zh-CN" sz="1600" dirty="0"/>
              <a:t>[] </a:t>
            </a:r>
            <a:r>
              <a:rPr lang="zh-CN" altLang="en-US" sz="1600" dirty="0"/>
              <a:t>用于批量声明变量，右侧数组的单元值将被赋值给左侧的变量</a:t>
            </a:r>
            <a:endParaRPr lang="en-US" altLang="zh-CN" sz="1600" dirty="0"/>
          </a:p>
          <a:p>
            <a:pPr>
              <a:buFont typeface="Wingdings" pitchFamily="2" charset="2"/>
              <a:buChar char="l"/>
            </a:pPr>
            <a:endParaRPr lang="zh-CN" altLang="en-US" sz="1600" dirty="0"/>
          </a:p>
          <a:p>
            <a:pPr>
              <a:buFont typeface="Wingdings" pitchFamily="2" charset="2"/>
              <a:buChar char="l"/>
            </a:pPr>
            <a:r>
              <a:rPr lang="zh-CN" altLang="en-US" sz="1600" dirty="0"/>
              <a:t> 变量的顺序对应数组单元值的位置依次进行赋值操作</a:t>
            </a:r>
            <a:endParaRPr lang="en-US" altLang="zh-CN" sz="1600" dirty="0"/>
          </a:p>
          <a:p>
            <a:pPr>
              <a:buFont typeface="Wingdings" pitchFamily="2" charset="2"/>
              <a:buChar char="l"/>
            </a:pPr>
            <a:endParaRPr lang="zh-CN" altLang="en-US" sz="1600" dirty="0"/>
          </a:p>
          <a:p>
            <a:pPr>
              <a:buFont typeface="Wingdings" pitchFamily="2" charset="2"/>
              <a:buChar char="l"/>
            </a:pPr>
            <a:r>
              <a:rPr lang="zh-CN" altLang="en-US" sz="1600" dirty="0"/>
              <a:t> 变量的数量大于单元值数量时，多余的变量将被赋值为 </a:t>
            </a:r>
            <a:r>
              <a:rPr lang="en-US" altLang="zh-CN" sz="1600" dirty="0"/>
              <a:t>undefined</a:t>
            </a:r>
          </a:p>
          <a:p>
            <a:pPr>
              <a:buFont typeface="Wingdings" pitchFamily="2" charset="2"/>
              <a:buChar char="l"/>
            </a:pPr>
            <a:endParaRPr lang="en-US" altLang="zh-CN" sz="1600" dirty="0"/>
          </a:p>
          <a:p>
            <a:pPr>
              <a:buFont typeface="Wingdings" pitchFamily="2" charset="2"/>
              <a:buChar char="l"/>
            </a:pPr>
            <a:r>
              <a:rPr lang="zh-CN" altLang="en-US" sz="1600" dirty="0"/>
              <a:t> 变量的数量小于单元值数量时，可以通过 </a:t>
            </a:r>
            <a:r>
              <a:rPr lang="en-US" altLang="zh-CN" sz="1600" dirty="0"/>
              <a:t>... </a:t>
            </a:r>
            <a:r>
              <a:rPr lang="zh-CN" altLang="en-US" sz="1600" dirty="0"/>
              <a:t>获取剩余单元值，但只能置于最末位</a:t>
            </a:r>
            <a:endParaRPr lang="en-US" altLang="zh-CN" sz="1600" dirty="0"/>
          </a:p>
          <a:p>
            <a:pPr>
              <a:buFont typeface="Wingdings" pitchFamily="2" charset="2"/>
              <a:buChar char="l"/>
            </a:pPr>
            <a:endParaRPr lang="zh-CN" altLang="en-US" sz="1600" dirty="0"/>
          </a:p>
          <a:p>
            <a:pPr>
              <a:buFont typeface="Wingdings" pitchFamily="2" charset="2"/>
              <a:buChar char="l"/>
            </a:pPr>
            <a:r>
              <a:rPr lang="zh-CN" altLang="en-US" sz="1600" dirty="0"/>
              <a:t> 允许初始化变量的默认值，且只有单元值为 </a:t>
            </a:r>
            <a:r>
              <a:rPr lang="en-US" altLang="zh-CN" sz="1600" dirty="0"/>
              <a:t>undefined </a:t>
            </a:r>
            <a:r>
              <a:rPr lang="zh-CN" altLang="en-US" sz="1600" dirty="0"/>
              <a:t>时默认值才会生效</a:t>
            </a:r>
            <a:endParaRPr lang="en-US" altLang="zh-CN" sz="1600" dirty="0"/>
          </a:p>
          <a:p>
            <a:pPr>
              <a:buFont typeface="Wingdings" pitchFamily="2" charset="2"/>
              <a:buChar char="l"/>
            </a:pPr>
            <a:endParaRPr lang="zh-CN" altLang="en-US" sz="1600" dirty="0"/>
          </a:p>
          <a:p>
            <a:pPr>
              <a:buFont typeface="Wingdings" pitchFamily="2" charset="2"/>
              <a:buChar char="l"/>
            </a:pPr>
            <a:r>
              <a:rPr lang="zh-CN" altLang="en-US" sz="1600" dirty="0"/>
              <a:t> 注：支持多维解构赋值，比较复杂后续有应用需求时再进一步分析</a:t>
            </a:r>
          </a:p>
        </p:txBody>
      </p:sp>
    </p:spTree>
    <p:extLst>
      <p:ext uri="{BB962C8B-B14F-4D97-AF65-F5344CB8AC3E}">
        <p14:creationId xmlns:p14="http://schemas.microsoft.com/office/powerpoint/2010/main" val="25158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40541" y="244189"/>
            <a:ext cx="8771021" cy="517190"/>
          </a:xfrm>
        </p:spPr>
        <p:txBody>
          <a:bodyPr/>
          <a:lstStyle/>
          <a:p>
            <a:r>
              <a:rPr lang="zh-CN" altLang="en-US" dirty="0"/>
              <a:t>对象解构</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781841"/>
          </a:xfrm>
        </p:spPr>
        <p:txBody>
          <a:bodyPr/>
          <a:lstStyle/>
          <a:p>
            <a:r>
              <a:rPr lang="zh-CN" altLang="en-US" sz="2000" b="0" dirty="0"/>
              <a:t>对象解构是将对象属性和方法快速批量赋值给一系列变量的简洁语法</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731831" y="1745673"/>
            <a:ext cx="9845675" cy="4928259"/>
          </a:xfrm>
        </p:spPr>
        <p:txBody>
          <a:bodyPr/>
          <a:lstStyle/>
          <a:p>
            <a:pPr>
              <a:buNone/>
            </a:pPr>
            <a:r>
              <a:rPr lang="zh-CN" altLang="en-US" sz="2400" dirty="0"/>
              <a:t>总结：</a:t>
            </a:r>
            <a:endParaRPr lang="en-US" altLang="zh-CN" sz="2400" dirty="0"/>
          </a:p>
          <a:p>
            <a:pPr>
              <a:buNone/>
            </a:pPr>
            <a:endParaRPr lang="zh-CN" altLang="en-US" dirty="0"/>
          </a:p>
          <a:p>
            <a:r>
              <a:rPr lang="zh-CN" altLang="en-US" dirty="0"/>
              <a:t>赋值运算符 </a:t>
            </a:r>
            <a:r>
              <a:rPr lang="en-US" altLang="zh-CN" dirty="0"/>
              <a:t>= </a:t>
            </a:r>
            <a:r>
              <a:rPr lang="zh-CN" altLang="en-US" dirty="0"/>
              <a:t>左侧的 </a:t>
            </a:r>
            <a:r>
              <a:rPr lang="en-US" altLang="zh-CN" dirty="0"/>
              <a:t>{} </a:t>
            </a:r>
            <a:r>
              <a:rPr lang="zh-CN" altLang="en-US" dirty="0"/>
              <a:t>用于批量声明变量，右侧对象的属性值将被赋值给左侧的变量</a:t>
            </a:r>
            <a:endParaRPr lang="en-US" altLang="zh-CN" dirty="0"/>
          </a:p>
          <a:p>
            <a:endParaRPr lang="zh-CN" altLang="en-US" dirty="0"/>
          </a:p>
          <a:p>
            <a:r>
              <a:rPr lang="zh-CN" altLang="en-US" dirty="0"/>
              <a:t>对象属性的值将被赋值给与属性名相同的变量</a:t>
            </a:r>
            <a:endParaRPr lang="en-US" altLang="zh-CN" dirty="0"/>
          </a:p>
          <a:p>
            <a:endParaRPr lang="zh-CN" altLang="en-US" dirty="0"/>
          </a:p>
          <a:p>
            <a:r>
              <a:rPr lang="zh-CN" altLang="en-US" dirty="0"/>
              <a:t>对象中找不到与变量名一致的属性时变量值为 </a:t>
            </a:r>
            <a:r>
              <a:rPr lang="en-US" altLang="zh-CN" dirty="0"/>
              <a:t>undefined</a:t>
            </a:r>
          </a:p>
          <a:p>
            <a:endParaRPr lang="en-US" altLang="zh-CN" dirty="0"/>
          </a:p>
          <a:p>
            <a:r>
              <a:rPr lang="zh-CN" altLang="en-US" dirty="0"/>
              <a:t>允许初始化变量的默认值，属性不存在或单元值为 </a:t>
            </a:r>
            <a:r>
              <a:rPr lang="en-US" altLang="zh-CN" dirty="0"/>
              <a:t>undefined </a:t>
            </a:r>
            <a:r>
              <a:rPr lang="zh-CN" altLang="en-US" dirty="0"/>
              <a:t>时默认值才会生效</a:t>
            </a:r>
            <a:endParaRPr lang="en-US" altLang="zh-CN" dirty="0"/>
          </a:p>
          <a:p>
            <a:endParaRPr lang="zh-CN" altLang="en-US" dirty="0"/>
          </a:p>
          <a:p>
            <a:r>
              <a:rPr lang="zh-CN" altLang="en-US" dirty="0"/>
              <a:t>注：支持多维解构赋值，比较复杂后续有应用需求时再进一步分析</a:t>
            </a:r>
          </a:p>
          <a:p>
            <a:pPr marL="0" indent="0">
              <a:buNone/>
            </a:pPr>
            <a:endParaRPr lang="zh-CN" altLang="en-US" dirty="0"/>
          </a:p>
        </p:txBody>
      </p:sp>
    </p:spTree>
    <p:extLst>
      <p:ext uri="{BB962C8B-B14F-4D97-AF65-F5344CB8AC3E}">
        <p14:creationId xmlns:p14="http://schemas.microsoft.com/office/powerpoint/2010/main" val="41371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40541" y="244189"/>
            <a:ext cx="8771021" cy="517190"/>
          </a:xfrm>
        </p:spPr>
        <p:txBody>
          <a:bodyPr/>
          <a:lstStyle/>
          <a:p>
            <a:r>
              <a:rPr lang="zh-CN" altLang="en-US" dirty="0"/>
              <a:t>解构赋值</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781841"/>
          </a:xfrm>
        </p:spPr>
        <p:txBody>
          <a:bodyPr/>
          <a:lstStyle/>
          <a:p>
            <a:r>
              <a:rPr lang="zh-CN" altLang="en-US" sz="2000" b="0" dirty="0"/>
              <a:t>对象解构，数组解构</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731831" y="1745673"/>
            <a:ext cx="9845675" cy="4928259"/>
          </a:xfrm>
        </p:spPr>
        <p:txBody>
          <a:bodyPr/>
          <a:lstStyle/>
          <a:p>
            <a:pPr marL="0" indent="0">
              <a:buNone/>
            </a:pPr>
            <a:r>
              <a:rPr lang="zh-CN" altLang="en-US" dirty="0"/>
              <a:t>数组解构：</a:t>
            </a:r>
            <a:endParaRPr lang="en-US" altLang="zh-CN" dirty="0"/>
          </a:p>
          <a:p>
            <a:pPr marL="0" indent="0">
              <a:buNone/>
            </a:pPr>
            <a:r>
              <a:rPr lang="en-US" altLang="zh-CN" dirty="0"/>
              <a:t>	</a:t>
            </a:r>
            <a:r>
              <a:rPr lang="zh-CN" altLang="en-US" dirty="0"/>
              <a:t>一一对应</a:t>
            </a:r>
            <a:endParaRPr lang="en-US" altLang="zh-CN" dirty="0"/>
          </a:p>
          <a:p>
            <a:pPr marL="0" indent="0">
              <a:buNone/>
            </a:pPr>
            <a:r>
              <a:rPr lang="en-US" altLang="zh-CN" dirty="0"/>
              <a:t>	let [a, b, c] = [1, 2, 3];</a:t>
            </a:r>
          </a:p>
          <a:p>
            <a:pPr marL="0" indent="0">
              <a:buNone/>
            </a:pPr>
            <a:endParaRPr lang="en-US" altLang="zh-CN" dirty="0"/>
          </a:p>
          <a:p>
            <a:pPr marL="0" indent="0">
              <a:buNone/>
            </a:pPr>
            <a:r>
              <a:rPr lang="zh-CN" altLang="en-US" dirty="0"/>
              <a:t>对象解构：</a:t>
            </a:r>
            <a:endParaRPr lang="en-US" altLang="zh-CN" dirty="0"/>
          </a:p>
          <a:p>
            <a:pPr marL="0" indent="0">
              <a:buNone/>
            </a:pPr>
            <a:r>
              <a:rPr lang="en-US" altLang="zh-CN" dirty="0"/>
              <a:t>	</a:t>
            </a:r>
            <a:r>
              <a:rPr lang="zh-CN" altLang="en-US" dirty="0"/>
              <a:t>属性名当做变量名，用：改名字</a:t>
            </a:r>
            <a:endParaRPr lang="en-US" altLang="zh-CN" dirty="0"/>
          </a:p>
          <a:p>
            <a:pPr marL="0" indent="0">
              <a:buNone/>
            </a:pPr>
            <a:r>
              <a:rPr lang="en-US" altLang="zh-CN" dirty="0"/>
              <a:t>	let {</a:t>
            </a:r>
            <a:r>
              <a:rPr lang="zh-CN" altLang="en-US" dirty="0"/>
              <a:t>变量名</a:t>
            </a:r>
            <a:r>
              <a:rPr lang="en-US" altLang="zh-CN" dirty="0"/>
              <a:t>} = {</a:t>
            </a:r>
            <a:r>
              <a:rPr lang="zh-CN" altLang="en-US" dirty="0"/>
              <a:t>属性名</a:t>
            </a:r>
            <a:r>
              <a:rPr lang="en-US" altLang="zh-CN" dirty="0"/>
              <a:t>}</a:t>
            </a:r>
            <a:endParaRPr lang="zh-CN" altLang="en-US" dirty="0"/>
          </a:p>
        </p:txBody>
      </p:sp>
    </p:spTree>
    <p:extLst>
      <p:ext uri="{BB962C8B-B14F-4D97-AF65-F5344CB8AC3E}">
        <p14:creationId xmlns:p14="http://schemas.microsoft.com/office/powerpoint/2010/main" val="344731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861911" y="2210912"/>
            <a:ext cx="10748057" cy="3918857"/>
          </a:xfrm>
        </p:spPr>
        <p:txBody>
          <a:bodyPr/>
          <a:lstStyle/>
          <a:p>
            <a:r>
              <a:rPr lang="zh-CN" altLang="en-US" b="1" dirty="0"/>
              <a:t>构造函数</a:t>
            </a:r>
            <a:endParaRPr lang="en-US" altLang="zh-CN" b="1" dirty="0"/>
          </a:p>
          <a:p>
            <a:endParaRPr lang="en-US" altLang="zh-CN" b="1" dirty="0"/>
          </a:p>
          <a:p>
            <a:endParaRPr lang="en-US" altLang="zh-CN" b="1" dirty="0"/>
          </a:p>
          <a:p>
            <a:r>
              <a:rPr lang="zh-CN" altLang="en-US" b="1" dirty="0"/>
              <a:t>字面量</a:t>
            </a:r>
            <a:endParaRPr lang="en-US" altLang="zh-CN" b="1" dirty="0"/>
          </a:p>
          <a:p>
            <a:endParaRPr lang="en-US" altLang="zh-CN" b="1" dirty="0"/>
          </a:p>
          <a:p>
            <a:endParaRPr lang="en-US" altLang="zh-CN" b="1" dirty="0"/>
          </a:p>
          <a:p>
            <a:r>
              <a:rPr lang="zh-CN" altLang="en-US" b="1" dirty="0"/>
              <a:t>自定义构造函数</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面向对象</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861911" y="1128697"/>
            <a:ext cx="8252930" cy="714897"/>
          </a:xfrm>
          <a:noFill/>
        </p:spPr>
        <p:txBody>
          <a:bodyPr/>
          <a:lstStyle/>
          <a:p>
            <a:r>
              <a:rPr lang="zh-CN" altLang="en-US" sz="2000" b="0" dirty="0"/>
              <a:t>了解面向对象的基础概念，能够利用构造函数创建对象。</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244017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77900" y="269857"/>
            <a:ext cx="8771021" cy="517190"/>
          </a:xfrm>
        </p:spPr>
        <p:txBody>
          <a:bodyPr/>
          <a:lstStyle/>
          <a:p>
            <a:r>
              <a:rPr lang="zh-CN" altLang="en-US" dirty="0"/>
              <a:t>构造函数</a:t>
            </a:r>
          </a:p>
        </p:txBody>
      </p:sp>
      <p:sp>
        <p:nvSpPr>
          <p:cNvPr id="14" name="文本占位符 3"/>
          <p:cNvSpPr>
            <a:spLocks noGrp="1"/>
          </p:cNvSpPr>
          <p:nvPr>
            <p:ph type="body" sz="quarter" idx="11"/>
          </p:nvPr>
        </p:nvSpPr>
        <p:spPr>
          <a:xfrm>
            <a:off x="757517" y="2479321"/>
            <a:ext cx="9845675" cy="3850227"/>
          </a:xfrm>
        </p:spPr>
        <p:txBody>
          <a:bodyPr/>
          <a:lstStyle/>
          <a:p>
            <a:pPr>
              <a:buNone/>
            </a:pPr>
            <a:r>
              <a:rPr lang="zh-CN" altLang="en-US" sz="2400" dirty="0"/>
              <a:t>总结：</a:t>
            </a:r>
            <a:endParaRPr lang="en-US" altLang="zh-CN" sz="2400" dirty="0"/>
          </a:p>
          <a:p>
            <a:pPr>
              <a:buNone/>
            </a:pPr>
            <a:endParaRPr lang="zh-CN" altLang="en-US" dirty="0"/>
          </a:p>
          <a:p>
            <a:r>
              <a:rPr lang="zh-CN" altLang="en-US" dirty="0"/>
              <a:t>使用 </a:t>
            </a:r>
            <a:r>
              <a:rPr lang="en-US" altLang="zh-CN" dirty="0"/>
              <a:t>new </a:t>
            </a:r>
            <a:r>
              <a:rPr lang="zh-CN" altLang="en-US" dirty="0"/>
              <a:t>关键字调用函数的行为被称为实例化</a:t>
            </a:r>
          </a:p>
          <a:p>
            <a:r>
              <a:rPr lang="zh-CN" altLang="en-US" dirty="0"/>
              <a:t>实例化构造函数时没有参数时可以省略 </a:t>
            </a:r>
            <a:r>
              <a:rPr lang="en-US" altLang="zh-CN" dirty="0"/>
              <a:t>()</a:t>
            </a:r>
          </a:p>
          <a:p>
            <a:r>
              <a:rPr lang="zh-CN" altLang="en-US" dirty="0"/>
              <a:t>构造函数的返回值即为新创建的对象</a:t>
            </a:r>
          </a:p>
          <a:p>
            <a:r>
              <a:rPr lang="zh-CN" altLang="en-US" dirty="0"/>
              <a:t>构造函数内部的 </a:t>
            </a:r>
            <a:r>
              <a:rPr lang="en-US" altLang="zh-CN" dirty="0"/>
              <a:t>return </a:t>
            </a:r>
            <a:r>
              <a:rPr lang="zh-CN" altLang="en-US" dirty="0"/>
              <a:t>返回的值无效！</a:t>
            </a:r>
          </a:p>
          <a:p>
            <a:r>
              <a:rPr lang="zh-CN" altLang="en-US" dirty="0"/>
              <a:t>注：实践中为了从视觉上区分构造函数和普通函数，习惯将构造函数的首字母大写。</a:t>
            </a:r>
          </a:p>
          <a:p>
            <a:pPr marL="0" indent="0">
              <a:buNone/>
            </a:pPr>
            <a:endParaRPr lang="en-US" altLang="zh-CN" dirty="0">
              <a:latin typeface="Alibaba PuHuiTi" pitchFamily="18" charset="-122"/>
              <a:ea typeface="Alibaba PuHuiTi" pitchFamily="18" charset="-122"/>
              <a:cs typeface="Alibaba PuHuiTi" pitchFamily="18" charset="-122"/>
            </a:endParaRPr>
          </a:p>
        </p:txBody>
      </p:sp>
      <p:sp>
        <p:nvSpPr>
          <p:cNvPr id="6" name="文本占位符 3">
            <a:extLst>
              <a:ext uri="{FF2B5EF4-FFF2-40B4-BE49-F238E27FC236}">
                <a16:creationId xmlns:a16="http://schemas.microsoft.com/office/drawing/2014/main" id="{6E6041D0-477F-7C41-9E17-854D76F18F71}"/>
              </a:ext>
            </a:extLst>
          </p:cNvPr>
          <p:cNvSpPr txBox="1">
            <a:spLocks/>
          </p:cNvSpPr>
          <p:nvPr/>
        </p:nvSpPr>
        <p:spPr>
          <a:xfrm>
            <a:off x="677900" y="1068780"/>
            <a:ext cx="10749599" cy="930394"/>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构造函数是专门用于创建对象的函数，如果一个函数使用 </a:t>
            </a:r>
            <a:r>
              <a:rPr lang="en-US" altLang="zh-CN" sz="2000" dirty="0"/>
              <a:t>new </a:t>
            </a:r>
            <a:r>
              <a:rPr lang="zh-CN" altLang="en-US" sz="2000" dirty="0"/>
              <a:t>关键字调用，那么这个函数就是构造函数。</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67363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64675" y="2229492"/>
            <a:ext cx="10748057" cy="3435037"/>
          </a:xfrm>
        </p:spPr>
        <p:txBody>
          <a:bodyPr/>
          <a:lstStyle/>
          <a:p>
            <a:pPr>
              <a:buNone/>
            </a:pPr>
            <a:r>
              <a:rPr lang="zh-CN" altLang="en-US" sz="2400" dirty="0"/>
              <a:t>总结：</a:t>
            </a:r>
            <a:endParaRPr lang="en-US" altLang="zh-CN" sz="2400" dirty="0"/>
          </a:p>
          <a:p>
            <a:pPr>
              <a:buNone/>
            </a:pPr>
            <a:endParaRPr lang="zh-CN" altLang="en-US" dirty="0"/>
          </a:p>
          <a:p>
            <a:r>
              <a:rPr lang="zh-CN" altLang="en-US" dirty="0"/>
              <a:t>构造函数内部 </a:t>
            </a:r>
            <a:r>
              <a:rPr lang="en-US" altLang="zh-CN" dirty="0"/>
              <a:t>this </a:t>
            </a:r>
            <a:r>
              <a:rPr lang="zh-CN" altLang="en-US" dirty="0"/>
              <a:t>实际上就是实例对象，为其动态添加的属性和方法即为实例成员</a:t>
            </a:r>
          </a:p>
          <a:p>
            <a:r>
              <a:rPr lang="zh-CN" altLang="en-US" dirty="0"/>
              <a:t>为构造函数传入参数，动态创建结构相同但值不同的对象</a:t>
            </a:r>
          </a:p>
          <a:p>
            <a:r>
              <a:rPr lang="zh-CN" altLang="en-US" dirty="0"/>
              <a:t>实例对象的 </a:t>
            </a:r>
            <a:r>
              <a:rPr lang="en-US" altLang="zh-CN" dirty="0"/>
              <a:t>constructor </a:t>
            </a:r>
            <a:r>
              <a:rPr lang="zh-CN" altLang="en-US" dirty="0"/>
              <a:t>属性指向了构造函数</a:t>
            </a:r>
          </a:p>
          <a:p>
            <a:r>
              <a:rPr lang="en-US" altLang="zh-CN" dirty="0"/>
              <a:t>instanceof </a:t>
            </a:r>
            <a:r>
              <a:rPr lang="zh-CN" altLang="en-US" dirty="0"/>
              <a:t>用于检测实例对象对应的构造函数</a:t>
            </a:r>
          </a:p>
          <a:p>
            <a:r>
              <a:rPr lang="zh-CN" altLang="en-US" dirty="0"/>
              <a:t>注：构造函数创建的实例对象彼此独立互不影响。</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实例成员</a:t>
            </a:r>
          </a:p>
        </p:txBody>
      </p:sp>
      <p:sp>
        <p:nvSpPr>
          <p:cNvPr id="8" name="文本占位符 3">
            <a:extLst>
              <a:ext uri="{FF2B5EF4-FFF2-40B4-BE49-F238E27FC236}">
                <a16:creationId xmlns:a16="http://schemas.microsoft.com/office/drawing/2014/main" id="{6E6041D0-477F-7C41-9E17-854D76F18F71}"/>
              </a:ext>
            </a:extLst>
          </p:cNvPr>
          <p:cNvSpPr txBox="1">
            <a:spLocks/>
          </p:cNvSpPr>
          <p:nvPr/>
        </p:nvSpPr>
        <p:spPr>
          <a:xfrm>
            <a:off x="765932" y="1023458"/>
            <a:ext cx="10832043" cy="698464"/>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通过构造函数创建的对象称为实例对象，实例对象中的属性和方法称为实例成员。</a:t>
            </a:r>
            <a:endParaRPr kumimoji="0" lang="zh-CN" altLang="en-US" sz="2000" b="0" i="0" u="none" strike="noStrike" kern="1200" cap="none" spc="0" normalizeH="0" noProof="0" dirty="0">
              <a:ln>
                <a:noFill/>
              </a:ln>
              <a:effectLst/>
              <a:uLnTx/>
              <a:uFillTx/>
              <a:latin typeface="Alibaba PuHuiTi R" pitchFamily="18" charset="-122"/>
              <a:ea typeface="Alibaba PuHuiTi R" pitchFamily="18" charset="-122"/>
              <a:cs typeface="Alibaba PuHuiTi R" pitchFamily="18" charset="-122"/>
            </a:endParaRPr>
          </a:p>
        </p:txBody>
      </p:sp>
      <p:sp>
        <p:nvSpPr>
          <p:cNvPr id="9" name="文本占位符 1">
            <a:extLst>
              <a:ext uri="{FF2B5EF4-FFF2-40B4-BE49-F238E27FC236}">
                <a16:creationId xmlns:a16="http://schemas.microsoft.com/office/drawing/2014/main" id="{B6E07C2C-4479-B942-9061-4B40916ECA58}"/>
              </a:ext>
            </a:extLst>
          </p:cNvPr>
          <p:cNvSpPr txBox="1">
            <a:spLocks/>
          </p:cNvSpPr>
          <p:nvPr/>
        </p:nvSpPr>
        <p:spPr>
          <a:xfrm>
            <a:off x="691756" y="5133315"/>
            <a:ext cx="10748057" cy="1376127"/>
          </a:xfrm>
          <a:prstGeom prst="rect">
            <a:avLst/>
          </a:prstGeom>
        </p:spPr>
        <p:txBody>
          <a:bodyPr/>
          <a:lstStyle/>
          <a:p>
            <a:endParaRPr lang="zh-CN" altLang="en-US" sz="1600" dirty="0"/>
          </a:p>
        </p:txBody>
      </p:sp>
    </p:spTree>
    <p:extLst>
      <p:ext uri="{BB962C8B-B14F-4D97-AF65-F5344CB8AC3E}">
        <p14:creationId xmlns:p14="http://schemas.microsoft.com/office/powerpoint/2010/main" val="37294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静态成员</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761970"/>
          </a:xfrm>
        </p:spPr>
        <p:txBody>
          <a:bodyPr/>
          <a:lstStyle/>
          <a:p>
            <a:r>
              <a:rPr lang="zh-CN" altLang="en-US" sz="2000" b="0" dirty="0"/>
              <a:t>在 </a:t>
            </a:r>
            <a:r>
              <a:rPr lang="en-US" altLang="zh-CN" sz="2000" b="0" dirty="0"/>
              <a:t>JavaScript </a:t>
            </a:r>
            <a:r>
              <a:rPr lang="zh-CN" altLang="en-US" sz="2000" b="0" dirty="0"/>
              <a:t>中底层函数本质上也是对象类型，因此允许直接为函数动态添加属性或方法，构造函数的属性和方法被称为静态成员。</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929792" y="1819164"/>
            <a:ext cx="9845675" cy="3702861"/>
          </a:xfrm>
        </p:spPr>
        <p:txBody>
          <a:bodyPr/>
          <a:lstStyle/>
          <a:p>
            <a:pPr>
              <a:buNone/>
            </a:pPr>
            <a:r>
              <a:rPr lang="zh-CN" altLang="en-US" sz="2400" dirty="0"/>
              <a:t>总结：</a:t>
            </a:r>
            <a:endParaRPr lang="en-US" altLang="zh-CN" sz="2400" dirty="0"/>
          </a:p>
          <a:p>
            <a:pPr>
              <a:buNone/>
            </a:pPr>
            <a:endParaRPr lang="zh-CN" altLang="en-US" dirty="0"/>
          </a:p>
          <a:p>
            <a:r>
              <a:rPr lang="zh-CN" altLang="en-US" dirty="0"/>
              <a:t>静态成员指的是添加到构造函数本身的属性和方法</a:t>
            </a:r>
            <a:endParaRPr lang="en-US" altLang="zh-CN" dirty="0"/>
          </a:p>
          <a:p>
            <a:endParaRPr lang="zh-CN" altLang="en-US" dirty="0"/>
          </a:p>
          <a:p>
            <a:r>
              <a:rPr lang="zh-CN" altLang="en-US" dirty="0"/>
              <a:t>一般公共特征的属性或方法静态成员设置为静态成员</a:t>
            </a:r>
            <a:endParaRPr lang="en-US" altLang="zh-CN" dirty="0"/>
          </a:p>
          <a:p>
            <a:endParaRPr lang="zh-CN" altLang="en-US" dirty="0"/>
          </a:p>
          <a:p>
            <a:r>
              <a:rPr lang="zh-CN" altLang="en-US" dirty="0"/>
              <a:t>静态成员方法中的 </a:t>
            </a:r>
            <a:r>
              <a:rPr lang="en-US" altLang="zh-CN" dirty="0"/>
              <a:t>this </a:t>
            </a:r>
            <a:r>
              <a:rPr lang="zh-CN" altLang="en-US" dirty="0"/>
              <a:t>指向构造函数本身</a:t>
            </a:r>
          </a:p>
          <a:p>
            <a:pPr marL="0" indent="0">
              <a:buNone/>
            </a:pPr>
            <a:endParaRPr lang="en-US" altLang="zh-CN"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64982074"/>
      </p:ext>
    </p:extLst>
  </p:cSld>
  <p:clrMapOvr>
    <a:masterClrMapping/>
  </p:clrMapOvr>
</p:sld>
</file>

<file path=ppt/theme/theme1.xml><?xml version="1.0" encoding="utf-8"?>
<a:theme xmlns:a="http://schemas.openxmlformats.org/drawingml/2006/main" name="封面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0000"/>
        </a:solidFill>
      </a:spPr>
      <a:bodyPr anchor="ctr" anchorCtr="0"/>
      <a:lstStyle>
        <a:def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kumimoji="0" sz="2000" b="0" i="0" u="none" strike="noStrike" kern="1200" cap="none" spc="0" normalizeH="0" baseline="0" noProof="0" dirty="0" smtClean="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9555</TotalTime>
  <Words>2173</Words>
  <Application>Microsoft Office PowerPoint</Application>
  <PresentationFormat>宽屏</PresentationFormat>
  <Paragraphs>281</Paragraphs>
  <Slides>20</Slides>
  <Notes>5</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20</vt:i4>
      </vt:variant>
    </vt:vector>
  </HeadingPairs>
  <TitlesOfParts>
    <vt:vector size="38" baseType="lpstr">
      <vt:lpstr>Alibaba PuHuiTi</vt:lpstr>
      <vt:lpstr>Alibaba PuHuiTi B</vt:lpstr>
      <vt:lpstr>Alibaba PuHuiTi R</vt:lpstr>
      <vt:lpstr>阿里巴巴普惠体</vt:lpstr>
      <vt:lpstr>等线</vt:lpstr>
      <vt:lpstr>黑体</vt:lpstr>
      <vt:lpstr>Arial</vt:lpstr>
      <vt:lpstr>Calibri</vt:lpstr>
      <vt:lpstr>Segoe UI</vt:lpstr>
      <vt:lpstr>Verdana</vt:lpstr>
      <vt:lpstr>Wingdings</vt:lpstr>
      <vt:lpstr>封面1</vt:lpstr>
      <vt:lpstr>封面2</vt:lpstr>
      <vt:lpstr>目录</vt:lpstr>
      <vt:lpstr>章节页版式（一级+二级标题）</vt:lpstr>
      <vt:lpstr>章节页版式（一级标题）</vt:lpstr>
      <vt:lpstr>正文设计方案</vt:lpstr>
      <vt:lpstr>5_结束页设计方案</vt:lpstr>
      <vt:lpstr>JavaScript 进阶 - 第2天</vt:lpstr>
      <vt:lpstr>解构赋值</vt:lpstr>
      <vt:lpstr>数组解构</vt:lpstr>
      <vt:lpstr>对象解构</vt:lpstr>
      <vt:lpstr>解构赋值</vt:lpstr>
      <vt:lpstr>面向对象</vt:lpstr>
      <vt:lpstr>构造函数</vt:lpstr>
      <vt:lpstr>实例成员</vt:lpstr>
      <vt:lpstr>静态成员</vt:lpstr>
      <vt:lpstr>一切皆对象</vt:lpstr>
      <vt:lpstr>引用类型</vt:lpstr>
      <vt:lpstr>Object</vt:lpstr>
      <vt:lpstr>Array</vt:lpstr>
      <vt:lpstr>RegExp</vt:lpstr>
      <vt:lpstr>包装类型</vt:lpstr>
      <vt:lpstr>String</vt:lpstr>
      <vt:lpstr>Number</vt:lpstr>
      <vt:lpstr>Boolean</vt:lpstr>
      <vt:lpstr>补充</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威 刘</cp:lastModifiedBy>
  <cp:revision>835</cp:revision>
  <dcterms:created xsi:type="dcterms:W3CDTF">2020-03-31T02:23:27Z</dcterms:created>
  <dcterms:modified xsi:type="dcterms:W3CDTF">2021-06-28T09:41:38Z</dcterms:modified>
</cp:coreProperties>
</file>