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96" r:id="rId2"/>
    <p:sldMasterId id="2147483665" r:id="rId3"/>
    <p:sldMasterId id="2147483700" r:id="rId4"/>
    <p:sldMasterId id="2147483698" r:id="rId5"/>
    <p:sldMasterId id="2147483668" r:id="rId6"/>
    <p:sldMasterId id="2147483672" r:id="rId7"/>
  </p:sldMasterIdLst>
  <p:notesMasterIdLst>
    <p:notesMasterId r:id="rId19"/>
  </p:notesMasterIdLst>
  <p:handoutMasterIdLst>
    <p:handoutMasterId r:id="rId20"/>
  </p:handoutMasterIdLst>
  <p:sldIdLst>
    <p:sldId id="446" r:id="rId8"/>
    <p:sldId id="434" r:id="rId9"/>
    <p:sldId id="452" r:id="rId10"/>
    <p:sldId id="451" r:id="rId11"/>
    <p:sldId id="458" r:id="rId12"/>
    <p:sldId id="459" r:id="rId13"/>
    <p:sldId id="455" r:id="rId14"/>
    <p:sldId id="460" r:id="rId15"/>
    <p:sldId id="457" r:id="rId16"/>
    <p:sldId id="461"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333333"/>
    <a:srgbClr val="717171"/>
    <a:srgbClr val="515151"/>
    <a:srgbClr val="FFFFFF"/>
    <a:srgbClr val="B60206"/>
    <a:srgbClr val="919191"/>
    <a:srgbClr val="3B3B3B"/>
    <a:srgbClr val="AD000D"/>
    <a:srgbClr val="82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372" autoAdjust="0"/>
  </p:normalViewPr>
  <p:slideViewPr>
    <p:cSldViewPr snapToGrid="0">
      <p:cViewPr varScale="1">
        <p:scale>
          <a:sx n="102" d="100"/>
          <a:sy n="102" d="100"/>
        </p:scale>
        <p:origin x="90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pPr/>
              <a:t>2021/6/30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pPr/>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pPr/>
              <a:t>2021/6/30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pPr/>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a:t>&lt;body&gt;</a:t>
            </a:r>
          </a:p>
          <a:p>
            <a:r>
              <a:rPr lang="en-US" altLang="zh-CN" dirty="0"/>
              <a:t>  &lt;div class="box"&gt;</a:t>
            </a:r>
          </a:p>
          <a:p>
            <a:r>
              <a:rPr lang="en-US" altLang="zh-CN" dirty="0"/>
              <a:t>    &lt;div class="inner"&gt;&lt;/div&gt;</a:t>
            </a:r>
          </a:p>
          <a:p>
            <a:r>
              <a:rPr lang="en-US" altLang="zh-CN" dirty="0"/>
              <a:t>  &lt;/div&gt;</a:t>
            </a:r>
          </a:p>
          <a:p>
            <a:r>
              <a:rPr lang="en-US" altLang="zh-CN" dirty="0"/>
              <a:t>  &lt;div class="btns"&gt;</a:t>
            </a:r>
          </a:p>
          <a:p>
            <a:r>
              <a:rPr lang="en-US" altLang="zh-CN" dirty="0"/>
              <a:t>    &lt;button class="btn1"&gt;</a:t>
            </a:r>
            <a:r>
              <a:rPr lang="zh-CN" altLang="en-US" dirty="0"/>
              <a:t>包含</a:t>
            </a:r>
            <a:r>
              <a:rPr lang="en-US" altLang="zh-CN" dirty="0"/>
              <a:t>padding</a:t>
            </a:r>
            <a:r>
              <a:rPr lang="zh-CN" altLang="en-US" dirty="0"/>
              <a:t>的大小</a:t>
            </a:r>
            <a:r>
              <a:rPr lang="en-US" altLang="zh-CN" dirty="0"/>
              <a:t>&lt;/button&gt;</a:t>
            </a:r>
          </a:p>
          <a:p>
            <a:r>
              <a:rPr lang="en-US" altLang="zh-CN" dirty="0"/>
              <a:t>    &lt;button class="btn2"&gt;</a:t>
            </a:r>
            <a:r>
              <a:rPr lang="zh-CN" altLang="en-US" dirty="0"/>
              <a:t>包含</a:t>
            </a:r>
            <a:r>
              <a:rPr lang="en-US" altLang="zh-CN" dirty="0"/>
              <a:t>border</a:t>
            </a:r>
            <a:r>
              <a:rPr lang="zh-CN" altLang="en-US" dirty="0"/>
              <a:t>的大小</a:t>
            </a:r>
            <a:r>
              <a:rPr lang="en-US" altLang="zh-CN" dirty="0"/>
              <a:t>&lt;/button&gt;</a:t>
            </a:r>
          </a:p>
          <a:p>
            <a:r>
              <a:rPr lang="en-US" altLang="zh-CN" dirty="0"/>
              <a:t>  &lt;/div&gt;</a:t>
            </a:r>
          </a:p>
          <a:p>
            <a:r>
              <a:rPr lang="en-US" altLang="zh-CN" dirty="0"/>
              <a:t>  &lt;script&gt;</a:t>
            </a:r>
          </a:p>
          <a:p>
            <a:r>
              <a:rPr lang="en-US" altLang="zh-CN" dirty="0"/>
              <a:t>    // </a:t>
            </a:r>
            <a:r>
              <a:rPr lang="zh-CN" altLang="en-US" dirty="0"/>
              <a:t>获取 </a:t>
            </a:r>
            <a:r>
              <a:rPr lang="en-US" altLang="zh-CN" dirty="0"/>
              <a:t>.box </a:t>
            </a:r>
            <a:r>
              <a:rPr lang="zh-CN" altLang="en-US" dirty="0"/>
              <a:t>元素</a:t>
            </a:r>
          </a:p>
          <a:p>
            <a:r>
              <a:rPr lang="zh-CN" altLang="en-US" dirty="0"/>
              <a:t>    </a:t>
            </a:r>
            <a:r>
              <a:rPr lang="en-US" altLang="zh-CN" dirty="0"/>
              <a:t>let box = document.querySelector('.box');</a:t>
            </a:r>
          </a:p>
          <a:p>
            <a:r>
              <a:rPr lang="en-US" altLang="zh-CN" dirty="0"/>
              <a:t>    let inner = document.querySelector('.inner');</a:t>
            </a:r>
          </a:p>
          <a:p>
            <a:endParaRPr lang="en-US" altLang="zh-CN" dirty="0"/>
          </a:p>
          <a:p>
            <a:r>
              <a:rPr lang="en-US" altLang="zh-CN" dirty="0"/>
              <a:t>    let btn1 = document.querySelector('.btn1');</a:t>
            </a:r>
          </a:p>
          <a:p>
            <a:r>
              <a:rPr lang="en-US" altLang="zh-CN" dirty="0"/>
              <a:t>    btn1.addEventListener('click',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${box.clientWidth} &lt;br&gt;</a:t>
            </a:r>
          </a:p>
          <a:p>
            <a:r>
              <a:rPr lang="en-US" altLang="zh-CN" dirty="0"/>
              <a:t>        &lt;span&gt;</a:t>
            </a:r>
            <a:r>
              <a:rPr lang="zh-CN" altLang="en-US" dirty="0"/>
              <a:t>盒子的高度为 </a:t>
            </a:r>
            <a:r>
              <a:rPr lang="en-US" altLang="zh-CN" dirty="0"/>
              <a:t>${box.clientHeight}</a:t>
            </a:r>
          </a:p>
          <a:p>
            <a:r>
              <a:rPr lang="en-US" altLang="zh-CN" dirty="0"/>
              <a:t>      `</a:t>
            </a:r>
          </a:p>
          <a:p>
            <a:r>
              <a:rPr lang="en-US" altLang="zh-CN" dirty="0"/>
              <a:t>    })</a:t>
            </a:r>
          </a:p>
          <a:p>
            <a:endParaRPr lang="en-US" altLang="zh-CN" dirty="0"/>
          </a:p>
          <a:p>
            <a:r>
              <a:rPr lang="en-US" altLang="zh-CN" dirty="0"/>
              <a:t>    let btn2 = document.querySelector('.btn2');</a:t>
            </a:r>
          </a:p>
          <a:p>
            <a:r>
              <a:rPr lang="en-US" altLang="zh-CN" dirty="0"/>
              <a:t>    btn2.addEventListener('click',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${box.offsetWidth} &lt;br&gt;</a:t>
            </a:r>
          </a:p>
          <a:p>
            <a:r>
              <a:rPr lang="en-US" altLang="zh-CN" dirty="0"/>
              <a:t>        &lt;span&gt;</a:t>
            </a:r>
            <a:r>
              <a:rPr lang="zh-CN" altLang="en-US" dirty="0"/>
              <a:t>盒子的高度为 </a:t>
            </a:r>
            <a:r>
              <a:rPr lang="en-US" altLang="zh-CN" dirty="0"/>
              <a:t>${box.offsetHeight}</a:t>
            </a:r>
          </a:p>
          <a:p>
            <a:r>
              <a:rPr lang="en-US" altLang="zh-CN" dirty="0"/>
              <a:t>      `</a:t>
            </a:r>
          </a:p>
          <a:p>
            <a:r>
              <a:rPr lang="en-US" altLang="zh-CN" dirty="0"/>
              <a:t>    })</a:t>
            </a:r>
          </a:p>
          <a:p>
            <a:r>
              <a:rPr lang="en-US" altLang="zh-CN" dirty="0"/>
              <a:t>  &lt;/script&gt;</a:t>
            </a:r>
          </a:p>
          <a:p>
            <a:r>
              <a:rPr lang="en-US" altLang="zh-CN" dirty="0"/>
              <a:t>&lt;/body&gt;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&lt;script&gt;</a:t>
            </a:r>
          </a:p>
          <a:p>
            <a:r>
              <a:rPr lang="en-US" altLang="zh-CN" dirty="0"/>
              <a:t>  function move(node, offset) {</a:t>
            </a:r>
          </a:p>
          <a:p>
            <a:r>
              <a:rPr lang="en-US" altLang="zh-CN" dirty="0"/>
              <a:t>    // </a:t>
            </a:r>
            <a:r>
              <a:rPr lang="zh-CN" altLang="en-US" dirty="0"/>
              <a:t>初始位置坐标</a:t>
            </a:r>
          </a:p>
          <a:p>
            <a:r>
              <a:rPr lang="zh-CN" altLang="en-US" dirty="0"/>
              <a:t>    </a:t>
            </a:r>
            <a:r>
              <a:rPr lang="en-US" altLang="zh-CN" dirty="0"/>
              <a:t>let startX = node.offsetLeft;</a:t>
            </a:r>
          </a:p>
          <a:p>
            <a:endParaRPr lang="en-US" altLang="zh-CN" dirty="0"/>
          </a:p>
          <a:p>
            <a:r>
              <a:rPr lang="en-US" altLang="zh-CN" dirty="0"/>
              <a:t>    (function loop() {</a:t>
            </a:r>
          </a:p>
          <a:p>
            <a:r>
              <a:rPr lang="en-US" altLang="zh-CN" dirty="0"/>
              <a:t>      let currentX = node.offsetLeft;</a:t>
            </a:r>
          </a:p>
          <a:p>
            <a:r>
              <a:rPr lang="en-US" altLang="zh-CN" dirty="0"/>
              <a:t>      let timer;</a:t>
            </a:r>
          </a:p>
          <a:p>
            <a:endParaRPr lang="en-US" altLang="zh-CN" dirty="0"/>
          </a:p>
          <a:p>
            <a:r>
              <a:rPr lang="en-US" altLang="zh-CN" dirty="0"/>
              <a:t>      if(currentX - startX &gt;= offset) {</a:t>
            </a:r>
          </a:p>
          <a:p>
            <a:r>
              <a:rPr lang="en-US" altLang="zh-CN" dirty="0"/>
              <a:t>        return clearTimeout(timer);</a:t>
            </a:r>
          </a:p>
          <a:p>
            <a:r>
              <a:rPr lang="en-US" altLang="zh-CN" dirty="0"/>
              <a:t>      }</a:t>
            </a:r>
          </a:p>
          <a:p>
            <a:endParaRPr lang="en-US" altLang="zh-CN" dirty="0"/>
          </a:p>
          <a:p>
            <a:r>
              <a:rPr lang="en-US" altLang="zh-CN" dirty="0"/>
              <a:t>      node.style.left = ++currentX + 'px';</a:t>
            </a:r>
          </a:p>
          <a:p>
            <a:endParaRPr lang="en-US" altLang="zh-CN" dirty="0"/>
          </a:p>
          <a:p>
            <a:r>
              <a:rPr lang="en-US" altLang="zh-CN" dirty="0"/>
              <a:t>      timer = setTimeout(loop, 1000 / 60);</a:t>
            </a:r>
          </a:p>
          <a:p>
            <a:r>
              <a:rPr lang="en-US" altLang="zh-CN" dirty="0"/>
              <a:t>    })();</a:t>
            </a:r>
          </a:p>
          <a:p>
            <a:r>
              <a:rPr lang="en-US" altLang="zh-CN" dirty="0"/>
              <a:t>  }</a:t>
            </a:r>
          </a:p>
          <a:p>
            <a:r>
              <a:rPr lang="en-US" altLang="zh-CN" dirty="0"/>
              <a:t>  </a:t>
            </a:r>
          </a:p>
          <a:p>
            <a:r>
              <a:rPr lang="en-US" altLang="zh-CN" dirty="0"/>
              <a:t>  let box = document.querySelector('.box');</a:t>
            </a:r>
          </a:p>
          <a:p>
            <a:r>
              <a:rPr lang="en-US" altLang="zh-CN" dirty="0"/>
              <a:t>  // </a:t>
            </a:r>
            <a:r>
              <a:rPr lang="zh-CN" altLang="en-US" dirty="0"/>
              <a:t>移动盒子</a:t>
            </a:r>
          </a:p>
          <a:p>
            <a:r>
              <a:rPr lang="zh-CN" altLang="en-US" dirty="0"/>
              <a:t>  </a:t>
            </a:r>
            <a:r>
              <a:rPr lang="en-US" altLang="zh-CN" dirty="0"/>
              <a:t>move(box, 300);</a:t>
            </a:r>
          </a:p>
          <a:p>
            <a:r>
              <a:rPr lang="en-US" altLang="zh-CN" dirty="0"/>
              <a:t>&lt;/script&gt;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5133C-BA01-DF45-B56C-382997856D7B}"/>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4" name="文本占位符 3">
            <a:extLst>
              <a:ext uri="{FF2B5EF4-FFF2-40B4-BE49-F238E27FC236}">
                <a16:creationId xmlns:a16="http://schemas.microsoft.com/office/drawing/2014/main" id="{35475670-869C-CC43-9CA3-F8BC56294601}"/>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3506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3" name="六边形 22">
            <a:extLst>
              <a:ext uri="{FF2B5EF4-FFF2-40B4-BE49-F238E27FC236}">
                <a16:creationId xmlns:a16="http://schemas.microsoft.com/office/drawing/2014/main" id="{D71D36F9-1B1C-094A-A062-19A46A7AB388}"/>
              </a:ext>
            </a:extLst>
          </p:cNvPr>
          <p:cNvSpPr/>
          <p:nvPr userDrawn="1"/>
        </p:nvSpPr>
        <p:spPr>
          <a:xfrm rot="5400000">
            <a:off x="1692372" y="2597813"/>
            <a:ext cx="1944550" cy="1676336"/>
          </a:xfrm>
          <a:prstGeom prst="hexagon">
            <a:avLst/>
          </a:prstGeom>
          <a:solidFill>
            <a:schemeClr val="bg1"/>
          </a:solidFill>
          <a:ln w="762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903770" y="2953045"/>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502424" y="2219478"/>
            <a:ext cx="566610" cy="488457"/>
          </a:xfrm>
          <a:prstGeom prst="hexagon">
            <a:avLst/>
          </a:prstGeom>
          <a:solidFill>
            <a:srgbClr val="B6020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353752" y="4163928"/>
            <a:ext cx="466193" cy="401891"/>
          </a:xfrm>
          <a:prstGeom prst="hexagon">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746650" y="3648659"/>
            <a:ext cx="566612" cy="488459"/>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grpSp>
        <p:nvGrpSpPr>
          <p:cNvPr id="9" name="组合 8"/>
          <p:cNvGrpSpPr/>
          <p:nvPr userDrawn="1"/>
        </p:nvGrpSpPr>
        <p:grpSpPr>
          <a:xfrm>
            <a:off x="1283369" y="2035081"/>
            <a:ext cx="2695576" cy="2933701"/>
            <a:chOff x="1247775" y="2352674"/>
            <a:chExt cx="2695576" cy="2933701"/>
          </a:xfrm>
        </p:grpSpPr>
        <p:sp>
          <p:nvSpPr>
            <p:cNvPr id="12" name="椭圆 11"/>
            <p:cNvSpPr/>
            <p:nvPr userDrawn="1"/>
          </p:nvSpPr>
          <p:spPr>
            <a:xfrm>
              <a:off x="1285875" y="4600575"/>
              <a:ext cx="685800" cy="685800"/>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81325" y="4133850"/>
              <a:ext cx="838200" cy="838200"/>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352675" y="2466974"/>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nvGrpSpPr>
          <p:grpSpPr>
            <a:xfrm>
              <a:off x="1543049" y="2777505"/>
              <a:ext cx="2112294" cy="2080245"/>
              <a:chOff x="1895474" y="2676872"/>
              <a:chExt cx="1752253" cy="1752253"/>
            </a:xfrm>
          </p:grpSpPr>
          <p:sp>
            <p:nvSpPr>
              <p:cNvPr id="19" name="椭圆 18"/>
              <p:cNvSpPr/>
              <p:nvPr userDrawn="1"/>
            </p:nvSpPr>
            <p:spPr>
              <a:xfrm>
                <a:off x="1895474" y="2676872"/>
                <a:ext cx="1752253" cy="1752253"/>
              </a:xfrm>
              <a:prstGeom prst="ellipse">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2128663" y="2910061"/>
                <a:ext cx="1285875" cy="12858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userDrawn="1"/>
          </p:nvSpPr>
          <p:spPr>
            <a:xfrm>
              <a:off x="1247775" y="2466975"/>
              <a:ext cx="838200" cy="83820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659439" y="1138555"/>
            <a:ext cx="4906962" cy="4378325"/>
          </a:xfrm>
          <a:prstGeom prst="rect">
            <a:avLst/>
          </a:prstGeom>
        </p:spPr>
        <p:txBody>
          <a:bodyPr/>
          <a:lstStyle>
            <a:lvl1pPr>
              <a:lnSpc>
                <a:spcPct val="200000"/>
              </a:lnSpc>
              <a:buFont typeface="Wingdings"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p>
        </p:txBody>
      </p:sp>
    </p:spTree>
    <p:extLst>
      <p:ext uri="{BB962C8B-B14F-4D97-AF65-F5344CB8AC3E}">
        <p14:creationId xmlns:p14="http://schemas.microsoft.com/office/powerpoint/2010/main" val="356469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E7FCBFE4-F6F5-7140-92BE-A9E9D7D422C6}"/>
              </a:ext>
            </a:extLst>
          </p:cNvPr>
          <p:cNvSpPr>
            <a:spLocks/>
          </p:cNvSpPr>
          <p:nvPr userDrawn="1"/>
        </p:nvSpPr>
        <p:spPr bwMode="auto">
          <a:xfrm>
            <a:off x="9834034" y="-10160"/>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B60005"/>
          </a:solidFill>
          <a:ln>
            <a:noFill/>
          </a:ln>
        </p:spPr>
        <p:txBody>
          <a:bodyPr/>
          <a:lstStyle/>
          <a:p>
            <a:endParaRPr lang="zh-CN" altLang="en-US" sz="2400"/>
          </a:p>
        </p:txBody>
      </p:sp>
      <p:pic>
        <p:nvPicPr>
          <p:cNvPr id="8" name="图片 7">
            <a:extLst>
              <a:ext uri="{FF2B5EF4-FFF2-40B4-BE49-F238E27FC236}">
                <a16:creationId xmlns:a16="http://schemas.microsoft.com/office/drawing/2014/main" id="{7400E408-1840-2A42-8E6D-5F18CFCE91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3610" y="94359"/>
            <a:ext cx="1468997" cy="606726"/>
          </a:xfrm>
          <a:prstGeom prst="rect">
            <a:avLst/>
          </a:prstGeom>
        </p:spPr>
      </p:pic>
    </p:spTree>
    <p:extLst>
      <p:ext uri="{BB962C8B-B14F-4D97-AF65-F5344CB8AC3E}">
        <p14:creationId xmlns:p14="http://schemas.microsoft.com/office/powerpoint/2010/main" val="3194639758"/>
      </p:ext>
    </p:extLst>
  </p:cSld>
  <p:clrMap bg1="lt1" tx1="dk1" bg2="lt2" tx2="dk2" accent1="accent1" accent2="accent2" accent3="accent3" accent4="accent4" accent5="accent5" accent6="accent6" hlink="hlink" folHlink="folHlink"/>
  <p:sldLayoutIdLst>
    <p:sldLayoutId id="2147483690"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86956" y="-252943"/>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B6020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89875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361484"/>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681" r:id="rId9"/>
    <p:sldLayoutId id="2147483693" r:id="rId1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017F-A48F-9049-8179-1C2ED706143D}"/>
              </a:ext>
            </a:extLst>
          </p:cNvPr>
          <p:cNvSpPr>
            <a:spLocks noGrp="1"/>
          </p:cNvSpPr>
          <p:nvPr>
            <p:ph type="title"/>
          </p:nvPr>
        </p:nvSpPr>
        <p:spPr>
          <a:xfrm>
            <a:off x="811823" y="837956"/>
            <a:ext cx="10541000" cy="1158875"/>
          </a:xfrm>
        </p:spPr>
        <p:txBody>
          <a:bodyPr/>
          <a:lstStyle/>
          <a:p>
            <a:r>
              <a:rPr lang="en-US" altLang="zh-CN" b="1" dirty="0"/>
              <a:t>JavaScript </a:t>
            </a:r>
            <a:r>
              <a:rPr lang="zh-CN" altLang="en-US" b="1" dirty="0"/>
              <a:t>进阶 </a:t>
            </a:r>
            <a:r>
              <a:rPr lang="en-US" altLang="zh-CN" b="1" dirty="0"/>
              <a:t>- </a:t>
            </a:r>
            <a:r>
              <a:rPr lang="zh-CN" altLang="en-US" b="1" dirty="0"/>
              <a:t>第</a:t>
            </a:r>
            <a:r>
              <a:rPr lang="en-US" altLang="zh-CN" b="1" dirty="0"/>
              <a:t>3</a:t>
            </a:r>
            <a:r>
              <a:rPr lang="zh-CN" altLang="en-US" b="1" dirty="0"/>
              <a:t>天</a:t>
            </a:r>
          </a:p>
        </p:txBody>
      </p:sp>
      <p:sp>
        <p:nvSpPr>
          <p:cNvPr id="3" name="文本占位符 2">
            <a:extLst>
              <a:ext uri="{FF2B5EF4-FFF2-40B4-BE49-F238E27FC236}">
                <a16:creationId xmlns:a16="http://schemas.microsoft.com/office/drawing/2014/main" id="{B4780F44-5A50-CA4A-A590-D046E536D357}"/>
              </a:ext>
            </a:extLst>
          </p:cNvPr>
          <p:cNvSpPr>
            <a:spLocks noGrp="1"/>
          </p:cNvSpPr>
          <p:nvPr>
            <p:ph type="body" sz="quarter" idx="10"/>
          </p:nvPr>
        </p:nvSpPr>
        <p:spPr>
          <a:xfrm>
            <a:off x="801464" y="2090058"/>
            <a:ext cx="10540999" cy="4362714"/>
          </a:xfrm>
        </p:spPr>
        <p:txBody>
          <a:bodyPr/>
          <a:lstStyle/>
          <a:p>
            <a:pPr algn="l"/>
            <a:r>
              <a:rPr lang="zh-CN" altLang="en-US" sz="1600" b="1" dirty="0"/>
              <a:t>了解构造函数原型对象的语法特征，掌握 </a:t>
            </a:r>
            <a:r>
              <a:rPr lang="en-US" altLang="zh-CN" sz="1600" b="1" dirty="0"/>
              <a:t>JavaScript </a:t>
            </a:r>
            <a:r>
              <a:rPr lang="zh-CN" altLang="en-US" sz="1600" b="1" dirty="0"/>
              <a:t>中面向对象编程的实现方式，基于面向对象编程思想实现 </a:t>
            </a:r>
            <a:r>
              <a:rPr lang="en-US" altLang="zh-CN" sz="1600" b="1" dirty="0"/>
              <a:t>DOM </a:t>
            </a:r>
            <a:r>
              <a:rPr lang="zh-CN" altLang="en-US" sz="1600" b="1" dirty="0"/>
              <a:t>操作的封装。</a:t>
            </a:r>
            <a:endParaRPr lang="en-US" altLang="zh-CN" sz="1600" b="1" dirty="0"/>
          </a:p>
          <a:p>
            <a:pPr algn="l"/>
            <a:endParaRPr lang="en-US" altLang="zh-CN" sz="1600" dirty="0"/>
          </a:p>
          <a:p>
            <a:pPr algn="l">
              <a:buFont typeface="Arial" pitchFamily="34" charset="0"/>
              <a:buChar char="•"/>
            </a:pPr>
            <a:r>
              <a:rPr lang="zh-CN" altLang="en-US" sz="1800" dirty="0"/>
              <a:t>了解面向对象编程的一般特征</a:t>
            </a:r>
            <a:endParaRPr lang="en-US" altLang="zh-CN" sz="1800" dirty="0"/>
          </a:p>
          <a:p>
            <a:pPr algn="l">
              <a:buFont typeface="Arial" pitchFamily="34" charset="0"/>
              <a:buChar char="•"/>
            </a:pPr>
            <a:endParaRPr lang="zh-CN" altLang="en-US" sz="1800" dirty="0"/>
          </a:p>
          <a:p>
            <a:pPr algn="l">
              <a:buFont typeface="Arial" pitchFamily="34" charset="0"/>
              <a:buChar char="•"/>
            </a:pPr>
            <a:r>
              <a:rPr lang="zh-CN" altLang="en-US" sz="1800" dirty="0"/>
              <a:t>掌握基于构造函数原型对象的逻辑封装</a:t>
            </a:r>
            <a:endParaRPr lang="en-US" altLang="zh-CN" sz="1800" dirty="0"/>
          </a:p>
          <a:p>
            <a:pPr algn="l">
              <a:buFont typeface="Arial" pitchFamily="34" charset="0"/>
              <a:buChar char="•"/>
            </a:pPr>
            <a:endParaRPr lang="zh-CN" altLang="en-US" sz="1800" dirty="0"/>
          </a:p>
          <a:p>
            <a:pPr algn="l">
              <a:buFont typeface="Arial" pitchFamily="34" charset="0"/>
              <a:buChar char="•"/>
            </a:pPr>
            <a:r>
              <a:rPr lang="zh-CN" altLang="en-US" sz="1800" dirty="0"/>
              <a:t>掌握基于原型对象实现的继承</a:t>
            </a:r>
            <a:endParaRPr lang="en-US" altLang="zh-CN" sz="1800" dirty="0"/>
          </a:p>
          <a:p>
            <a:pPr algn="l">
              <a:buFont typeface="Arial" pitchFamily="34" charset="0"/>
              <a:buChar char="•"/>
            </a:pPr>
            <a:endParaRPr lang="zh-CN" altLang="en-US" sz="1800" dirty="0"/>
          </a:p>
          <a:p>
            <a:pPr algn="l">
              <a:buFont typeface="Arial" pitchFamily="34" charset="0"/>
              <a:buChar char="•"/>
            </a:pPr>
            <a:r>
              <a:rPr lang="zh-CN" altLang="en-US" sz="1800" dirty="0"/>
              <a:t>理解什么原型链及其作用</a:t>
            </a:r>
            <a:endParaRPr lang="en-US" altLang="zh-CN" sz="1800" dirty="0"/>
          </a:p>
          <a:p>
            <a:pPr algn="l">
              <a:buFont typeface="Arial" pitchFamily="34" charset="0"/>
              <a:buChar char="•"/>
            </a:pPr>
            <a:endParaRPr lang="zh-CN" altLang="en-US" sz="1800" dirty="0"/>
          </a:p>
          <a:p>
            <a:pPr algn="l">
              <a:buFont typeface="Arial" pitchFamily="34" charset="0"/>
              <a:buChar char="•"/>
            </a:pPr>
            <a:r>
              <a:rPr lang="zh-CN" altLang="en-US" sz="1800" dirty="0"/>
              <a:t>能够处理程序异常提升程序执行的健壮性</a:t>
            </a:r>
          </a:p>
          <a:p>
            <a:pPr algn="l"/>
            <a:endParaRPr lang="en-US" altLang="zh-CN" sz="1600" dirty="0"/>
          </a:p>
        </p:txBody>
      </p:sp>
    </p:spTree>
    <p:extLst>
      <p:ext uri="{BB962C8B-B14F-4D97-AF65-F5344CB8AC3E}">
        <p14:creationId xmlns:p14="http://schemas.microsoft.com/office/powerpoint/2010/main" val="298503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1678182"/>
            <a:ext cx="10748057" cy="4677350"/>
          </a:xfrm>
        </p:spPr>
        <p:txBody>
          <a:bodyPr/>
          <a:lstStyle/>
          <a:p>
            <a:pPr>
              <a:buNone/>
            </a:pPr>
            <a:r>
              <a:rPr lang="en-US" altLang="zh-CN" b="1" dirty="0"/>
              <a:t>throw</a:t>
            </a:r>
            <a:endParaRPr lang="en-US" altLang="zh-CN" dirty="0"/>
          </a:p>
          <a:p>
            <a:pPr>
              <a:buNone/>
            </a:pPr>
            <a:r>
              <a:rPr lang="zh-CN" altLang="en-US" dirty="0"/>
              <a:t>异常处理是指预估代码执行过程中可能发生的错误，然后最大程度的避免错误的发生导致整个程序无法继续运行。</a:t>
            </a:r>
            <a:endParaRPr lang="en-US" altLang="zh-CN" dirty="0"/>
          </a:p>
          <a:p>
            <a:r>
              <a:rPr lang="zh-CN" altLang="en-US" dirty="0"/>
              <a:t>总结：</a:t>
            </a:r>
          </a:p>
          <a:p>
            <a:r>
              <a:rPr lang="en-US" altLang="zh-CN" dirty="0"/>
              <a:t>throw </a:t>
            </a:r>
            <a:r>
              <a:rPr lang="zh-CN" altLang="en-US" dirty="0"/>
              <a:t>抛出异常信息，程序也会终止执行</a:t>
            </a:r>
          </a:p>
          <a:p>
            <a:r>
              <a:rPr lang="en-US" altLang="zh-CN" dirty="0"/>
              <a:t>throw </a:t>
            </a:r>
            <a:r>
              <a:rPr lang="zh-CN" altLang="en-US" dirty="0"/>
              <a:t>后面跟的是错误提示信息</a:t>
            </a:r>
          </a:p>
          <a:p>
            <a:r>
              <a:rPr lang="en-US" altLang="zh-CN" dirty="0"/>
              <a:t>Error </a:t>
            </a:r>
            <a:r>
              <a:rPr lang="zh-CN" altLang="en-US" dirty="0"/>
              <a:t>对象配合 </a:t>
            </a:r>
            <a:r>
              <a:rPr lang="en-US" altLang="zh-CN" dirty="0"/>
              <a:t>throw </a:t>
            </a:r>
            <a:r>
              <a:rPr lang="zh-CN" altLang="en-US" dirty="0"/>
              <a:t>使用，能够设置更详细的错误信息</a:t>
            </a:r>
          </a:p>
          <a:p>
            <a:pPr>
              <a:buNone/>
            </a:pPr>
            <a:r>
              <a:rPr lang="en-US" altLang="zh-CN" b="1" dirty="0"/>
              <a:t>try ... catch</a:t>
            </a:r>
          </a:p>
          <a:p>
            <a:r>
              <a:rPr lang="zh-CN" altLang="en-US" dirty="0"/>
              <a:t>总结：</a:t>
            </a:r>
          </a:p>
          <a:p>
            <a:r>
              <a:rPr lang="en-US" altLang="zh-CN" dirty="0"/>
              <a:t>try...catch </a:t>
            </a:r>
            <a:r>
              <a:rPr lang="zh-CN" altLang="en-US" dirty="0"/>
              <a:t>用于捕获错误信息</a:t>
            </a:r>
          </a:p>
          <a:p>
            <a:r>
              <a:rPr lang="zh-CN" altLang="en-US" dirty="0"/>
              <a:t>将预估可能发生错误的代码写在 </a:t>
            </a:r>
            <a:r>
              <a:rPr lang="en-US" altLang="zh-CN" dirty="0"/>
              <a:t>try </a:t>
            </a:r>
            <a:r>
              <a:rPr lang="zh-CN" altLang="en-US" dirty="0"/>
              <a:t>代码段中</a:t>
            </a:r>
          </a:p>
          <a:p>
            <a:r>
              <a:rPr lang="zh-CN" altLang="en-US" dirty="0"/>
              <a:t>如果 </a:t>
            </a:r>
            <a:r>
              <a:rPr lang="en-US" altLang="zh-CN" dirty="0"/>
              <a:t>try </a:t>
            </a:r>
            <a:r>
              <a:rPr lang="zh-CN" altLang="en-US" dirty="0"/>
              <a:t>代码段中出现错误后，会执行 </a:t>
            </a:r>
            <a:r>
              <a:rPr lang="en-US" altLang="zh-CN" dirty="0"/>
              <a:t>catch </a:t>
            </a:r>
            <a:r>
              <a:rPr lang="zh-CN" altLang="en-US" dirty="0"/>
              <a:t>代码段，并截获到错误信息</a:t>
            </a:r>
          </a:p>
          <a:p>
            <a:pPr>
              <a:buNone/>
            </a:pPr>
            <a:endParaRPr lang="en-US" altLang="zh-CN"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异常处理</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b="0" dirty="0"/>
              <a:t>了解 </a:t>
            </a:r>
            <a:r>
              <a:rPr lang="en-US" altLang="zh-CN" sz="2000" b="0" dirty="0"/>
              <a:t>JavaScript </a:t>
            </a:r>
            <a:r>
              <a:rPr lang="zh-CN" altLang="en-US" sz="2000" b="0" dirty="0"/>
              <a:t>中程序异常处理的方法，提升代码运行的健壮性。</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38040" y="271350"/>
            <a:ext cx="8771021" cy="517190"/>
          </a:xfrm>
        </p:spPr>
        <p:txBody>
          <a:bodyPr/>
          <a:lstStyle/>
          <a:p>
            <a:r>
              <a:rPr lang="zh-CN" altLang="en-US" dirty="0"/>
              <a:t>面向对象</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02525"/>
            <a:ext cx="10749599" cy="718751"/>
          </a:xfrm>
        </p:spPr>
        <p:txBody>
          <a:bodyPr/>
          <a:lstStyle/>
          <a:p>
            <a:pPr marL="342900" lvl="0" indent="-342900" eaLnBrk="1" hangingPunct="1">
              <a:defRPr/>
            </a:pPr>
            <a:r>
              <a:rPr lang="zh-CN" altLang="en-US" sz="2000" b="0" dirty="0"/>
              <a:t>学习 </a:t>
            </a:r>
            <a:r>
              <a:rPr lang="en-US" altLang="zh-CN" sz="2000" b="0" dirty="0"/>
              <a:t>JavaScript </a:t>
            </a:r>
            <a:r>
              <a:rPr lang="zh-CN" altLang="en-US" sz="2000" b="0" dirty="0"/>
              <a:t>中基于原型的面向对象编程序的语法实现，理解面向对象编程的特征。</a:t>
            </a:r>
            <a:endParaRPr lang="zh-CN" altLang="en-US" sz="2000" dirty="0"/>
          </a:p>
        </p:txBody>
      </p:sp>
      <p:sp>
        <p:nvSpPr>
          <p:cNvPr id="5" name="内容占位符 2"/>
          <p:cNvSpPr txBox="1">
            <a:spLocks/>
          </p:cNvSpPr>
          <p:nvPr/>
        </p:nvSpPr>
        <p:spPr bwMode="auto">
          <a:xfrm>
            <a:off x="684254" y="1905695"/>
            <a:ext cx="10676793" cy="39426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defRPr/>
            </a:pPr>
            <a:r>
              <a:rPr lang="zh-CN" altLang="en-US" sz="1600" dirty="0"/>
              <a:t>面向对象编程是一种程序设计思想，它具有 </a:t>
            </a:r>
            <a:r>
              <a:rPr lang="en-US" altLang="zh-CN" sz="1600" dirty="0"/>
              <a:t>3 </a:t>
            </a:r>
            <a:r>
              <a:rPr lang="zh-CN" altLang="en-US" sz="1600" dirty="0"/>
              <a:t>个显著的特征：封装、继承、多态。</a:t>
            </a:r>
            <a:endParaRPr lang="en-US" altLang="zh-CN" sz="1600" b="1" dirty="0"/>
          </a:p>
          <a:p>
            <a:pPr marL="342900" lvl="0" indent="-342900" fontAlgn="base">
              <a:spcBef>
                <a:spcPct val="20000"/>
              </a:spcBef>
              <a:spcAft>
                <a:spcPct val="0"/>
              </a:spcAft>
              <a:defRPr/>
            </a:pPr>
            <a:endParaRPr lang="en-US" altLang="zh-CN" sz="1600" b="1" dirty="0"/>
          </a:p>
          <a:p>
            <a:pPr marL="342900" lvl="0" indent="-342900" fontAlgn="base">
              <a:spcBef>
                <a:spcPct val="20000"/>
              </a:spcBef>
              <a:spcAft>
                <a:spcPct val="0"/>
              </a:spcAft>
              <a:defRPr/>
            </a:pPr>
            <a:endParaRPr lang="en-US" altLang="zh-CN" sz="1600" kern="0" dirty="0">
              <a:latin typeface="+mn-lt"/>
            </a:endParaRPr>
          </a:p>
          <a:p>
            <a:pPr marL="342900" lvl="0" indent="-342900" fontAlgn="base">
              <a:spcBef>
                <a:spcPct val="20000"/>
              </a:spcBef>
              <a:spcAft>
                <a:spcPct val="0"/>
              </a:spcAft>
              <a:defRPr/>
            </a:pPr>
            <a:r>
              <a:rPr lang="zh-CN" altLang="en-US" sz="1600" kern="0" dirty="0"/>
              <a:t>封装</a:t>
            </a:r>
            <a:endParaRPr lang="en-US" altLang="zh-CN" sz="1600" kern="0" dirty="0"/>
          </a:p>
          <a:p>
            <a:pPr marL="342900" lvl="0" indent="-342900" fontAlgn="base">
              <a:spcBef>
                <a:spcPct val="20000"/>
              </a:spcBef>
              <a:spcAft>
                <a:spcPct val="0"/>
              </a:spcAft>
              <a:defRPr/>
            </a:pPr>
            <a:endParaRPr lang="en-US" altLang="zh-CN" sz="1600" kern="0" dirty="0">
              <a:latin typeface="+mn-lt"/>
            </a:endParaRPr>
          </a:p>
          <a:p>
            <a:pPr marL="342900" lvl="0" indent="-342900" fontAlgn="base">
              <a:spcBef>
                <a:spcPct val="20000"/>
              </a:spcBef>
              <a:spcAft>
                <a:spcPct val="0"/>
              </a:spcAft>
              <a:defRPr/>
            </a:pPr>
            <a:r>
              <a:rPr lang="zh-CN" altLang="en-US" sz="1600" kern="0" dirty="0"/>
              <a:t>继承</a:t>
            </a:r>
            <a:endParaRPr lang="en-US" altLang="zh-CN" sz="1600" kern="0" dirty="0"/>
          </a:p>
          <a:p>
            <a:pPr marL="342900" lvl="0" indent="-342900" fontAlgn="base">
              <a:spcBef>
                <a:spcPct val="20000"/>
              </a:spcBef>
              <a:spcAft>
                <a:spcPct val="0"/>
              </a:spcAft>
              <a:defRPr/>
            </a:pPr>
            <a:endParaRPr lang="en-US" altLang="zh-CN" sz="1600" kern="0" dirty="0">
              <a:latin typeface="+mn-lt"/>
            </a:endParaRPr>
          </a:p>
          <a:p>
            <a:pPr marL="342900" lvl="0" indent="-342900" fontAlgn="base">
              <a:spcBef>
                <a:spcPct val="20000"/>
              </a:spcBef>
              <a:spcAft>
                <a:spcPct val="0"/>
              </a:spcAft>
              <a:defRPr/>
            </a:pPr>
            <a:r>
              <a:rPr lang="zh-CN" altLang="en-US" sz="1600" kern="0" dirty="0"/>
              <a:t>多态</a:t>
            </a:r>
            <a:endParaRPr lang="en-US" altLang="zh-CN" sz="16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altLang="zh-CN" sz="1600" kern="0" dirty="0">
              <a:latin typeface="+mn-lt"/>
            </a:endParaRPr>
          </a:p>
        </p:txBody>
      </p:sp>
    </p:spTree>
    <p:extLst>
      <p:ext uri="{BB962C8B-B14F-4D97-AF65-F5344CB8AC3E}">
        <p14:creationId xmlns:p14="http://schemas.microsoft.com/office/powerpoint/2010/main" val="117125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封装</a:t>
            </a:r>
            <a:endParaRPr lang="zh-CN" altLang="en-US" b="0"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b="0"/>
              <a:t>封装数组</a:t>
            </a:r>
            <a:r>
              <a:rPr lang="zh-CN" altLang="en-US" sz="2000" b="0" dirty="0"/>
              <a:t>解构是将数组的单元值快速批量赋值给一系列变量的简洁语法</a:t>
            </a:r>
            <a:endParaRPr lang="zh-CN" altLang="en-US" sz="2000" dirty="0"/>
          </a:p>
        </p:txBody>
      </p:sp>
      <p:sp>
        <p:nvSpPr>
          <p:cNvPr id="8" name="内容占位符 2"/>
          <p:cNvSpPr txBox="1">
            <a:spLocks/>
          </p:cNvSpPr>
          <p:nvPr/>
        </p:nvSpPr>
        <p:spPr bwMode="auto">
          <a:xfrm>
            <a:off x="691661" y="1745672"/>
            <a:ext cx="10703169" cy="4441371"/>
          </a:xfrm>
          <a:prstGeom prst="rect">
            <a:avLst/>
          </a:prstGeom>
          <a:noFill/>
          <a:ln w="9525">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pPr>
            <a:endParaRPr lang="en-US" altLang="zh-CN" sz="1600" kern="0" dirty="0"/>
          </a:p>
          <a:p>
            <a:pPr marL="342900" indent="-342900" eaLnBrk="1" hangingPunct="1">
              <a:spcBef>
                <a:spcPct val="20000"/>
              </a:spcBef>
            </a:pPr>
            <a:endParaRPr lang="en-US" altLang="zh-CN" sz="1600" kern="0" dirty="0"/>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10" name="内容占位符 2"/>
          <p:cNvSpPr txBox="1">
            <a:spLocks/>
          </p:cNvSpPr>
          <p:nvPr/>
        </p:nvSpPr>
        <p:spPr bwMode="auto">
          <a:xfrm>
            <a:off x="718037" y="1757548"/>
            <a:ext cx="10680275" cy="44350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zh-CN" altLang="en-US" sz="1600" dirty="0"/>
              <a:t>封装的本质是将具有关联的代码组合在一起，其优势是能够保证代码复用且易于维护，函数是最典型也是最基础的代码封装形式，面向对象思想中的封装仍以函数为基础，但提供了更高级的封装形式。</a:t>
            </a:r>
          </a:p>
        </p:txBody>
      </p:sp>
    </p:spTree>
    <p:extLst>
      <p:ext uri="{BB962C8B-B14F-4D97-AF65-F5344CB8AC3E}">
        <p14:creationId xmlns:p14="http://schemas.microsoft.com/office/powerpoint/2010/main" val="25158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640541" y="244189"/>
            <a:ext cx="8771021" cy="517190"/>
          </a:xfrm>
        </p:spPr>
        <p:txBody>
          <a:bodyPr/>
          <a:lstStyle/>
          <a:p>
            <a:r>
              <a:rPr lang="zh-CN" altLang="en-US" dirty="0"/>
              <a:t>命名空间</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781841"/>
          </a:xfrm>
        </p:spPr>
        <p:txBody>
          <a:bodyPr/>
          <a:lstStyle/>
          <a:p>
            <a:r>
              <a:rPr lang="zh-CN" altLang="en-US" sz="2000" b="0" dirty="0"/>
              <a:t>先来回顾一下以往代码封装的形式：</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731831" y="1745673"/>
            <a:ext cx="9845675" cy="5225495"/>
          </a:xfrm>
        </p:spPr>
        <p:txBody>
          <a:bodyPr/>
          <a:lstStyle/>
          <a:p>
            <a:pPr marL="0" indent="0">
              <a:buNone/>
            </a:pPr>
            <a:r>
              <a:rPr lang="en-US" altLang="zh-CN" dirty="0"/>
              <a:t>&lt;script&gt;</a:t>
            </a:r>
          </a:p>
          <a:p>
            <a:pPr marL="0" indent="0">
              <a:buNone/>
            </a:pPr>
            <a:r>
              <a:rPr lang="en-US" altLang="zh-CN" dirty="0"/>
              <a:t>  // </a:t>
            </a:r>
            <a:r>
              <a:rPr lang="zh-CN" altLang="en-US" dirty="0"/>
              <a:t>普通对象（命名空间）形式的封装</a:t>
            </a:r>
          </a:p>
          <a:p>
            <a:pPr marL="0" indent="0">
              <a:buNone/>
            </a:pPr>
            <a:r>
              <a:rPr lang="zh-CN" altLang="en-US" dirty="0"/>
              <a:t>  </a:t>
            </a:r>
            <a:r>
              <a:rPr lang="en-US" altLang="zh-CN" dirty="0"/>
              <a:t>let beats = {</a:t>
            </a:r>
          </a:p>
          <a:p>
            <a:pPr marL="0" indent="0">
              <a:buNone/>
            </a:pPr>
            <a:r>
              <a:rPr lang="en-US" altLang="zh-CN" dirty="0"/>
              <a:t>    name: '</a:t>
            </a:r>
            <a:r>
              <a:rPr lang="zh-CN" altLang="en-US" dirty="0"/>
              <a:t>狼</a:t>
            </a:r>
            <a:r>
              <a:rPr lang="en-US" altLang="zh-CN" dirty="0"/>
              <a:t>',</a:t>
            </a:r>
          </a:p>
          <a:p>
            <a:pPr marL="0" indent="0">
              <a:buNone/>
            </a:pPr>
            <a:r>
              <a:rPr lang="en-US" altLang="zh-CN" dirty="0"/>
              <a:t>    setName: function (name) {</a:t>
            </a:r>
          </a:p>
          <a:p>
            <a:pPr marL="0" indent="0">
              <a:buNone/>
            </a:pPr>
            <a:r>
              <a:rPr lang="en-US" altLang="zh-CN" dirty="0"/>
              <a:t>      this.name = this.name;</a:t>
            </a:r>
          </a:p>
          <a:p>
            <a:pPr marL="0" indent="0">
              <a:buNone/>
            </a:pPr>
            <a:r>
              <a:rPr lang="en-US" altLang="zh-CN" dirty="0"/>
              <a:t>    },getName() {</a:t>
            </a:r>
          </a:p>
          <a:p>
            <a:pPr marL="0" indent="0">
              <a:buNone/>
            </a:pPr>
            <a:r>
              <a:rPr lang="en-US" altLang="zh-CN" dirty="0"/>
              <a:t>      console.log(this.name);</a:t>
            </a:r>
          </a:p>
          <a:p>
            <a:pPr marL="0" indent="0">
              <a:buNone/>
            </a:pPr>
            <a:r>
              <a:rPr lang="en-US" altLang="zh-CN" dirty="0"/>
              <a:t>    }</a:t>
            </a:r>
          </a:p>
          <a:p>
            <a:pPr marL="0" indent="0">
              <a:buNone/>
            </a:pPr>
            <a:r>
              <a:rPr lang="en-US" altLang="zh-CN" dirty="0"/>
              <a:t>  }</a:t>
            </a:r>
          </a:p>
          <a:p>
            <a:pPr marL="0" indent="0">
              <a:buNone/>
            </a:pPr>
            <a:r>
              <a:rPr lang="en-US" altLang="zh-CN" dirty="0"/>
              <a:t>  beats.setName('</a:t>
            </a:r>
            <a:r>
              <a:rPr lang="zh-CN" altLang="en-US" dirty="0"/>
              <a:t>熊</a:t>
            </a:r>
            <a:r>
              <a:rPr lang="en-US" altLang="zh-CN" dirty="0"/>
              <a:t>');beats.getName();</a:t>
            </a:r>
          </a:p>
          <a:p>
            <a:pPr marL="0" indent="0">
              <a:buNone/>
            </a:pPr>
            <a:r>
              <a:rPr lang="en-US" altLang="zh-CN" dirty="0"/>
              <a:t>&lt;/script&gt;</a:t>
            </a:r>
            <a:endParaRPr lang="zh-CN" altLang="en-US" dirty="0"/>
          </a:p>
        </p:txBody>
      </p:sp>
    </p:spTree>
    <p:extLst>
      <p:ext uri="{BB962C8B-B14F-4D97-AF65-F5344CB8AC3E}">
        <p14:creationId xmlns:p14="http://schemas.microsoft.com/office/powerpoint/2010/main" val="41371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861911" y="2196935"/>
            <a:ext cx="10748057" cy="3918857"/>
          </a:xfrm>
        </p:spPr>
        <p:txBody>
          <a:bodyPr/>
          <a:lstStyle/>
          <a:p>
            <a:r>
              <a:rPr lang="zh-CN" altLang="en-US" dirty="0"/>
              <a:t>总结：</a:t>
            </a:r>
            <a:endParaRPr lang="en-US" altLang="zh-CN" dirty="0"/>
          </a:p>
          <a:p>
            <a:pPr marL="0" indent="0">
              <a:buNone/>
            </a:pPr>
            <a:endParaRPr lang="en-US" altLang="zh-CN" dirty="0"/>
          </a:p>
          <a:p>
            <a:r>
              <a:rPr lang="zh-CN" altLang="en-US" dirty="0"/>
              <a:t>构造函数体现了面向对象的封装特性</a:t>
            </a:r>
          </a:p>
          <a:p>
            <a:r>
              <a:rPr lang="zh-CN" altLang="en-US" dirty="0"/>
              <a:t>构造函数实例创建的对象彼此独立、互不影响</a:t>
            </a:r>
          </a:p>
          <a:p>
            <a:r>
              <a:rPr lang="zh-CN" altLang="en-US" dirty="0"/>
              <a:t>命名空间式的封装无法保证数据的独立性</a:t>
            </a:r>
          </a:p>
          <a:p>
            <a:r>
              <a:rPr lang="zh-CN" altLang="en-US" dirty="0"/>
              <a:t>注：可以举一些例子，如女娲造人等例子，加深对构造函数的理解。</a:t>
            </a:r>
          </a:p>
          <a:p>
            <a:pPr>
              <a:buNone/>
            </a:pPr>
            <a:endParaRPr lang="en-US" altLang="zh-CN" b="1"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构造函数</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860080" y="1190328"/>
            <a:ext cx="10813364" cy="714897"/>
          </a:xfrm>
          <a:noFill/>
        </p:spPr>
        <p:txBody>
          <a:bodyPr/>
          <a:lstStyle/>
          <a:p>
            <a:r>
              <a:rPr lang="zh-CN" altLang="en-US" sz="2000" b="0" dirty="0"/>
              <a:t>构造函数相当于一个</a:t>
            </a:r>
            <a:r>
              <a:rPr lang="en-US" altLang="zh-CN" sz="2000" b="0" dirty="0"/>
              <a:t>"</a:t>
            </a:r>
            <a:r>
              <a:rPr lang="zh-CN" altLang="en-US" sz="2000" b="0" dirty="0"/>
              <a:t>模子</a:t>
            </a:r>
            <a:r>
              <a:rPr lang="en-US" altLang="zh-CN" sz="2000" b="0" dirty="0"/>
              <a:t>"</a:t>
            </a:r>
            <a:r>
              <a:rPr lang="zh-CN" altLang="en-US" sz="2000" b="0" dirty="0"/>
              <a:t>，能够像字面量那样创建出对象来，所不同的是借助构造函数创建出来的实例对象之间是</a:t>
            </a:r>
            <a:r>
              <a:rPr lang="zh-CN" altLang="en-US" sz="2000" dirty="0"/>
              <a:t>彼此不影响</a:t>
            </a:r>
            <a:r>
              <a:rPr lang="zh-CN" altLang="en-US" sz="2000" b="0" dirty="0"/>
              <a:t>的。</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244017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原型对象</a:t>
            </a:r>
          </a:p>
        </p:txBody>
      </p:sp>
      <p:sp>
        <p:nvSpPr>
          <p:cNvPr id="14" name="文本占位符 3"/>
          <p:cNvSpPr>
            <a:spLocks noGrp="1"/>
          </p:cNvSpPr>
          <p:nvPr>
            <p:ph type="body" sz="quarter" idx="11"/>
          </p:nvPr>
        </p:nvSpPr>
        <p:spPr>
          <a:xfrm>
            <a:off x="757517" y="2479321"/>
            <a:ext cx="9845675" cy="3850227"/>
          </a:xfrm>
        </p:spPr>
        <p:txBody>
          <a:bodyPr/>
          <a:lstStyle/>
          <a:p>
            <a:pPr>
              <a:buNone/>
            </a:pPr>
            <a:r>
              <a:rPr lang="zh-CN" altLang="en-US" b="1" dirty="0"/>
              <a:t>当访问对象的属性或方法时，先在当前实例对象是查找，然后再去原型对象查找，并且原型对象被所有实例共享。</a:t>
            </a:r>
            <a:endParaRPr lang="en-US" altLang="zh-CN" b="1" dirty="0"/>
          </a:p>
          <a:p>
            <a:pPr>
              <a:buNone/>
            </a:pPr>
            <a:endParaRPr lang="en-US" altLang="zh-CN" b="1" dirty="0"/>
          </a:p>
          <a:p>
            <a:r>
              <a:rPr lang="zh-CN" altLang="en-US" dirty="0"/>
              <a:t>什么是原型对象</a:t>
            </a:r>
            <a:endParaRPr lang="en-US" altLang="zh-CN" dirty="0"/>
          </a:p>
          <a:p>
            <a:r>
              <a:rPr lang="zh-CN" altLang="en-US" dirty="0"/>
              <a:t>答：是构造函数的一个属性，它的数据类型是对象</a:t>
            </a:r>
          </a:p>
          <a:p>
            <a:r>
              <a:rPr lang="zh-CN" altLang="en-US" dirty="0"/>
              <a:t>原型对象有啥用？？</a:t>
            </a:r>
          </a:p>
          <a:p>
            <a:r>
              <a:rPr lang="zh-CN" altLang="en-US" dirty="0"/>
              <a:t>答：原型对象对应的构造函数的实例方法或属性不存在时会去查找原型对象</a:t>
            </a:r>
          </a:p>
          <a:p>
            <a:r>
              <a:rPr lang="zh-CN" altLang="en-US" dirty="0"/>
              <a:t>总结：</a:t>
            </a:r>
            <a:r>
              <a:rPr lang="zh-CN" altLang="en-US" b="1" dirty="0"/>
              <a:t>结合构造函数原型的特征，实际开发重往往会将封装的功能函数添加到原型对象中。</a:t>
            </a:r>
            <a:endParaRPr lang="zh-CN" altLang="en-US" dirty="0"/>
          </a:p>
          <a:p>
            <a:pPr>
              <a:buNone/>
            </a:pPr>
            <a:endParaRPr lang="en-US" altLang="zh-CN" b="1" dirty="0"/>
          </a:p>
        </p:txBody>
      </p:sp>
      <p:sp>
        <p:nvSpPr>
          <p:cNvPr id="6" name="文本占位符 3">
            <a:extLst>
              <a:ext uri="{FF2B5EF4-FFF2-40B4-BE49-F238E27FC236}">
                <a16:creationId xmlns:a16="http://schemas.microsoft.com/office/drawing/2014/main" id="{6E6041D0-477F-7C41-9E17-854D76F18F71}"/>
              </a:ext>
            </a:extLst>
          </p:cNvPr>
          <p:cNvSpPr txBox="1">
            <a:spLocks/>
          </p:cNvSpPr>
          <p:nvPr/>
        </p:nvSpPr>
        <p:spPr>
          <a:xfrm>
            <a:off x="677900" y="1068780"/>
            <a:ext cx="10749599" cy="1217220"/>
          </a:xfrm>
          <a:prstGeom prst="rect">
            <a:avLst/>
          </a:prstGeom>
          <a:solidFill>
            <a:schemeClr val="bg1"/>
          </a:solidFill>
        </p:spPr>
        <p:txBody>
          <a:bodyPr anchor="ctr" anchorCtr="0"/>
          <a:lstStyle/>
          <a:p>
            <a:pPr lvl="0" eaLnBrk="0" fontAlgn="base" hangingPunct="0">
              <a:spcBef>
                <a:spcPct val="20000"/>
              </a:spcBef>
              <a:spcAft>
                <a:spcPct val="0"/>
              </a:spcAft>
              <a:defRPr/>
            </a:pPr>
            <a:r>
              <a:rPr lang="zh-CN" altLang="en-US" sz="2000" dirty="0"/>
              <a:t>实际上每一个构造函数都有一个名为 </a:t>
            </a:r>
            <a:r>
              <a:rPr lang="en-US" altLang="zh-CN" sz="2000" dirty="0"/>
              <a:t>prototype </a:t>
            </a:r>
            <a:r>
              <a:rPr lang="zh-CN" altLang="en-US" sz="2000" dirty="0"/>
              <a:t>的属性，译成中文是原型的意思，</a:t>
            </a:r>
            <a:r>
              <a:rPr lang="en-US" altLang="zh-CN" sz="2000" dirty="0"/>
              <a:t>prototype </a:t>
            </a:r>
            <a:r>
              <a:rPr lang="zh-CN" altLang="en-US" sz="2000" dirty="0"/>
              <a:t>的是对象类据类型，称为构造函数的原型对象，每个原型对象都具有 </a:t>
            </a:r>
            <a:r>
              <a:rPr lang="en-US" altLang="zh-CN" sz="2000" dirty="0"/>
              <a:t>constructor </a:t>
            </a:r>
            <a:r>
              <a:rPr lang="zh-CN" altLang="en-US" sz="2000" dirty="0"/>
              <a:t>属性代表了该原型对象对应的构造函数。</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67363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64675" y="2229492"/>
            <a:ext cx="10748057" cy="3435037"/>
          </a:xfrm>
        </p:spPr>
        <p:txBody>
          <a:bodyPr/>
          <a:lstStyle/>
          <a:p>
            <a:pPr>
              <a:buNone/>
            </a:pPr>
            <a:r>
              <a:rPr lang="zh-CN" altLang="en-US" b="1" dirty="0"/>
              <a:t>原型继承：</a:t>
            </a:r>
            <a:r>
              <a:rPr lang="zh-CN" altLang="en-US" dirty="0"/>
              <a:t>基于构造函数原型对象实现面向对象的继承特性。</a:t>
            </a:r>
            <a:endParaRPr lang="en-US" altLang="zh-CN" dirty="0"/>
          </a:p>
          <a:p>
            <a:pPr>
              <a:buNone/>
            </a:pPr>
            <a:endParaRPr lang="en-US" altLang="zh-CN" b="1" dirty="0"/>
          </a:p>
          <a:p>
            <a:pPr>
              <a:buNone/>
            </a:pPr>
            <a:r>
              <a:rPr lang="zh-CN" altLang="en-US" dirty="0"/>
              <a:t>创建对象将公共的的属性和方法独立出来，然后赋值给构造函数的 </a:t>
            </a:r>
            <a:r>
              <a:rPr lang="en-US" altLang="zh-CN" dirty="0"/>
              <a:t>prototype </a:t>
            </a:r>
            <a:r>
              <a:rPr lang="zh-CN" altLang="en-US" dirty="0"/>
              <a:t>这样无论有多少个子集都可以共享公共的属性和方法了：</a:t>
            </a:r>
            <a:endParaRPr lang="en-US" altLang="zh-CN" dirty="0"/>
          </a:p>
          <a:p>
            <a:pPr>
              <a:buNone/>
            </a:pPr>
            <a:endParaRPr lang="en-US" altLang="zh-CN" b="1" dirty="0"/>
          </a:p>
          <a:p>
            <a:pPr>
              <a:buNone/>
            </a:pPr>
            <a:r>
              <a:rPr lang="zh-CN" altLang="en-US" b="1" dirty="0"/>
              <a:t>继承：把实例对象赋值给原型对象，指回构造函数本身</a:t>
            </a:r>
          </a:p>
          <a:p>
            <a:pPr>
              <a:buNone/>
            </a:pP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继承</a:t>
            </a:r>
          </a:p>
        </p:txBody>
      </p:sp>
      <p:sp>
        <p:nvSpPr>
          <p:cNvPr id="8" name="文本占位符 3">
            <a:extLst>
              <a:ext uri="{FF2B5EF4-FFF2-40B4-BE49-F238E27FC236}">
                <a16:creationId xmlns:a16="http://schemas.microsoft.com/office/drawing/2014/main" id="{6E6041D0-477F-7C41-9E17-854D76F18F71}"/>
              </a:ext>
            </a:extLst>
          </p:cNvPr>
          <p:cNvSpPr txBox="1">
            <a:spLocks/>
          </p:cNvSpPr>
          <p:nvPr/>
        </p:nvSpPr>
        <p:spPr>
          <a:xfrm>
            <a:off x="765932" y="1023457"/>
            <a:ext cx="10832043" cy="1121865"/>
          </a:xfrm>
          <a:prstGeom prst="rect">
            <a:avLst/>
          </a:prstGeom>
          <a:solidFill>
            <a:schemeClr val="bg1"/>
          </a:solidFill>
        </p:spPr>
        <p:txBody>
          <a:bodyPr anchor="ctr" anchorCtr="0"/>
          <a:lstStyle/>
          <a:p>
            <a:pPr lvl="0" eaLnBrk="0" fontAlgn="base" hangingPunct="0">
              <a:spcBef>
                <a:spcPct val="20000"/>
              </a:spcBef>
              <a:spcAft>
                <a:spcPct val="0"/>
              </a:spcAft>
              <a:defRPr/>
            </a:pPr>
            <a:r>
              <a:rPr lang="zh-CN" altLang="en-US" sz="2000" dirty="0"/>
              <a:t>继承是面向对象编程的另一个特征，通过继承进一步提升代码封装的程度，</a:t>
            </a:r>
            <a:r>
              <a:rPr lang="en-US" altLang="zh-CN" sz="2000" dirty="0"/>
              <a:t>JavaScript </a:t>
            </a:r>
            <a:r>
              <a:rPr lang="zh-CN" altLang="en-US" sz="2000" dirty="0"/>
              <a:t>中大多是借助原型对象实现继承的特性。</a:t>
            </a:r>
            <a:endParaRPr kumimoji="0" lang="zh-CN" altLang="en-US" sz="2000" b="0" i="0" u="none" strike="noStrike" kern="1200" cap="none" spc="0" normalizeH="0" noProof="0" dirty="0">
              <a:ln>
                <a:noFill/>
              </a:ln>
              <a:effectLst/>
              <a:uLnTx/>
              <a:uFillTx/>
              <a:latin typeface="Alibaba PuHuiTi R" pitchFamily="18" charset="-122"/>
              <a:ea typeface="Alibaba PuHuiTi R" pitchFamily="18" charset="-122"/>
              <a:cs typeface="Alibaba PuHuiTi R" pitchFamily="18" charset="-122"/>
            </a:endParaRPr>
          </a:p>
        </p:txBody>
      </p:sp>
      <p:sp>
        <p:nvSpPr>
          <p:cNvPr id="9" name="文本占位符 1">
            <a:extLst>
              <a:ext uri="{FF2B5EF4-FFF2-40B4-BE49-F238E27FC236}">
                <a16:creationId xmlns:a16="http://schemas.microsoft.com/office/drawing/2014/main" id="{B6E07C2C-4479-B942-9061-4B40916ECA58}"/>
              </a:ext>
            </a:extLst>
          </p:cNvPr>
          <p:cNvSpPr txBox="1">
            <a:spLocks/>
          </p:cNvSpPr>
          <p:nvPr/>
        </p:nvSpPr>
        <p:spPr>
          <a:xfrm>
            <a:off x="691756" y="5133315"/>
            <a:ext cx="10748057" cy="1376127"/>
          </a:xfrm>
          <a:prstGeom prst="rect">
            <a:avLst/>
          </a:prstGeom>
        </p:spPr>
        <p:txBody>
          <a:bodyPr/>
          <a:lstStyle/>
          <a:p>
            <a:endParaRPr lang="zh-CN" altLang="en-US" sz="1600" dirty="0"/>
          </a:p>
        </p:txBody>
      </p:sp>
    </p:spTree>
    <p:extLst>
      <p:ext uri="{BB962C8B-B14F-4D97-AF65-F5344CB8AC3E}">
        <p14:creationId xmlns:p14="http://schemas.microsoft.com/office/powerpoint/2010/main" val="37294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原型链</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761970"/>
          </a:xfrm>
        </p:spPr>
        <p:txBody>
          <a:bodyPr/>
          <a:lstStyle/>
          <a:p>
            <a:r>
              <a:rPr lang="zh-CN" altLang="en-US" sz="2000" b="0" dirty="0"/>
              <a:t>基于原型对象的继承使得不同构造函数的原型对象关联在一起，并且这种关联的关系是一种链状的结构，我们将原型对象的链状结构关系称为原型链</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929792" y="1819164"/>
            <a:ext cx="9845675" cy="3702861"/>
          </a:xfrm>
        </p:spPr>
        <p:txBody>
          <a:bodyPr/>
          <a:lstStyle/>
          <a:p>
            <a:pPr>
              <a:buNone/>
            </a:pPr>
            <a:r>
              <a:rPr lang="zh-CN" altLang="en-US" dirty="0"/>
              <a:t>在 </a:t>
            </a:r>
            <a:r>
              <a:rPr lang="en-US" altLang="zh-CN" dirty="0"/>
              <a:t>JavaScript </a:t>
            </a:r>
            <a:r>
              <a:rPr lang="zh-CN" altLang="en-US" dirty="0"/>
              <a:t>对象中包括了一个非标准备的属性 </a:t>
            </a:r>
            <a:r>
              <a:rPr lang="en-US" altLang="zh-CN" dirty="0"/>
              <a:t>__proto__ </a:t>
            </a:r>
            <a:r>
              <a:rPr lang="zh-CN" altLang="en-US" dirty="0"/>
              <a:t>它指向了构造函数的原型对象，通过它可以清楚的查看原型对象的链状结构。</a:t>
            </a:r>
            <a:endParaRPr lang="en-US" altLang="zh-CN" dirty="0">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46498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2391508"/>
            <a:ext cx="10748057" cy="3605531"/>
          </a:xfrm>
        </p:spPr>
        <p:txBody>
          <a:bodyPr/>
          <a:lstStyle/>
          <a:p>
            <a:pPr>
              <a:buNone/>
            </a:pPr>
            <a:endParaRPr lang="en-US" altLang="zh-CN" dirty="0"/>
          </a:p>
          <a:p>
            <a:pPr>
              <a:buNone/>
            </a:pPr>
            <a:r>
              <a:rPr lang="zh-CN" altLang="en-US" dirty="0"/>
              <a:t>面向对象多态的特性在 </a:t>
            </a:r>
            <a:r>
              <a:rPr lang="en-US" altLang="zh-CN" dirty="0"/>
              <a:t>JavaScript </a:t>
            </a:r>
            <a:r>
              <a:rPr lang="zh-CN" altLang="en-US" dirty="0"/>
              <a:t>中应用场景相对较少，本次课中暂不讲解。</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最后整理</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01827" y="921973"/>
            <a:ext cx="10763341" cy="1328858"/>
          </a:xfrm>
        </p:spPr>
        <p:txBody>
          <a:bodyPr/>
          <a:lstStyle/>
          <a:p>
            <a:r>
              <a:rPr lang="zh-CN" altLang="en-US" sz="2000" b="0" dirty="0"/>
              <a:t>面向对象（</a:t>
            </a:r>
            <a:r>
              <a:rPr lang="en-US" altLang="zh-CN" sz="2000" b="0" dirty="0"/>
              <a:t>OOP</a:t>
            </a:r>
            <a:r>
              <a:rPr lang="zh-CN" altLang="en-US" sz="2000" b="0" dirty="0"/>
              <a:t>）是编程时的一种指导思想，需要通过不断的实践才能体会面向对象编程的优势，在 </a:t>
            </a:r>
            <a:r>
              <a:rPr lang="en-US" altLang="zh-CN" sz="2000" b="0" dirty="0"/>
              <a:t>JavaScript </a:t>
            </a:r>
            <a:r>
              <a:rPr lang="zh-CN" altLang="en-US" sz="2000" b="0" dirty="0"/>
              <a:t>中面向对象编程的实现是以构造函数和原型对象为核心的，因此掌握构造函数和原型对象的语法是灵活运用面向对象的基础。</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theme/theme1.xml><?xml version="1.0" encoding="utf-8"?>
<a:theme xmlns:a="http://schemas.openxmlformats.org/drawingml/2006/main" name="封面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FF0000"/>
        </a:solidFill>
      </a:spPr>
      <a:bodyPr anchor="ctr" anchorCtr="0"/>
      <a:lstStyle>
        <a:def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kumimoji="0" sz="2000" b="0" i="0" u="none" strike="noStrike" kern="1200" cap="none" spc="0" normalizeH="0" baseline="0" noProof="0" dirty="0" smtClean="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8503</TotalTime>
  <Words>1247</Words>
  <Application>Microsoft Office PowerPoint</Application>
  <PresentationFormat>宽屏</PresentationFormat>
  <Paragraphs>141</Paragraphs>
  <Slides>11</Slides>
  <Notes>2</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11</vt:i4>
      </vt:variant>
    </vt:vector>
  </HeadingPairs>
  <TitlesOfParts>
    <vt:vector size="29" baseType="lpstr">
      <vt:lpstr>Alibaba PuHuiTi</vt:lpstr>
      <vt:lpstr>Alibaba PuHuiTi B</vt:lpstr>
      <vt:lpstr>Alibaba PuHuiTi R</vt:lpstr>
      <vt:lpstr>阿里巴巴普惠体</vt:lpstr>
      <vt:lpstr>等线</vt:lpstr>
      <vt:lpstr>黑体</vt:lpstr>
      <vt:lpstr>Arial</vt:lpstr>
      <vt:lpstr>Calibri</vt:lpstr>
      <vt:lpstr>Segoe UI</vt:lpstr>
      <vt:lpstr>Verdana</vt:lpstr>
      <vt:lpstr>Wingdings</vt:lpstr>
      <vt:lpstr>封面1</vt:lpstr>
      <vt:lpstr>封面2</vt:lpstr>
      <vt:lpstr>目录</vt:lpstr>
      <vt:lpstr>章节页版式（一级+二级标题）</vt:lpstr>
      <vt:lpstr>章节页版式（一级标题）</vt:lpstr>
      <vt:lpstr>正文设计方案</vt:lpstr>
      <vt:lpstr>5_结束页设计方案</vt:lpstr>
      <vt:lpstr>JavaScript 进阶 - 第3天</vt:lpstr>
      <vt:lpstr>面向对象</vt:lpstr>
      <vt:lpstr>封装</vt:lpstr>
      <vt:lpstr>命名空间</vt:lpstr>
      <vt:lpstr>构造函数</vt:lpstr>
      <vt:lpstr>原型对象</vt:lpstr>
      <vt:lpstr>继承</vt:lpstr>
      <vt:lpstr>原型链</vt:lpstr>
      <vt:lpstr>最后整理</vt:lpstr>
      <vt:lpstr>异常处理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威 刘</cp:lastModifiedBy>
  <cp:revision>854</cp:revision>
  <dcterms:created xsi:type="dcterms:W3CDTF">2020-03-31T02:23:27Z</dcterms:created>
  <dcterms:modified xsi:type="dcterms:W3CDTF">2021-06-30T03:35:22Z</dcterms:modified>
</cp:coreProperties>
</file>