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96" r:id="rId2"/>
    <p:sldMasterId id="2147483665" r:id="rId3"/>
    <p:sldMasterId id="2147483700" r:id="rId4"/>
    <p:sldMasterId id="2147483698" r:id="rId5"/>
    <p:sldMasterId id="2147483668" r:id="rId6"/>
    <p:sldMasterId id="2147483672" r:id="rId7"/>
  </p:sldMasterIdLst>
  <p:notesMasterIdLst>
    <p:notesMasterId r:id="rId28"/>
  </p:notesMasterIdLst>
  <p:handoutMasterIdLst>
    <p:handoutMasterId r:id="rId29"/>
  </p:handoutMasterIdLst>
  <p:sldIdLst>
    <p:sldId id="446" r:id="rId8"/>
    <p:sldId id="434" r:id="rId9"/>
    <p:sldId id="452" r:id="rId10"/>
    <p:sldId id="451" r:id="rId11"/>
    <p:sldId id="458" r:id="rId12"/>
    <p:sldId id="459" r:id="rId13"/>
    <p:sldId id="455" r:id="rId14"/>
    <p:sldId id="460" r:id="rId15"/>
    <p:sldId id="457" r:id="rId16"/>
    <p:sldId id="461" r:id="rId17"/>
    <p:sldId id="462" r:id="rId18"/>
    <p:sldId id="463" r:id="rId19"/>
    <p:sldId id="464" r:id="rId20"/>
    <p:sldId id="465" r:id="rId21"/>
    <p:sldId id="466" r:id="rId22"/>
    <p:sldId id="467" r:id="rId23"/>
    <p:sldId id="468" r:id="rId24"/>
    <p:sldId id="469" r:id="rId25"/>
    <p:sldId id="470" r:id="rId26"/>
    <p:sldId id="2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333333"/>
    <a:srgbClr val="717171"/>
    <a:srgbClr val="515151"/>
    <a:srgbClr val="FFFFFF"/>
    <a:srgbClr val="B60206"/>
    <a:srgbClr val="919191"/>
    <a:srgbClr val="3B3B3B"/>
    <a:srgbClr val="AD000D"/>
    <a:srgbClr val="82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372" autoAdjust="0"/>
  </p:normalViewPr>
  <p:slideViewPr>
    <p:cSldViewPr snapToGrid="0">
      <p:cViewPr varScale="1">
        <p:scale>
          <a:sx n="102" d="100"/>
          <a:sy n="102" d="100"/>
        </p:scale>
        <p:origin x="90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pPr/>
              <a:t>2021/5/30</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pPr/>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pPr/>
              <a:t>2021/5/30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pPr/>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a:t>&lt;body&gt;</a:t>
            </a:r>
          </a:p>
          <a:p>
            <a:r>
              <a:rPr lang="en-US" altLang="zh-CN" dirty="0"/>
              <a:t>  &lt;div class="box"&gt;</a:t>
            </a:r>
          </a:p>
          <a:p>
            <a:r>
              <a:rPr lang="en-US" altLang="zh-CN" dirty="0"/>
              <a:t>    &lt;div class="inner"&gt;&lt;/div&gt;</a:t>
            </a:r>
          </a:p>
          <a:p>
            <a:r>
              <a:rPr lang="en-US" altLang="zh-CN" dirty="0"/>
              <a:t>  &lt;/div&gt;</a:t>
            </a:r>
          </a:p>
          <a:p>
            <a:r>
              <a:rPr lang="en-US" altLang="zh-CN" dirty="0"/>
              <a:t>  &lt;div class="btns"&gt;</a:t>
            </a:r>
          </a:p>
          <a:p>
            <a:r>
              <a:rPr lang="en-US" altLang="zh-CN" dirty="0"/>
              <a:t>    &lt;button class="btn1"&gt;</a:t>
            </a:r>
            <a:r>
              <a:rPr lang="zh-CN" altLang="en-US" dirty="0"/>
              <a:t>包含</a:t>
            </a:r>
            <a:r>
              <a:rPr lang="en-US" altLang="zh-CN" dirty="0"/>
              <a:t>padding</a:t>
            </a:r>
            <a:r>
              <a:rPr lang="zh-CN" altLang="en-US" dirty="0"/>
              <a:t>的大小</a:t>
            </a:r>
            <a:r>
              <a:rPr lang="en-US" altLang="zh-CN" dirty="0"/>
              <a:t>&lt;/button&gt;</a:t>
            </a:r>
          </a:p>
          <a:p>
            <a:r>
              <a:rPr lang="en-US" altLang="zh-CN" dirty="0"/>
              <a:t>    &lt;button class="btn2"&gt;</a:t>
            </a:r>
            <a:r>
              <a:rPr lang="zh-CN" altLang="en-US" dirty="0"/>
              <a:t>包含</a:t>
            </a:r>
            <a:r>
              <a:rPr lang="en-US" altLang="zh-CN" dirty="0"/>
              <a:t>border</a:t>
            </a:r>
            <a:r>
              <a:rPr lang="zh-CN" altLang="en-US" dirty="0"/>
              <a:t>的大小</a:t>
            </a:r>
            <a:r>
              <a:rPr lang="en-US" altLang="zh-CN" dirty="0"/>
              <a:t>&lt;/button&gt;</a:t>
            </a:r>
          </a:p>
          <a:p>
            <a:r>
              <a:rPr lang="en-US" altLang="zh-CN" dirty="0"/>
              <a:t>  &lt;/div&gt;</a:t>
            </a:r>
          </a:p>
          <a:p>
            <a:r>
              <a:rPr lang="en-US" altLang="zh-CN" dirty="0"/>
              <a:t>  &lt;script&gt;</a:t>
            </a:r>
          </a:p>
          <a:p>
            <a:r>
              <a:rPr lang="en-US" altLang="zh-CN" dirty="0"/>
              <a:t>    // </a:t>
            </a:r>
            <a:r>
              <a:rPr lang="zh-CN" altLang="en-US" dirty="0"/>
              <a:t>获取 </a:t>
            </a:r>
            <a:r>
              <a:rPr lang="en-US" altLang="zh-CN" dirty="0"/>
              <a:t>.box </a:t>
            </a:r>
            <a:r>
              <a:rPr lang="zh-CN" altLang="en-US" dirty="0"/>
              <a:t>元素</a:t>
            </a:r>
          </a:p>
          <a:p>
            <a:r>
              <a:rPr lang="zh-CN" altLang="en-US" dirty="0"/>
              <a:t>    </a:t>
            </a:r>
            <a:r>
              <a:rPr lang="en-US" altLang="zh-CN" dirty="0"/>
              <a:t>let box = document.querySelector('.box');</a:t>
            </a:r>
          </a:p>
          <a:p>
            <a:r>
              <a:rPr lang="en-US" altLang="zh-CN" dirty="0"/>
              <a:t>    let inner = document.querySelector('.inner');</a:t>
            </a:r>
          </a:p>
          <a:p>
            <a:endParaRPr lang="en-US" altLang="zh-CN" dirty="0"/>
          </a:p>
          <a:p>
            <a:r>
              <a:rPr lang="en-US" altLang="zh-CN" dirty="0"/>
              <a:t>    let btn1 = document.querySelector('.btn1');</a:t>
            </a:r>
          </a:p>
          <a:p>
            <a:r>
              <a:rPr lang="en-US" altLang="zh-CN" dirty="0"/>
              <a:t>    btn1.addEventListener('click',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${box.clientWidth} &lt;br&gt;</a:t>
            </a:r>
          </a:p>
          <a:p>
            <a:r>
              <a:rPr lang="en-US" altLang="zh-CN" dirty="0"/>
              <a:t>        &lt;span&gt;</a:t>
            </a:r>
            <a:r>
              <a:rPr lang="zh-CN" altLang="en-US" dirty="0"/>
              <a:t>盒子的高度为 </a:t>
            </a:r>
            <a:r>
              <a:rPr lang="en-US" altLang="zh-CN" dirty="0"/>
              <a:t>${box.clientHeight}</a:t>
            </a:r>
          </a:p>
          <a:p>
            <a:r>
              <a:rPr lang="en-US" altLang="zh-CN" dirty="0"/>
              <a:t>      `</a:t>
            </a:r>
          </a:p>
          <a:p>
            <a:r>
              <a:rPr lang="en-US" altLang="zh-CN" dirty="0"/>
              <a:t>    })</a:t>
            </a:r>
          </a:p>
          <a:p>
            <a:endParaRPr lang="en-US" altLang="zh-CN" dirty="0"/>
          </a:p>
          <a:p>
            <a:r>
              <a:rPr lang="en-US" altLang="zh-CN" dirty="0"/>
              <a:t>    let btn2 = document.querySelector('.btn2');</a:t>
            </a:r>
          </a:p>
          <a:p>
            <a:r>
              <a:rPr lang="en-US" altLang="zh-CN" dirty="0"/>
              <a:t>    btn2.addEventListener('click', function () {</a:t>
            </a:r>
          </a:p>
          <a:p>
            <a:r>
              <a:rPr lang="en-US" altLang="zh-CN" dirty="0"/>
              <a:t>      // </a:t>
            </a:r>
            <a:r>
              <a:rPr lang="zh-CN" altLang="en-US" dirty="0"/>
              <a:t>显示获取结果</a:t>
            </a:r>
          </a:p>
          <a:p>
            <a:r>
              <a:rPr lang="zh-CN" altLang="en-US" dirty="0"/>
              <a:t>      </a:t>
            </a:r>
            <a:r>
              <a:rPr lang="en-US" altLang="zh-CN" dirty="0"/>
              <a:t>inner.innerHTML = `</a:t>
            </a:r>
          </a:p>
          <a:p>
            <a:r>
              <a:rPr lang="en-US" altLang="zh-CN" dirty="0"/>
              <a:t>        </a:t>
            </a:r>
            <a:r>
              <a:rPr lang="zh-CN" altLang="en-US" dirty="0"/>
              <a:t>盒子的宽度为 </a:t>
            </a:r>
            <a:r>
              <a:rPr lang="en-US" altLang="zh-CN" dirty="0"/>
              <a:t>${box.offsetWidth} &lt;br&gt;</a:t>
            </a:r>
          </a:p>
          <a:p>
            <a:r>
              <a:rPr lang="en-US" altLang="zh-CN" dirty="0"/>
              <a:t>        &lt;span&gt;</a:t>
            </a:r>
            <a:r>
              <a:rPr lang="zh-CN" altLang="en-US" dirty="0"/>
              <a:t>盒子的高度为 </a:t>
            </a:r>
            <a:r>
              <a:rPr lang="en-US" altLang="zh-CN" dirty="0"/>
              <a:t>${box.offsetHeight}</a:t>
            </a:r>
          </a:p>
          <a:p>
            <a:r>
              <a:rPr lang="en-US" altLang="zh-CN" dirty="0"/>
              <a:t>      `</a:t>
            </a:r>
          </a:p>
          <a:p>
            <a:r>
              <a:rPr lang="en-US" altLang="zh-CN" dirty="0"/>
              <a:t>    })</a:t>
            </a:r>
          </a:p>
          <a:p>
            <a:r>
              <a:rPr lang="en-US" altLang="zh-CN" dirty="0"/>
              <a:t>  &lt;/script&gt;</a:t>
            </a:r>
          </a:p>
          <a:p>
            <a:r>
              <a:rPr lang="en-US" altLang="zh-CN" dirty="0"/>
              <a:t>&lt;/body&gt;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&lt;script&gt;</a:t>
            </a:r>
          </a:p>
          <a:p>
            <a:r>
              <a:rPr lang="en-US" altLang="zh-CN" dirty="0"/>
              <a:t>  function move(node, offset) {</a:t>
            </a:r>
          </a:p>
          <a:p>
            <a:r>
              <a:rPr lang="en-US" altLang="zh-CN" dirty="0"/>
              <a:t>    // </a:t>
            </a:r>
            <a:r>
              <a:rPr lang="zh-CN" altLang="en-US" dirty="0"/>
              <a:t>初始位置坐标</a:t>
            </a:r>
          </a:p>
          <a:p>
            <a:r>
              <a:rPr lang="zh-CN" altLang="en-US" dirty="0"/>
              <a:t>    </a:t>
            </a:r>
            <a:r>
              <a:rPr lang="en-US" altLang="zh-CN" dirty="0"/>
              <a:t>let startX = node.offsetLeft;</a:t>
            </a:r>
          </a:p>
          <a:p>
            <a:endParaRPr lang="en-US" altLang="zh-CN" dirty="0"/>
          </a:p>
          <a:p>
            <a:r>
              <a:rPr lang="en-US" altLang="zh-CN" dirty="0"/>
              <a:t>    (function loop() {</a:t>
            </a:r>
          </a:p>
          <a:p>
            <a:r>
              <a:rPr lang="en-US" altLang="zh-CN" dirty="0"/>
              <a:t>      let currentX = node.offsetLeft;</a:t>
            </a:r>
          </a:p>
          <a:p>
            <a:r>
              <a:rPr lang="en-US" altLang="zh-CN" dirty="0"/>
              <a:t>      let timer;</a:t>
            </a:r>
          </a:p>
          <a:p>
            <a:endParaRPr lang="en-US" altLang="zh-CN" dirty="0"/>
          </a:p>
          <a:p>
            <a:r>
              <a:rPr lang="en-US" altLang="zh-CN" dirty="0"/>
              <a:t>      if(currentX - startX &gt;= offset) {</a:t>
            </a:r>
          </a:p>
          <a:p>
            <a:r>
              <a:rPr lang="en-US" altLang="zh-CN" dirty="0"/>
              <a:t>        return clearTimeout(timer);</a:t>
            </a:r>
          </a:p>
          <a:p>
            <a:r>
              <a:rPr lang="en-US" altLang="zh-CN" dirty="0"/>
              <a:t>      }</a:t>
            </a:r>
          </a:p>
          <a:p>
            <a:endParaRPr lang="en-US" altLang="zh-CN" dirty="0"/>
          </a:p>
          <a:p>
            <a:r>
              <a:rPr lang="en-US" altLang="zh-CN" dirty="0"/>
              <a:t>      node.style.left = ++currentX + 'px';</a:t>
            </a:r>
          </a:p>
          <a:p>
            <a:endParaRPr lang="en-US" altLang="zh-CN" dirty="0"/>
          </a:p>
          <a:p>
            <a:r>
              <a:rPr lang="en-US" altLang="zh-CN" dirty="0"/>
              <a:t>      timer = setTimeout(loop, 1000 / 60);</a:t>
            </a:r>
          </a:p>
          <a:p>
            <a:r>
              <a:rPr lang="en-US" altLang="zh-CN" dirty="0"/>
              <a:t>    })();</a:t>
            </a:r>
          </a:p>
          <a:p>
            <a:r>
              <a:rPr lang="en-US" altLang="zh-CN" dirty="0"/>
              <a:t>  }</a:t>
            </a:r>
          </a:p>
          <a:p>
            <a:r>
              <a:rPr lang="en-US" altLang="zh-CN" dirty="0"/>
              <a:t>  </a:t>
            </a:r>
          </a:p>
          <a:p>
            <a:r>
              <a:rPr lang="en-US" altLang="zh-CN" dirty="0"/>
              <a:t>  let box = document.querySelector('.box');</a:t>
            </a:r>
          </a:p>
          <a:p>
            <a:r>
              <a:rPr lang="en-US" altLang="zh-CN" dirty="0"/>
              <a:t>  // </a:t>
            </a:r>
            <a:r>
              <a:rPr lang="zh-CN" altLang="en-US" dirty="0"/>
              <a:t>移动盒子</a:t>
            </a:r>
          </a:p>
          <a:p>
            <a:r>
              <a:rPr lang="zh-CN" altLang="en-US" dirty="0"/>
              <a:t>  </a:t>
            </a:r>
            <a:r>
              <a:rPr lang="en-US" altLang="zh-CN" dirty="0"/>
              <a:t>move(box, 300);</a:t>
            </a:r>
          </a:p>
          <a:p>
            <a:r>
              <a:rPr lang="en-US" altLang="zh-CN" dirty="0"/>
              <a:t>&lt;/script&gt;</a:t>
            </a:r>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5133C-BA01-DF45-B56C-382997856D7B}"/>
              </a:ext>
            </a:extLst>
          </p:cNvPr>
          <p:cNvSpPr>
            <a:spLocks noGrp="1"/>
          </p:cNvSpPr>
          <p:nvPr>
            <p:ph type="title" hasCustomPrompt="1"/>
          </p:nvPr>
        </p:nvSpPr>
        <p:spPr>
          <a:xfrm>
            <a:off x="838200" y="2244725"/>
            <a:ext cx="10541000" cy="1158875"/>
          </a:xfrm>
          <a:prstGeom prst="rect">
            <a:avLst/>
          </a:prstGeom>
        </p:spPr>
        <p:txBody>
          <a:bodyP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4" name="文本占位符 3">
            <a:extLst>
              <a:ext uri="{FF2B5EF4-FFF2-40B4-BE49-F238E27FC236}">
                <a16:creationId xmlns:a16="http://schemas.microsoft.com/office/drawing/2014/main" id="{35475670-869C-CC43-9CA3-F8BC56294601}"/>
              </a:ext>
            </a:extLst>
          </p:cNvPr>
          <p:cNvSpPr>
            <a:spLocks noGrp="1"/>
          </p:cNvSpPr>
          <p:nvPr>
            <p:ph type="body" sz="quarter" idx="10" hasCustomPrompt="1"/>
          </p:nvPr>
        </p:nvSpPr>
        <p:spPr>
          <a:xfrm>
            <a:off x="838200" y="3417888"/>
            <a:ext cx="10540999" cy="630237"/>
          </a:xfrm>
          <a:prstGeom prst="rect">
            <a:avLst/>
          </a:prstGeom>
        </p:spPr>
        <p:txBody>
          <a:bodyP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3506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3" name="六边形 22">
            <a:extLst>
              <a:ext uri="{FF2B5EF4-FFF2-40B4-BE49-F238E27FC236}">
                <a16:creationId xmlns:a16="http://schemas.microsoft.com/office/drawing/2014/main" id="{D71D36F9-1B1C-094A-A062-19A46A7AB388}"/>
              </a:ext>
            </a:extLst>
          </p:cNvPr>
          <p:cNvSpPr/>
          <p:nvPr userDrawn="1"/>
        </p:nvSpPr>
        <p:spPr>
          <a:xfrm rot="5400000">
            <a:off x="1692372" y="2597813"/>
            <a:ext cx="1944550" cy="1676336"/>
          </a:xfrm>
          <a:prstGeom prst="hexagon">
            <a:avLst/>
          </a:prstGeom>
          <a:solidFill>
            <a:schemeClr val="bg1"/>
          </a:solidFill>
          <a:ln w="762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903770" y="2953045"/>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502424" y="2219478"/>
            <a:ext cx="566610" cy="488457"/>
          </a:xfrm>
          <a:prstGeom prst="hexagon">
            <a:avLst/>
          </a:prstGeom>
          <a:solidFill>
            <a:srgbClr val="B6020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353752" y="4163928"/>
            <a:ext cx="466193" cy="401891"/>
          </a:xfrm>
          <a:prstGeom prst="hexagon">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746650" y="3648659"/>
            <a:ext cx="566612" cy="488459"/>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grpSp>
        <p:nvGrpSpPr>
          <p:cNvPr id="9" name="组合 8"/>
          <p:cNvGrpSpPr/>
          <p:nvPr userDrawn="1"/>
        </p:nvGrpSpPr>
        <p:grpSpPr>
          <a:xfrm>
            <a:off x="1283369" y="2035081"/>
            <a:ext cx="2695576" cy="2933701"/>
            <a:chOff x="1247775" y="2352674"/>
            <a:chExt cx="2695576" cy="2933701"/>
          </a:xfrm>
        </p:grpSpPr>
        <p:sp>
          <p:nvSpPr>
            <p:cNvPr id="12" name="椭圆 11"/>
            <p:cNvSpPr/>
            <p:nvPr userDrawn="1"/>
          </p:nvSpPr>
          <p:spPr>
            <a:xfrm>
              <a:off x="1285875" y="4600575"/>
              <a:ext cx="685800" cy="685800"/>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81325" y="4133850"/>
              <a:ext cx="838200" cy="838200"/>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352675" y="2466974"/>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nvGrpSpPr>
          <p:grpSpPr>
            <a:xfrm>
              <a:off x="1543049" y="2777505"/>
              <a:ext cx="2112294" cy="2080245"/>
              <a:chOff x="1895474" y="2676872"/>
              <a:chExt cx="1752253" cy="1752253"/>
            </a:xfrm>
          </p:grpSpPr>
          <p:sp>
            <p:nvSpPr>
              <p:cNvPr id="19" name="椭圆 18"/>
              <p:cNvSpPr/>
              <p:nvPr userDrawn="1"/>
            </p:nvSpPr>
            <p:spPr>
              <a:xfrm>
                <a:off x="1895474" y="2676872"/>
                <a:ext cx="1752253" cy="1752253"/>
              </a:xfrm>
              <a:prstGeom prst="ellipse">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2128663" y="2910061"/>
                <a:ext cx="1285875" cy="12858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userDrawn="1"/>
          </p:nvSpPr>
          <p:spPr>
            <a:xfrm>
              <a:off x="1247775" y="2466975"/>
              <a:ext cx="838200" cy="83820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17888"/>
            <a:ext cx="10540999" cy="630237"/>
          </a:xfrm>
          <a:prstGeom prst="rect">
            <a:avLst/>
          </a:prstGeom>
        </p:spPr>
        <p:txBody>
          <a:bodyP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659439" y="1138555"/>
            <a:ext cx="4906962" cy="4378325"/>
          </a:xfrm>
          <a:prstGeom prst="rect">
            <a:avLst/>
          </a:prstGeom>
        </p:spPr>
        <p:txBody>
          <a:bodyPr/>
          <a:lstStyle>
            <a:lvl1pPr>
              <a:lnSpc>
                <a:spcPct val="200000"/>
              </a:lnSpc>
              <a:buFont typeface="Wingdings"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p>
        </p:txBody>
      </p:sp>
    </p:spTree>
    <p:extLst>
      <p:ext uri="{BB962C8B-B14F-4D97-AF65-F5344CB8AC3E}">
        <p14:creationId xmlns:p14="http://schemas.microsoft.com/office/powerpoint/2010/main" val="356469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圆角矩形 3">
            <a:extLst>
              <a:ext uri="{FF2B5EF4-FFF2-40B4-BE49-F238E27FC236}">
                <a16:creationId xmlns:a16="http://schemas.microsoft.com/office/drawing/2014/main" id="{E7FCBFE4-F6F5-7140-92BE-A9E9D7D422C6}"/>
              </a:ext>
            </a:extLst>
          </p:cNvPr>
          <p:cNvSpPr>
            <a:spLocks/>
          </p:cNvSpPr>
          <p:nvPr userDrawn="1"/>
        </p:nvSpPr>
        <p:spPr bwMode="auto">
          <a:xfrm>
            <a:off x="9834034" y="-10160"/>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B60005"/>
          </a:solidFill>
          <a:ln>
            <a:noFill/>
          </a:ln>
        </p:spPr>
        <p:txBody>
          <a:bodyPr/>
          <a:lstStyle/>
          <a:p>
            <a:endParaRPr lang="zh-CN" altLang="en-US" sz="2400"/>
          </a:p>
        </p:txBody>
      </p:sp>
      <p:pic>
        <p:nvPicPr>
          <p:cNvPr id="8" name="图片 7">
            <a:extLst>
              <a:ext uri="{FF2B5EF4-FFF2-40B4-BE49-F238E27FC236}">
                <a16:creationId xmlns:a16="http://schemas.microsoft.com/office/drawing/2014/main" id="{7400E408-1840-2A42-8E6D-5F18CFCE91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3610" y="94359"/>
            <a:ext cx="1468997" cy="606726"/>
          </a:xfrm>
          <a:prstGeom prst="rect">
            <a:avLst/>
          </a:prstGeom>
        </p:spPr>
      </p:pic>
    </p:spTree>
    <p:extLst>
      <p:ext uri="{BB962C8B-B14F-4D97-AF65-F5344CB8AC3E}">
        <p14:creationId xmlns:p14="http://schemas.microsoft.com/office/powerpoint/2010/main" val="3194639758"/>
      </p:ext>
    </p:extLst>
  </p:cSld>
  <p:clrMap bg1="lt1" tx1="dk1" bg2="lt2" tx2="dk2" accent1="accent1" accent2="accent2" accent3="accent3" accent4="accent4" accent5="accent5" accent6="accent6" hlink="hlink" folHlink="folHlink"/>
  <p:sldLayoutIdLst>
    <p:sldLayoutId id="2147483690"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86956" y="-252943"/>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B6020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B60005"/>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89875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B60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B60005"/>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361484"/>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681" r:id="rId9"/>
    <p:sldLayoutId id="2147483693" r:id="rId1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017F-A48F-9049-8179-1C2ED706143D}"/>
              </a:ext>
            </a:extLst>
          </p:cNvPr>
          <p:cNvSpPr>
            <a:spLocks noGrp="1"/>
          </p:cNvSpPr>
          <p:nvPr>
            <p:ph type="title"/>
          </p:nvPr>
        </p:nvSpPr>
        <p:spPr>
          <a:xfrm>
            <a:off x="811823" y="837956"/>
            <a:ext cx="10541000" cy="1158875"/>
          </a:xfrm>
        </p:spPr>
        <p:txBody>
          <a:bodyPr/>
          <a:lstStyle/>
          <a:p>
            <a:r>
              <a:rPr lang="en-US" altLang="zh-CN" b="1" dirty="0"/>
              <a:t>JavaScript </a:t>
            </a:r>
            <a:r>
              <a:rPr lang="zh-CN" altLang="en-US" b="1" dirty="0"/>
              <a:t>进阶 </a:t>
            </a:r>
            <a:r>
              <a:rPr lang="en-US" altLang="zh-CN" b="1" dirty="0"/>
              <a:t>- </a:t>
            </a:r>
            <a:r>
              <a:rPr lang="zh-CN" altLang="en-US" b="1" dirty="0"/>
              <a:t>第</a:t>
            </a:r>
            <a:r>
              <a:rPr lang="en-US" altLang="zh-CN" b="1" dirty="0"/>
              <a:t>4</a:t>
            </a:r>
            <a:r>
              <a:rPr lang="zh-CN" altLang="en-US" b="1" dirty="0"/>
              <a:t>天</a:t>
            </a:r>
          </a:p>
        </p:txBody>
      </p:sp>
      <p:sp>
        <p:nvSpPr>
          <p:cNvPr id="3" name="文本占位符 2">
            <a:extLst>
              <a:ext uri="{FF2B5EF4-FFF2-40B4-BE49-F238E27FC236}">
                <a16:creationId xmlns:a16="http://schemas.microsoft.com/office/drawing/2014/main" id="{B4780F44-5A50-CA4A-A590-D046E536D357}"/>
              </a:ext>
            </a:extLst>
          </p:cNvPr>
          <p:cNvSpPr>
            <a:spLocks noGrp="1"/>
          </p:cNvSpPr>
          <p:nvPr>
            <p:ph type="body" sz="quarter" idx="10"/>
          </p:nvPr>
        </p:nvSpPr>
        <p:spPr>
          <a:xfrm>
            <a:off x="801464" y="2090058"/>
            <a:ext cx="10540999" cy="4362714"/>
          </a:xfrm>
        </p:spPr>
        <p:txBody>
          <a:bodyPr/>
          <a:lstStyle/>
          <a:p>
            <a:pPr algn="l"/>
            <a:r>
              <a:rPr lang="zh-CN" altLang="en-US" sz="1600" dirty="0"/>
              <a:t>了解函数中 </a:t>
            </a:r>
            <a:r>
              <a:rPr lang="en-US" altLang="zh-CN" sz="1600" dirty="0"/>
              <a:t>this </a:t>
            </a:r>
            <a:r>
              <a:rPr lang="zh-CN" altLang="en-US" sz="1600" dirty="0"/>
              <a:t>在不同场景下的默认值，动态指定函数 </a:t>
            </a:r>
            <a:r>
              <a:rPr lang="en-US" altLang="zh-CN" sz="1600" dirty="0"/>
              <a:t>this </a:t>
            </a:r>
            <a:r>
              <a:rPr lang="zh-CN" altLang="en-US" sz="1600" dirty="0"/>
              <a:t>的值，提升代码封装的灵活度</a:t>
            </a:r>
            <a:r>
              <a:rPr lang="zh-CN" altLang="en-US" sz="1600" b="1" dirty="0"/>
              <a:t>。</a:t>
            </a:r>
            <a:endParaRPr lang="en-US" altLang="zh-CN" sz="1600" b="1" dirty="0"/>
          </a:p>
          <a:p>
            <a:pPr algn="l"/>
            <a:endParaRPr lang="en-US" altLang="zh-CN" sz="1600" dirty="0"/>
          </a:p>
          <a:p>
            <a:pPr algn="l">
              <a:buFont typeface="Arial" pitchFamily="34" charset="0"/>
              <a:buChar char="•"/>
            </a:pPr>
            <a:r>
              <a:rPr lang="zh-CN" altLang="en-US" sz="1800" dirty="0"/>
              <a:t>能够区分不同场景下函数中 </a:t>
            </a:r>
            <a:r>
              <a:rPr lang="en-US" altLang="zh-CN" sz="1800" dirty="0"/>
              <a:t>this </a:t>
            </a:r>
            <a:r>
              <a:rPr lang="zh-CN" altLang="en-US" sz="1800" dirty="0"/>
              <a:t>的默认值</a:t>
            </a:r>
            <a:endParaRPr lang="en-US" altLang="zh-CN" sz="1800" dirty="0"/>
          </a:p>
          <a:p>
            <a:pPr algn="l">
              <a:buFont typeface="Arial" pitchFamily="34" charset="0"/>
              <a:buChar char="•"/>
            </a:pPr>
            <a:endParaRPr lang="zh-CN" altLang="en-US" sz="1800" dirty="0"/>
          </a:p>
          <a:p>
            <a:pPr algn="l">
              <a:buFont typeface="Arial" pitchFamily="34" charset="0"/>
              <a:buChar char="•"/>
            </a:pPr>
            <a:r>
              <a:rPr lang="zh-CN" altLang="en-US" sz="1800" dirty="0"/>
              <a:t>知道箭头函数的普通函数的区别，掌握箭头函数的使用</a:t>
            </a:r>
            <a:endParaRPr lang="en-US" altLang="zh-CN" sz="1800" dirty="0"/>
          </a:p>
          <a:p>
            <a:pPr algn="l">
              <a:buFont typeface="Arial" pitchFamily="34" charset="0"/>
              <a:buChar char="•"/>
            </a:pPr>
            <a:endParaRPr lang="zh-CN" altLang="en-US" sz="1800" dirty="0"/>
          </a:p>
          <a:p>
            <a:pPr algn="l">
              <a:buFont typeface="Arial" pitchFamily="34" charset="0"/>
              <a:buChar char="•"/>
            </a:pPr>
            <a:r>
              <a:rPr lang="zh-CN" altLang="en-US" sz="1800" dirty="0"/>
              <a:t>能够动指定函数中 </a:t>
            </a:r>
            <a:r>
              <a:rPr lang="en-US" altLang="zh-CN" sz="1800" dirty="0"/>
              <a:t>this </a:t>
            </a:r>
            <a:r>
              <a:rPr lang="zh-CN" altLang="en-US" sz="1800" dirty="0"/>
              <a:t>的值</a:t>
            </a:r>
            <a:endParaRPr lang="en-US" altLang="zh-CN" sz="1800" dirty="0"/>
          </a:p>
          <a:p>
            <a:pPr algn="l">
              <a:buFont typeface="Arial" pitchFamily="34" charset="0"/>
              <a:buChar char="•"/>
            </a:pPr>
            <a:endParaRPr lang="zh-CN" altLang="en-US" sz="1800" dirty="0"/>
          </a:p>
          <a:p>
            <a:pPr algn="l">
              <a:buFont typeface="Arial" pitchFamily="34" charset="0"/>
              <a:buChar char="•"/>
            </a:pPr>
            <a:r>
              <a:rPr lang="zh-CN" altLang="en-US" sz="1800" dirty="0"/>
              <a:t>了解基于类的面向对象的实现语法</a:t>
            </a:r>
          </a:p>
          <a:p>
            <a:pPr algn="l"/>
            <a:endParaRPr lang="en-US" altLang="zh-CN" sz="1600" dirty="0"/>
          </a:p>
        </p:txBody>
      </p:sp>
    </p:spTree>
    <p:extLst>
      <p:ext uri="{BB962C8B-B14F-4D97-AF65-F5344CB8AC3E}">
        <p14:creationId xmlns:p14="http://schemas.microsoft.com/office/powerpoint/2010/main" val="298503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1793630"/>
            <a:ext cx="10748057" cy="4561901"/>
          </a:xfrm>
        </p:spPr>
        <p:txBody>
          <a:bodyPr/>
          <a:lstStyle/>
          <a:p>
            <a:pPr>
              <a:buNone/>
            </a:pPr>
            <a:r>
              <a:rPr lang="en-US" altLang="zh-CN" dirty="0"/>
              <a:t>&lt;script&gt;</a:t>
            </a:r>
          </a:p>
          <a:p>
            <a:pPr>
              <a:buNone/>
            </a:pPr>
            <a:r>
              <a:rPr lang="en-US" altLang="zh-CN" dirty="0"/>
              <a:t>  // </a:t>
            </a:r>
            <a:r>
              <a:rPr lang="zh-CN" altLang="en-US" dirty="0"/>
              <a:t>创建类</a:t>
            </a:r>
          </a:p>
          <a:p>
            <a:pPr>
              <a:buNone/>
            </a:pPr>
            <a:r>
              <a:rPr lang="zh-CN" altLang="en-US" dirty="0"/>
              <a:t>  </a:t>
            </a:r>
            <a:r>
              <a:rPr lang="en-US" altLang="zh-CN" dirty="0"/>
              <a:t>class Person {</a:t>
            </a:r>
          </a:p>
          <a:p>
            <a:pPr>
              <a:buNone/>
            </a:pPr>
            <a:r>
              <a:rPr lang="en-US" altLang="zh-CN" dirty="0"/>
              <a:t>	// </a:t>
            </a:r>
            <a:r>
              <a:rPr lang="zh-CN" altLang="en-US" dirty="0"/>
              <a:t>此处编写封装逻辑</a:t>
            </a:r>
          </a:p>
          <a:p>
            <a:pPr>
              <a:buNone/>
            </a:pPr>
            <a:r>
              <a:rPr lang="zh-CN" altLang="en-US" dirty="0"/>
              <a:t>  </a:t>
            </a:r>
            <a:r>
              <a:rPr lang="en-US" altLang="zh-CN" dirty="0"/>
              <a:t>}</a:t>
            </a:r>
          </a:p>
          <a:p>
            <a:pPr>
              <a:buNone/>
            </a:pPr>
            <a:endParaRPr lang="en-US" altLang="zh-CN" dirty="0"/>
          </a:p>
          <a:p>
            <a:pPr>
              <a:buNone/>
            </a:pPr>
            <a:r>
              <a:rPr lang="en-US" altLang="zh-CN" dirty="0"/>
              <a:t>  // </a:t>
            </a:r>
            <a:r>
              <a:rPr lang="zh-CN" altLang="en-US" dirty="0"/>
              <a:t>实例化</a:t>
            </a:r>
          </a:p>
          <a:p>
            <a:pPr>
              <a:buNone/>
            </a:pPr>
            <a:r>
              <a:rPr lang="zh-CN" altLang="en-US" dirty="0"/>
              <a:t>  </a:t>
            </a:r>
            <a:r>
              <a:rPr lang="en-US" altLang="zh-CN" dirty="0"/>
              <a:t>let p1 = new Person();</a:t>
            </a:r>
          </a:p>
          <a:p>
            <a:pPr>
              <a:buNone/>
            </a:pPr>
            <a:r>
              <a:rPr lang="en-US" altLang="zh-CN" dirty="0"/>
              <a:t>  console.log(p1);</a:t>
            </a:r>
          </a:p>
          <a:p>
            <a:pPr>
              <a:buNone/>
            </a:pPr>
            <a:r>
              <a:rPr lang="en-US" altLang="zh-CN" dirty="0"/>
              <a:t>&lt;/script&gt;</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314527"/>
            <a:ext cx="8771021" cy="517190"/>
          </a:xfrm>
        </p:spPr>
        <p:txBody>
          <a:bodyPr/>
          <a:lstStyle/>
          <a:p>
            <a:r>
              <a:rPr lang="zh-CN" altLang="en-US" dirty="0"/>
              <a:t>封装</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en-US" altLang="zh-CN" sz="2000" b="0" dirty="0"/>
              <a:t>class</a:t>
            </a:r>
            <a:r>
              <a:rPr lang="zh-CN" altLang="en-US" sz="2000" b="0" dirty="0"/>
              <a:t>（类）是 </a:t>
            </a:r>
            <a:r>
              <a:rPr lang="en-US" altLang="zh-CN" sz="2000" b="0" dirty="0"/>
              <a:t>ECMAScript 6 </a:t>
            </a:r>
            <a:r>
              <a:rPr lang="zh-CN" altLang="en-US" sz="2000" b="0" dirty="0"/>
              <a:t>中新增的关键字，专门用于创建类的，类可被用于实现逻辑的封装。</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2074985"/>
            <a:ext cx="10748057" cy="4280546"/>
          </a:xfrm>
        </p:spPr>
        <p:txBody>
          <a:bodyPr/>
          <a:lstStyle/>
          <a:p>
            <a:r>
              <a:rPr lang="zh-CN" altLang="en-US" dirty="0"/>
              <a:t>总结：</a:t>
            </a:r>
          </a:p>
          <a:p>
            <a:r>
              <a:rPr lang="zh-CN" altLang="en-US" dirty="0"/>
              <a:t>关键字 </a:t>
            </a:r>
            <a:r>
              <a:rPr lang="en-US" altLang="zh-CN" dirty="0"/>
              <a:t>class </a:t>
            </a:r>
            <a:r>
              <a:rPr lang="zh-CN" altLang="en-US" dirty="0"/>
              <a:t>封装了所有的实例属性和方法</a:t>
            </a:r>
          </a:p>
          <a:p>
            <a:r>
              <a:rPr lang="zh-CN" altLang="en-US" dirty="0"/>
              <a:t>类中封装的并不是变量和函数，因此不能使用关键字 </a:t>
            </a:r>
            <a:r>
              <a:rPr lang="en-US" altLang="zh-CN" dirty="0"/>
              <a:t>let</a:t>
            </a:r>
            <a:r>
              <a:rPr lang="zh-CN" altLang="en-US" dirty="0"/>
              <a:t>、</a:t>
            </a:r>
            <a:r>
              <a:rPr lang="en-US" altLang="zh-CN" dirty="0"/>
              <a:t>const </a:t>
            </a:r>
            <a:r>
              <a:rPr lang="zh-CN" altLang="en-US" dirty="0"/>
              <a:t>或 </a:t>
            </a:r>
            <a:r>
              <a:rPr lang="en-US" altLang="zh-CN" dirty="0"/>
              <a:t>var</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314527"/>
            <a:ext cx="8771021" cy="517190"/>
          </a:xfrm>
        </p:spPr>
        <p:txBody>
          <a:bodyPr/>
          <a:lstStyle/>
          <a:p>
            <a:r>
              <a:rPr lang="zh-CN" altLang="en-US" dirty="0"/>
              <a:t>实例成员</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zh-CN" altLang="en-US" sz="2000" dirty="0"/>
              <a:t>属性 </a:t>
            </a:r>
            <a:r>
              <a:rPr lang="en-US" altLang="zh-CN" sz="2000" dirty="0"/>
              <a:t>= </a:t>
            </a:r>
            <a:r>
              <a:rPr lang="zh-CN" altLang="en-US" sz="2000" dirty="0"/>
              <a:t>值</a:t>
            </a:r>
            <a:r>
              <a:rPr lang="en-US" altLang="zh-CN" sz="2000" dirty="0"/>
              <a:t>;</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2074985"/>
            <a:ext cx="10748057" cy="4280546"/>
          </a:xfrm>
        </p:spPr>
        <p:txBody>
          <a:bodyPr/>
          <a:lstStyle/>
          <a:p>
            <a:r>
              <a:rPr lang="zh-CN" altLang="en-US" dirty="0"/>
              <a:t>总结：</a:t>
            </a:r>
          </a:p>
          <a:p>
            <a:r>
              <a:rPr lang="en-US" altLang="zh-CN" dirty="0"/>
              <a:t>static </a:t>
            </a:r>
            <a:r>
              <a:rPr lang="zh-CN" altLang="en-US" dirty="0"/>
              <a:t>关键字用于声明静态属性和方法</a:t>
            </a:r>
          </a:p>
          <a:p>
            <a:r>
              <a:rPr lang="zh-CN" altLang="en-US" dirty="0"/>
              <a:t>静态属性和方法直接通过类名进行访问</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314527"/>
            <a:ext cx="8771021" cy="517190"/>
          </a:xfrm>
        </p:spPr>
        <p:txBody>
          <a:bodyPr/>
          <a:lstStyle/>
          <a:p>
            <a:r>
              <a:rPr lang="zh-CN" altLang="en-US" dirty="0"/>
              <a:t>静态成员</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en-US" altLang="zh-CN" sz="2000" dirty="0"/>
              <a:t>static </a:t>
            </a:r>
            <a:r>
              <a:rPr lang="zh-CN" altLang="en-US" sz="2000" dirty="0"/>
              <a:t>属性 </a:t>
            </a:r>
            <a:r>
              <a:rPr lang="en-US" altLang="zh-CN" sz="2000" dirty="0"/>
              <a:t>= </a:t>
            </a:r>
            <a:r>
              <a:rPr lang="zh-CN" altLang="en-US" sz="2000" dirty="0"/>
              <a:t>值</a:t>
            </a:r>
            <a:r>
              <a:rPr lang="en-US" altLang="zh-CN" sz="2000" dirty="0"/>
              <a:t>;</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21971" y="2018424"/>
            <a:ext cx="10748057" cy="4280546"/>
          </a:xfrm>
        </p:spPr>
        <p:txBody>
          <a:bodyPr/>
          <a:lstStyle/>
          <a:p>
            <a:r>
              <a:rPr lang="zh-CN" altLang="en-US" dirty="0"/>
              <a:t>总结：</a:t>
            </a:r>
          </a:p>
          <a:p>
            <a:r>
              <a:rPr lang="en-US" altLang="zh-CN" dirty="0"/>
              <a:t>constructor </a:t>
            </a:r>
            <a:r>
              <a:rPr lang="zh-CN" altLang="en-US" dirty="0"/>
              <a:t>是类中固定的方法名</a:t>
            </a:r>
          </a:p>
          <a:p>
            <a:r>
              <a:rPr lang="en-US" altLang="zh-CN" dirty="0"/>
              <a:t>constructor </a:t>
            </a:r>
            <a:r>
              <a:rPr lang="zh-CN" altLang="en-US" dirty="0"/>
              <a:t>方法在实例化时立即执行</a:t>
            </a:r>
          </a:p>
          <a:p>
            <a:r>
              <a:rPr lang="en-US" altLang="zh-CN" dirty="0"/>
              <a:t>constructor </a:t>
            </a:r>
            <a:r>
              <a:rPr lang="zh-CN" altLang="en-US" dirty="0"/>
              <a:t>方法接收实例化时传入的参数</a:t>
            </a:r>
          </a:p>
          <a:p>
            <a:r>
              <a:rPr lang="en-US" altLang="zh-CN" dirty="0"/>
              <a:t>constructor </a:t>
            </a:r>
            <a:r>
              <a:rPr lang="zh-CN" altLang="en-US" dirty="0"/>
              <a:t>并非是类中必须要存在的方法</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314527"/>
            <a:ext cx="8771021" cy="517190"/>
          </a:xfrm>
        </p:spPr>
        <p:txBody>
          <a:bodyPr/>
          <a:lstStyle/>
          <a:p>
            <a:r>
              <a:rPr lang="zh-CN" altLang="en-US" dirty="0"/>
              <a:t>构造函数</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zh-CN" altLang="en-US" sz="2000" b="0" dirty="0"/>
              <a:t>创建类时在类的内部有一个特定的方法 </a:t>
            </a:r>
            <a:r>
              <a:rPr lang="en-US" altLang="zh-CN" sz="2000" b="0" dirty="0"/>
              <a:t>constructor </a:t>
            </a:r>
            <a:r>
              <a:rPr lang="zh-CN" altLang="en-US" sz="2000" b="0" dirty="0"/>
              <a:t>，该方法会在类被实例化时自动被调用，常被用于处理一些初始化的操作。</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2074985"/>
            <a:ext cx="10748057" cy="4280546"/>
          </a:xfrm>
        </p:spPr>
        <p:txBody>
          <a:bodyPr/>
          <a:lstStyle/>
          <a:p>
            <a:r>
              <a:rPr lang="en-US" altLang="zh-CN" dirty="0"/>
              <a:t>extends </a:t>
            </a:r>
            <a:r>
              <a:rPr lang="zh-CN" altLang="en-US" dirty="0"/>
              <a:t>是专门用于实现继承的语法关键字</a:t>
            </a:r>
            <a:endParaRPr lang="en-US" altLang="zh-CN" dirty="0"/>
          </a:p>
          <a:p>
            <a:endParaRPr lang="en-US" altLang="zh-CN" dirty="0"/>
          </a:p>
          <a:p>
            <a:r>
              <a:rPr lang="zh-CN" altLang="en-US" dirty="0"/>
              <a:t>如果想要实现继承，用</a:t>
            </a:r>
            <a:r>
              <a:rPr lang="en-US" altLang="zh-CN" dirty="0"/>
              <a:t>extends</a:t>
            </a:r>
            <a:r>
              <a:rPr lang="zh-CN" altLang="en-US" dirty="0"/>
              <a:t>定义子类，去继承父类</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314527"/>
            <a:ext cx="8771021" cy="517190"/>
          </a:xfrm>
        </p:spPr>
        <p:txBody>
          <a:bodyPr/>
          <a:lstStyle/>
          <a:p>
            <a:r>
              <a:rPr lang="zh-CN" altLang="en-US" dirty="0"/>
              <a:t>继承</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en-US" altLang="zh-CN" sz="2000" dirty="0"/>
              <a:t>extends</a:t>
            </a:r>
          </a:p>
        </p:txBody>
      </p:sp>
    </p:spTree>
    <p:extLst>
      <p:ext uri="{BB962C8B-B14F-4D97-AF65-F5344CB8AC3E}">
        <p14:creationId xmlns:p14="http://schemas.microsoft.com/office/powerpoint/2010/main" val="382282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2074985"/>
            <a:ext cx="10748057" cy="4280546"/>
          </a:xfrm>
        </p:spPr>
        <p:txBody>
          <a:bodyPr/>
          <a:lstStyle/>
          <a:p>
            <a:r>
              <a:rPr lang="zh-CN" altLang="en-US" dirty="0"/>
              <a:t>子类构造函数中的 </a:t>
            </a:r>
            <a:r>
              <a:rPr lang="en-US" altLang="zh-CN" dirty="0"/>
              <a:t>super </a:t>
            </a:r>
            <a:r>
              <a:rPr lang="zh-CN" altLang="en-US" dirty="0"/>
              <a:t>函数的作用是可以将子类实例化时获得的参数传入父类的构造函数之中。</a:t>
            </a:r>
            <a:endParaRPr lang="en-US" altLang="zh-CN" dirty="0"/>
          </a:p>
          <a:p>
            <a:endParaRPr lang="en-US" altLang="zh-CN" dirty="0"/>
          </a:p>
          <a:p>
            <a:r>
              <a:rPr lang="en-US" altLang="zh-CN" dirty="0"/>
              <a:t>Super</a:t>
            </a:r>
            <a:r>
              <a:rPr lang="zh-CN" altLang="en-US" dirty="0"/>
              <a:t>用于调用父类的方法</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314527"/>
            <a:ext cx="8771021" cy="517190"/>
          </a:xfrm>
        </p:spPr>
        <p:txBody>
          <a:bodyPr/>
          <a:lstStyle/>
          <a:p>
            <a:r>
              <a:rPr lang="en-US" altLang="zh-CN" dirty="0"/>
              <a:t>super</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zh-CN" altLang="en-US" sz="2000" b="0" dirty="0"/>
              <a:t>在继承的过程中子类中 </a:t>
            </a:r>
            <a:r>
              <a:rPr lang="en-US" altLang="zh-CN" sz="2000" b="0" dirty="0"/>
              <a:t>constructor </a:t>
            </a:r>
            <a:r>
              <a:rPr lang="zh-CN" altLang="en-US" sz="2000" b="0" dirty="0"/>
              <a:t>中必须调 </a:t>
            </a:r>
            <a:r>
              <a:rPr lang="en-US" altLang="zh-CN" sz="2000" b="0" dirty="0"/>
              <a:t>super </a:t>
            </a:r>
            <a:r>
              <a:rPr lang="zh-CN" altLang="en-US" sz="2000" b="0" dirty="0"/>
              <a:t>函数，否则会有语法错误</a:t>
            </a:r>
            <a:endParaRPr lang="en-US" altLang="zh-CN" sz="2000" dirty="0"/>
          </a:p>
        </p:txBody>
      </p:sp>
    </p:spTree>
    <p:extLst>
      <p:ext uri="{BB962C8B-B14F-4D97-AF65-F5344CB8AC3E}">
        <p14:creationId xmlns:p14="http://schemas.microsoft.com/office/powerpoint/2010/main" val="3822826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2074985"/>
            <a:ext cx="10748057" cy="4280546"/>
          </a:xfrm>
        </p:spPr>
        <p:txBody>
          <a:bodyPr/>
          <a:lstStyle/>
          <a:p>
            <a:pPr>
              <a:buNone/>
            </a:pPr>
            <a:endParaRPr lang="en-US" altLang="zh-CN" dirty="0"/>
          </a:p>
          <a:p>
            <a:pPr>
              <a:buNone/>
            </a:pPr>
            <a:r>
              <a:rPr lang="en-US" altLang="zh-CN" dirty="0"/>
              <a:t>ECMAScript 6 </a:t>
            </a:r>
            <a:r>
              <a:rPr lang="zh-CN" altLang="en-US" dirty="0"/>
              <a:t>中基于类的面向对象相较于构造函数和原型对象的面向对象本质上是一样的，基于类的语法更为简洁，</a:t>
            </a:r>
            <a:endParaRPr lang="en-US" altLang="zh-CN" dirty="0"/>
          </a:p>
          <a:p>
            <a:pPr>
              <a:buNone/>
            </a:pPr>
            <a:endParaRPr lang="en-US" altLang="zh-CN" dirty="0"/>
          </a:p>
          <a:p>
            <a:pPr>
              <a:buNone/>
            </a:pPr>
            <a:r>
              <a:rPr lang="zh-CN" altLang="en-US" dirty="0"/>
              <a:t>未来的 </a:t>
            </a:r>
            <a:r>
              <a:rPr lang="en-US" altLang="zh-CN" dirty="0"/>
              <a:t>JavaScript </a:t>
            </a:r>
            <a:r>
              <a:rPr lang="zh-CN" altLang="en-US" dirty="0"/>
              <a:t>中也都会是基于类的语法实现，当前阶段 先熟悉基于类的语法，</a:t>
            </a:r>
            <a:endParaRPr lang="en-US" altLang="zh-CN" dirty="0"/>
          </a:p>
          <a:p>
            <a:pPr>
              <a:buNone/>
            </a:pPr>
            <a:endParaRPr lang="en-US" altLang="zh-CN" dirty="0"/>
          </a:p>
          <a:p>
            <a:pPr>
              <a:buNone/>
            </a:pPr>
            <a:r>
              <a:rPr lang="zh-CN" altLang="en-US" dirty="0"/>
              <a:t>后面课程中会加强基于类语法的实践。</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314527"/>
            <a:ext cx="8771021" cy="517190"/>
          </a:xfrm>
        </p:spPr>
        <p:txBody>
          <a:bodyPr/>
          <a:lstStyle/>
          <a:p>
            <a:r>
              <a:rPr lang="zh-CN" altLang="en-US" dirty="0"/>
              <a:t>最后整理</a:t>
            </a:r>
            <a:endParaRPr lang="en-US" altLang="zh-CN"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zh-CN" altLang="en-US" sz="2000" dirty="0"/>
              <a:t>类的本质就是构造函数</a:t>
            </a:r>
            <a:endParaRPr lang="en-US" altLang="zh-CN" sz="2000" dirty="0"/>
          </a:p>
        </p:txBody>
      </p:sp>
    </p:spTree>
    <p:extLst>
      <p:ext uri="{BB962C8B-B14F-4D97-AF65-F5344CB8AC3E}">
        <p14:creationId xmlns:p14="http://schemas.microsoft.com/office/powerpoint/2010/main" val="3822826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2074985"/>
            <a:ext cx="10748057" cy="4280546"/>
          </a:xfrm>
        </p:spPr>
        <p:txBody>
          <a:bodyPr/>
          <a:lstStyle/>
          <a:p>
            <a:pPr>
              <a:buNone/>
            </a:pPr>
            <a:endParaRPr lang="en-US" altLang="zh-CN" dirty="0"/>
          </a:p>
          <a:p>
            <a:pPr>
              <a:buNone/>
            </a:pPr>
            <a:endParaRPr lang="en-US" altLang="zh-CN" dirty="0"/>
          </a:p>
          <a:p>
            <a:r>
              <a:rPr lang="zh-CN" altLang="en-US" dirty="0"/>
              <a:t>深拷贝</a:t>
            </a:r>
            <a:endParaRPr lang="en-US" altLang="zh-CN" dirty="0"/>
          </a:p>
          <a:p>
            <a:endParaRPr lang="en-US" altLang="zh-CN" dirty="0"/>
          </a:p>
          <a:p>
            <a:endParaRPr lang="en-US" altLang="zh-CN" dirty="0"/>
          </a:p>
          <a:p>
            <a:r>
              <a:rPr lang="zh-CN" altLang="en-US" dirty="0"/>
              <a:t>浅拷贝</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314527"/>
            <a:ext cx="8771021" cy="517190"/>
          </a:xfrm>
        </p:spPr>
        <p:txBody>
          <a:bodyPr/>
          <a:lstStyle/>
          <a:p>
            <a:r>
              <a:rPr lang="zh-CN" altLang="en-US" dirty="0"/>
              <a:t>对象拷贝</a:t>
            </a:r>
            <a:endParaRPr lang="en-US" altLang="zh-CN"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zh-CN" altLang="en-US" sz="2000" b="0" dirty="0"/>
              <a:t>拷贝不是直接赋值</a:t>
            </a:r>
            <a:endParaRPr lang="en-US" altLang="zh-CN" sz="2000" dirty="0"/>
          </a:p>
        </p:txBody>
      </p:sp>
    </p:spTree>
    <p:extLst>
      <p:ext uri="{BB962C8B-B14F-4D97-AF65-F5344CB8AC3E}">
        <p14:creationId xmlns:p14="http://schemas.microsoft.com/office/powerpoint/2010/main" val="382282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2074985"/>
            <a:ext cx="10748057" cy="4280546"/>
          </a:xfrm>
        </p:spPr>
        <p:txBody>
          <a:bodyPr/>
          <a:lstStyle/>
          <a:p>
            <a:pPr>
              <a:buNone/>
            </a:pPr>
            <a:endParaRPr lang="en-US" altLang="zh-CN" dirty="0"/>
          </a:p>
          <a:p>
            <a:pPr>
              <a:buNone/>
            </a:pPr>
            <a:r>
              <a:rPr lang="en-US" altLang="zh-CN" dirty="0"/>
              <a:t>Object.assign</a:t>
            </a:r>
            <a:r>
              <a:rPr lang="zh-CN" altLang="en-US" dirty="0"/>
              <a:t>：方法可以实现</a:t>
            </a:r>
            <a:endParaRPr lang="en-US" altLang="zh-CN"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314527"/>
            <a:ext cx="8771021" cy="517190"/>
          </a:xfrm>
        </p:spPr>
        <p:txBody>
          <a:bodyPr/>
          <a:lstStyle/>
          <a:p>
            <a:r>
              <a:rPr lang="zh-CN" altLang="en-US" dirty="0"/>
              <a:t>浅拷贝</a:t>
            </a:r>
            <a:endParaRPr lang="en-US" altLang="zh-CN"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zh-CN" altLang="en-US" sz="2000" dirty="0"/>
              <a:t>只拷贝最外面层</a:t>
            </a:r>
            <a:endParaRPr lang="en-US" altLang="zh-CN" sz="2000" dirty="0"/>
          </a:p>
        </p:txBody>
      </p:sp>
    </p:spTree>
    <p:extLst>
      <p:ext uri="{BB962C8B-B14F-4D97-AF65-F5344CB8AC3E}">
        <p14:creationId xmlns:p14="http://schemas.microsoft.com/office/powerpoint/2010/main" val="382282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699958" y="2074985"/>
            <a:ext cx="10748057" cy="4280546"/>
          </a:xfrm>
        </p:spPr>
        <p:txBody>
          <a:bodyPr/>
          <a:lstStyle/>
          <a:p>
            <a:pPr>
              <a:buNone/>
            </a:pPr>
            <a:endParaRPr lang="en-US" altLang="zh-CN" dirty="0"/>
          </a:p>
          <a:p>
            <a:pPr>
              <a:buNone/>
            </a:pPr>
            <a:r>
              <a:rPr lang="zh-CN" altLang="en-US" dirty="0"/>
              <a:t>利用递归实现，后续还会学习方法</a:t>
            </a:r>
            <a:endParaRPr lang="en-US" altLang="zh-CN"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57772" y="267635"/>
            <a:ext cx="8771021" cy="517190"/>
          </a:xfrm>
        </p:spPr>
        <p:txBody>
          <a:bodyPr/>
          <a:lstStyle/>
          <a:p>
            <a:r>
              <a:rPr lang="zh-CN" altLang="en-US" dirty="0"/>
              <a:t>深拷贝</a:t>
            </a:r>
            <a:endParaRPr lang="en-US" altLang="zh-CN"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888719"/>
          </a:xfrm>
        </p:spPr>
        <p:txBody>
          <a:bodyPr/>
          <a:lstStyle/>
          <a:p>
            <a:r>
              <a:rPr lang="zh-CN" altLang="en-US" sz="2000" dirty="0"/>
              <a:t>全部层拷贝</a:t>
            </a:r>
            <a:endParaRPr lang="en-US" altLang="zh-CN" sz="2000" dirty="0"/>
          </a:p>
        </p:txBody>
      </p:sp>
    </p:spTree>
    <p:extLst>
      <p:ext uri="{BB962C8B-B14F-4D97-AF65-F5344CB8AC3E}">
        <p14:creationId xmlns:p14="http://schemas.microsoft.com/office/powerpoint/2010/main" val="382282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738040" y="271350"/>
            <a:ext cx="8771021" cy="517190"/>
          </a:xfrm>
        </p:spPr>
        <p:txBody>
          <a:bodyPr/>
          <a:lstStyle/>
          <a:p>
            <a:r>
              <a:rPr lang="en-US" altLang="zh-CN" dirty="0"/>
              <a:t>this</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02525"/>
            <a:ext cx="10749599" cy="718751"/>
          </a:xfrm>
        </p:spPr>
        <p:txBody>
          <a:bodyPr/>
          <a:lstStyle/>
          <a:p>
            <a:pPr marL="342900" lvl="0" indent="-342900" eaLnBrk="1" hangingPunct="1">
              <a:defRPr/>
            </a:pPr>
            <a:r>
              <a:rPr lang="zh-CN" altLang="en-US" sz="2000" b="0" dirty="0"/>
              <a:t>了解函数中 </a:t>
            </a:r>
            <a:r>
              <a:rPr lang="en-US" altLang="zh-CN" sz="2000" b="0" dirty="0"/>
              <a:t>this </a:t>
            </a:r>
            <a:r>
              <a:rPr lang="zh-CN" altLang="en-US" sz="2000" b="0" dirty="0"/>
              <a:t>在不同场景下的默认值，知道动态指定函数 </a:t>
            </a:r>
            <a:r>
              <a:rPr lang="en-US" altLang="zh-CN" sz="2000" b="0" dirty="0"/>
              <a:t>this </a:t>
            </a:r>
            <a:r>
              <a:rPr lang="zh-CN" altLang="en-US" sz="2000" b="0" dirty="0"/>
              <a:t>值的方法。</a:t>
            </a:r>
            <a:endParaRPr lang="zh-CN" altLang="en-US" sz="2000" dirty="0"/>
          </a:p>
        </p:txBody>
      </p:sp>
      <p:sp>
        <p:nvSpPr>
          <p:cNvPr id="5" name="内容占位符 2"/>
          <p:cNvSpPr txBox="1">
            <a:spLocks/>
          </p:cNvSpPr>
          <p:nvPr/>
        </p:nvSpPr>
        <p:spPr bwMode="auto">
          <a:xfrm>
            <a:off x="738040" y="2012867"/>
            <a:ext cx="10676793" cy="39426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defRPr/>
            </a:pPr>
            <a:r>
              <a:rPr lang="zh-CN" altLang="en-US" sz="1600" b="1" dirty="0"/>
              <a:t>默认值</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altLang="zh-CN" sz="16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altLang="zh-CN" sz="1600" kern="0" dirty="0"/>
          </a:p>
          <a:p>
            <a:pPr marL="342900" indent="-342900" fontAlgn="base">
              <a:spcBef>
                <a:spcPct val="20000"/>
              </a:spcBef>
              <a:spcAft>
                <a:spcPct val="0"/>
              </a:spcAft>
              <a:defRPr/>
            </a:pPr>
            <a:r>
              <a:rPr lang="zh-CN" altLang="en-US" sz="1600" b="1" dirty="0"/>
              <a:t>普通函数</a:t>
            </a:r>
            <a:endParaRPr lang="en-US" altLang="zh-CN" sz="1600" b="1" dirty="0"/>
          </a:p>
          <a:p>
            <a:pPr marL="342900" indent="-342900" fontAlgn="base">
              <a:spcBef>
                <a:spcPct val="20000"/>
              </a:spcBef>
              <a:spcAft>
                <a:spcPct val="0"/>
              </a:spcAft>
              <a:defRPr/>
            </a:pPr>
            <a:endParaRPr lang="en-US" altLang="zh-CN" sz="1600" b="1" dirty="0"/>
          </a:p>
          <a:p>
            <a:pPr marL="342900" indent="-342900" fontAlgn="base">
              <a:spcBef>
                <a:spcPct val="20000"/>
              </a:spcBef>
              <a:spcAft>
                <a:spcPct val="0"/>
              </a:spcAft>
              <a:defRPr/>
            </a:pPr>
            <a:endParaRPr lang="en-US" altLang="zh-CN" sz="1600" b="1" dirty="0"/>
          </a:p>
          <a:p>
            <a:pPr marL="342900" indent="-342900" fontAlgn="base">
              <a:spcBef>
                <a:spcPct val="20000"/>
              </a:spcBef>
              <a:spcAft>
                <a:spcPct val="0"/>
              </a:spcAft>
              <a:defRPr/>
            </a:pPr>
            <a:r>
              <a:rPr lang="zh-CN" altLang="en-US" sz="1600" b="1" dirty="0"/>
              <a:t>箭头函数</a:t>
            </a:r>
          </a:p>
          <a:p>
            <a:pPr marL="342900" indent="-342900" fontAlgn="base">
              <a:spcBef>
                <a:spcPct val="20000"/>
              </a:spcBef>
              <a:spcAft>
                <a:spcPct val="0"/>
              </a:spcAft>
              <a:defRPr/>
            </a:pPr>
            <a:endParaRPr lang="zh-CN" altLang="en-US" sz="1600" b="1" dirty="0"/>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altLang="zh-CN" sz="1600" kern="0" dirty="0">
              <a:latin typeface="+mn-lt"/>
            </a:endParaRPr>
          </a:p>
        </p:txBody>
      </p:sp>
    </p:spTree>
    <p:extLst>
      <p:ext uri="{BB962C8B-B14F-4D97-AF65-F5344CB8AC3E}">
        <p14:creationId xmlns:p14="http://schemas.microsoft.com/office/powerpoint/2010/main" val="117125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封装</a:t>
            </a:r>
            <a:endParaRPr lang="zh-CN" altLang="en-US" b="0" dirty="0"/>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p:txBody>
          <a:bodyPr/>
          <a:lstStyle/>
          <a:p>
            <a:r>
              <a:rPr lang="zh-CN" altLang="en-US" sz="2000" dirty="0"/>
              <a:t>普通函数</a:t>
            </a:r>
          </a:p>
        </p:txBody>
      </p:sp>
      <p:sp>
        <p:nvSpPr>
          <p:cNvPr id="8" name="内容占位符 2"/>
          <p:cNvSpPr txBox="1">
            <a:spLocks/>
          </p:cNvSpPr>
          <p:nvPr/>
        </p:nvSpPr>
        <p:spPr bwMode="auto">
          <a:xfrm>
            <a:off x="691661" y="1745672"/>
            <a:ext cx="10703169" cy="4441371"/>
          </a:xfrm>
          <a:prstGeom prst="rect">
            <a:avLst/>
          </a:prstGeom>
          <a:noFill/>
          <a:ln w="9525">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pPr>
            <a:endParaRPr lang="en-US" altLang="zh-CN" sz="1600" kern="0" dirty="0"/>
          </a:p>
          <a:p>
            <a:pPr marL="342900" indent="-342900" eaLnBrk="1" hangingPunct="1">
              <a:spcBef>
                <a:spcPct val="20000"/>
              </a:spcBef>
            </a:pPr>
            <a:endParaRPr lang="en-US" altLang="zh-CN" sz="1600" kern="0" dirty="0"/>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zh-CN" alt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10" name="内容占位符 2"/>
          <p:cNvSpPr txBox="1">
            <a:spLocks/>
          </p:cNvSpPr>
          <p:nvPr/>
        </p:nvSpPr>
        <p:spPr bwMode="auto">
          <a:xfrm>
            <a:off x="718037" y="1757548"/>
            <a:ext cx="10680275" cy="44350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zh-CN" altLang="en-US" sz="1600" b="1" dirty="0"/>
              <a:t>普通函数</a:t>
            </a:r>
            <a:r>
              <a:rPr lang="zh-CN" altLang="en-US" sz="1600" dirty="0"/>
              <a:t>的调用方式决定了 </a:t>
            </a:r>
            <a:r>
              <a:rPr lang="en-US" altLang="zh-CN" sz="1600" dirty="0"/>
              <a:t>this </a:t>
            </a:r>
            <a:r>
              <a:rPr lang="zh-CN" altLang="en-US" sz="1600" dirty="0"/>
              <a:t>的值，即</a:t>
            </a:r>
            <a:r>
              <a:rPr lang="en-US" altLang="zh-CN" sz="1600" dirty="0"/>
              <a:t>【</a:t>
            </a:r>
            <a:r>
              <a:rPr lang="zh-CN" altLang="en-US" sz="1600" dirty="0"/>
              <a:t>谁调用 </a:t>
            </a:r>
            <a:r>
              <a:rPr lang="en-US" altLang="zh-CN" sz="1600" dirty="0"/>
              <a:t>this </a:t>
            </a:r>
            <a:r>
              <a:rPr lang="zh-CN" altLang="en-US" sz="1600" dirty="0"/>
              <a:t>的值指向谁</a:t>
            </a:r>
            <a:r>
              <a:rPr lang="en-US" altLang="zh-CN" sz="1600" dirty="0"/>
              <a:t>】</a:t>
            </a:r>
          </a:p>
          <a:p>
            <a:endParaRPr lang="en-US" altLang="zh-CN" sz="1600" dirty="0"/>
          </a:p>
          <a:p>
            <a:endParaRPr lang="en-US" altLang="zh-CN" sz="1600" dirty="0"/>
          </a:p>
          <a:p>
            <a:endParaRPr lang="en-US" altLang="zh-CN" sz="1600" dirty="0"/>
          </a:p>
          <a:p>
            <a:endParaRPr lang="en-US" altLang="zh-CN" sz="1600" dirty="0"/>
          </a:p>
          <a:p>
            <a:r>
              <a:rPr lang="zh-CN" altLang="en-US" sz="1600" dirty="0"/>
              <a:t>注： 普通函数没有明确调用者时 </a:t>
            </a:r>
            <a:r>
              <a:rPr lang="en-US" altLang="zh-CN" sz="1600" dirty="0"/>
              <a:t>this </a:t>
            </a:r>
            <a:r>
              <a:rPr lang="zh-CN" altLang="en-US" sz="1600" dirty="0"/>
              <a:t>值为 </a:t>
            </a:r>
            <a:r>
              <a:rPr lang="en-US" altLang="zh-CN" sz="1600" dirty="0"/>
              <a:t>window</a:t>
            </a:r>
            <a:r>
              <a:rPr lang="zh-CN" altLang="en-US" sz="1600" dirty="0"/>
              <a:t>，严格模式下没有调用者时 </a:t>
            </a:r>
            <a:r>
              <a:rPr lang="en-US" altLang="zh-CN" sz="1600" dirty="0"/>
              <a:t>this </a:t>
            </a:r>
            <a:r>
              <a:rPr lang="zh-CN" altLang="en-US" sz="1600" dirty="0"/>
              <a:t>的值为 </a:t>
            </a:r>
            <a:r>
              <a:rPr lang="en-US" altLang="zh-CN" sz="1600" dirty="0"/>
              <a:t>undefined</a:t>
            </a:r>
            <a:r>
              <a:rPr lang="zh-CN" altLang="en-US" sz="1600" dirty="0"/>
              <a:t>。</a:t>
            </a:r>
          </a:p>
        </p:txBody>
      </p:sp>
    </p:spTree>
    <p:extLst>
      <p:ext uri="{BB962C8B-B14F-4D97-AF65-F5344CB8AC3E}">
        <p14:creationId xmlns:p14="http://schemas.microsoft.com/office/powerpoint/2010/main" val="25158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a:xfrm>
            <a:off x="640541" y="244189"/>
            <a:ext cx="8771021" cy="517190"/>
          </a:xfrm>
        </p:spPr>
        <p:txBody>
          <a:bodyPr/>
          <a:lstStyle/>
          <a:p>
            <a:r>
              <a:rPr lang="zh-CN" altLang="en-US" dirty="0"/>
              <a:t>箭头函数</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0"/>
            <a:ext cx="10749599" cy="959058"/>
          </a:xfrm>
        </p:spPr>
        <p:txBody>
          <a:bodyPr/>
          <a:lstStyle/>
          <a:p>
            <a:r>
              <a:rPr lang="zh-CN" altLang="en-US" sz="2000" dirty="0"/>
              <a:t>箭头函数</a:t>
            </a:r>
            <a:r>
              <a:rPr lang="zh-CN" altLang="en-US" sz="2000" b="0" dirty="0"/>
              <a:t>中的 </a:t>
            </a:r>
            <a:r>
              <a:rPr lang="en-US" altLang="zh-CN" sz="2000" b="0" dirty="0"/>
              <a:t>this </a:t>
            </a:r>
            <a:r>
              <a:rPr lang="zh-CN" altLang="en-US" sz="2000" b="0" dirty="0"/>
              <a:t>与普通函数完全不同，也不受调用方式的影响，事实上箭头函数中并不存在 </a:t>
            </a:r>
            <a:r>
              <a:rPr lang="en-US" altLang="zh-CN" sz="2000" b="0" dirty="0"/>
              <a:t>this </a:t>
            </a:r>
            <a:r>
              <a:rPr lang="zh-CN" altLang="en-US" sz="2000" b="0" dirty="0"/>
              <a:t>！箭头函数中访问的 </a:t>
            </a:r>
            <a:r>
              <a:rPr lang="en-US" altLang="zh-CN" sz="2000" b="0" dirty="0"/>
              <a:t>this </a:t>
            </a:r>
            <a:r>
              <a:rPr lang="zh-CN" altLang="en-US" sz="2000" b="0" dirty="0"/>
              <a:t>不过是箭头函数所在作用域的 </a:t>
            </a:r>
            <a:r>
              <a:rPr lang="en-US" altLang="zh-CN" sz="2000" b="0" dirty="0"/>
              <a:t>this </a:t>
            </a:r>
            <a:r>
              <a:rPr lang="zh-CN" altLang="en-US" sz="2000" b="0" dirty="0"/>
              <a:t>变量。</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4" name="文本占位符 3"/>
          <p:cNvSpPr>
            <a:spLocks noGrp="1"/>
          </p:cNvSpPr>
          <p:nvPr>
            <p:ph type="body" sz="quarter" idx="11"/>
          </p:nvPr>
        </p:nvSpPr>
        <p:spPr>
          <a:xfrm>
            <a:off x="731831" y="1745673"/>
            <a:ext cx="9845675" cy="5225495"/>
          </a:xfrm>
        </p:spPr>
        <p:txBody>
          <a:bodyPr/>
          <a:lstStyle/>
          <a:p>
            <a:pPr marL="0" indent="0">
              <a:buNone/>
            </a:pPr>
            <a:r>
              <a:rPr lang="zh-CN" altLang="en-US" dirty="0"/>
              <a:t>在开发中</a:t>
            </a:r>
            <a:r>
              <a:rPr lang="en-US" altLang="zh-CN" dirty="0"/>
              <a:t>【</a:t>
            </a:r>
            <a:r>
              <a:rPr lang="zh-CN" altLang="en-US" dirty="0"/>
              <a:t>使用箭头函数前需要考虑函数中 </a:t>
            </a:r>
            <a:r>
              <a:rPr lang="en-US" altLang="zh-CN" dirty="0"/>
              <a:t>this </a:t>
            </a:r>
            <a:r>
              <a:rPr lang="zh-CN" altLang="en-US" dirty="0"/>
              <a:t>的值</a:t>
            </a:r>
            <a:r>
              <a:rPr lang="en-US" altLang="zh-CN" dirty="0"/>
              <a:t>】</a:t>
            </a:r>
            <a:r>
              <a:rPr lang="zh-CN" altLang="en-US" dirty="0"/>
              <a:t>，</a:t>
            </a:r>
            <a:r>
              <a:rPr lang="zh-CN" altLang="en-US" b="1" dirty="0"/>
              <a:t>事件回调函数</a:t>
            </a:r>
            <a:r>
              <a:rPr lang="zh-CN" altLang="en-US" dirty="0"/>
              <a:t>使用箭头函数时，</a:t>
            </a:r>
            <a:r>
              <a:rPr lang="en-US" altLang="zh-CN" dirty="0"/>
              <a:t>this </a:t>
            </a:r>
            <a:r>
              <a:rPr lang="zh-CN" altLang="en-US" dirty="0"/>
              <a:t>为全局的 </a:t>
            </a:r>
            <a:r>
              <a:rPr lang="en-US" altLang="zh-CN" dirty="0"/>
              <a:t>window</a:t>
            </a:r>
            <a:r>
              <a:rPr lang="zh-CN" altLang="en-US" dirty="0"/>
              <a:t>，因此</a:t>
            </a:r>
            <a:r>
              <a:rPr lang="en-US" altLang="zh-CN" dirty="0"/>
              <a:t>DOM</a:t>
            </a:r>
            <a:r>
              <a:rPr lang="zh-CN" altLang="en-US" dirty="0"/>
              <a:t>事件回调函数不推荐使用箭头函数</a:t>
            </a:r>
            <a:endParaRPr lang="en-US" altLang="zh-CN" dirty="0"/>
          </a:p>
          <a:p>
            <a:pPr marL="0" indent="0">
              <a:buNone/>
            </a:pPr>
            <a:endParaRPr lang="en-US" altLang="zh-CN" dirty="0"/>
          </a:p>
          <a:p>
            <a:pPr marL="0" indent="0">
              <a:buNone/>
            </a:pPr>
            <a:r>
              <a:rPr lang="zh-CN" altLang="en-US" dirty="0"/>
              <a:t>同样由于箭头函数 </a:t>
            </a:r>
            <a:r>
              <a:rPr lang="en-US" altLang="zh-CN" dirty="0"/>
              <a:t>this </a:t>
            </a:r>
            <a:r>
              <a:rPr lang="zh-CN" altLang="en-US" dirty="0"/>
              <a:t>的原因，</a:t>
            </a:r>
            <a:r>
              <a:rPr lang="zh-CN" altLang="en-US" b="1" dirty="0"/>
              <a:t>基于原型的面向对象也不推荐采用箭头函数</a:t>
            </a:r>
            <a:endParaRPr lang="zh-CN" altLang="en-US" dirty="0"/>
          </a:p>
        </p:txBody>
      </p:sp>
    </p:spTree>
    <p:extLst>
      <p:ext uri="{BB962C8B-B14F-4D97-AF65-F5344CB8AC3E}">
        <p14:creationId xmlns:p14="http://schemas.microsoft.com/office/powerpoint/2010/main" val="413710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861911" y="2196935"/>
            <a:ext cx="10748057" cy="3918857"/>
          </a:xfrm>
        </p:spPr>
        <p:txBody>
          <a:bodyPr/>
          <a:lstStyle/>
          <a:p>
            <a:r>
              <a:rPr lang="en-US" altLang="zh-CN" b="1" dirty="0"/>
              <a:t>Call</a:t>
            </a:r>
          </a:p>
          <a:p>
            <a:endParaRPr lang="en-US" altLang="zh-CN" b="1" dirty="0"/>
          </a:p>
          <a:p>
            <a:r>
              <a:rPr lang="en-US" altLang="zh-CN" b="1" dirty="0"/>
              <a:t>apply</a:t>
            </a:r>
          </a:p>
          <a:p>
            <a:endParaRPr lang="en-US" altLang="zh-CN" b="1" dirty="0"/>
          </a:p>
          <a:p>
            <a:r>
              <a:rPr lang="en-US" altLang="zh-CN" b="1" dirty="0"/>
              <a:t>Bind</a:t>
            </a:r>
          </a:p>
          <a:p>
            <a:pPr>
              <a:buNone/>
            </a:pPr>
            <a:endParaRPr lang="en-US" altLang="zh-CN" b="1" dirty="0"/>
          </a:p>
          <a:p>
            <a:pPr>
              <a:buNone/>
            </a:pPr>
            <a:endParaRPr lang="en-US" altLang="zh-CN" b="1" dirty="0"/>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zh-CN" altLang="en-US" dirty="0"/>
              <a:t>定义值</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871803" y="1026205"/>
            <a:ext cx="10813364" cy="826041"/>
          </a:xfrm>
          <a:noFill/>
        </p:spPr>
        <p:txBody>
          <a:bodyPr/>
          <a:lstStyle/>
          <a:p>
            <a:r>
              <a:rPr lang="zh-CN" altLang="en-US" sz="2000" b="0" dirty="0"/>
              <a:t>以上归纳了普通函数和箭头函数中关于 </a:t>
            </a:r>
            <a:r>
              <a:rPr lang="en-US" altLang="zh-CN" sz="2000" b="0" dirty="0"/>
              <a:t>this </a:t>
            </a:r>
            <a:r>
              <a:rPr lang="zh-CN" altLang="en-US" sz="2000" b="0" dirty="0"/>
              <a:t>默认值的情形，不仅如此 </a:t>
            </a:r>
            <a:r>
              <a:rPr lang="en-US" altLang="zh-CN" sz="2000" b="0" dirty="0"/>
              <a:t>JavaScript </a:t>
            </a:r>
            <a:r>
              <a:rPr lang="zh-CN" altLang="en-US" sz="2000" b="0" dirty="0"/>
              <a:t>中还允许指定函数中 </a:t>
            </a:r>
            <a:r>
              <a:rPr lang="en-US" altLang="zh-CN" sz="2000" b="0" dirty="0"/>
              <a:t>this </a:t>
            </a:r>
            <a:r>
              <a:rPr lang="zh-CN" altLang="en-US" sz="2000" b="0" dirty="0"/>
              <a:t>的指向，有 </a:t>
            </a:r>
            <a:r>
              <a:rPr lang="en-US" altLang="zh-CN" sz="2000" b="0" dirty="0"/>
              <a:t>3 </a:t>
            </a:r>
            <a:r>
              <a:rPr lang="zh-CN" altLang="en-US" sz="2000" b="0" dirty="0"/>
              <a:t>个方法可以动态指定普通函数中 </a:t>
            </a:r>
            <a:r>
              <a:rPr lang="en-US" altLang="zh-CN" sz="2000" b="0" dirty="0"/>
              <a:t>this </a:t>
            </a:r>
            <a:r>
              <a:rPr lang="zh-CN" altLang="en-US" sz="2000" b="0" dirty="0"/>
              <a:t>的指向：</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244017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call</a:t>
            </a:r>
          </a:p>
        </p:txBody>
      </p:sp>
      <p:sp>
        <p:nvSpPr>
          <p:cNvPr id="14" name="文本占位符 3"/>
          <p:cNvSpPr>
            <a:spLocks noGrp="1"/>
          </p:cNvSpPr>
          <p:nvPr>
            <p:ph type="body" sz="quarter" idx="11"/>
          </p:nvPr>
        </p:nvSpPr>
        <p:spPr>
          <a:xfrm>
            <a:off x="757517" y="2479321"/>
            <a:ext cx="9845675" cy="3850227"/>
          </a:xfrm>
        </p:spPr>
        <p:txBody>
          <a:bodyPr/>
          <a:lstStyle/>
          <a:p>
            <a:r>
              <a:rPr lang="zh-CN" altLang="en-US" dirty="0"/>
              <a:t>总结：</a:t>
            </a:r>
          </a:p>
          <a:p>
            <a:r>
              <a:rPr lang="en-US" altLang="zh-CN" dirty="0"/>
              <a:t>call </a:t>
            </a:r>
            <a:r>
              <a:rPr lang="zh-CN" altLang="en-US" dirty="0"/>
              <a:t>方法能够在调用函数的同时指定 </a:t>
            </a:r>
            <a:r>
              <a:rPr lang="en-US" altLang="zh-CN" dirty="0"/>
              <a:t>this </a:t>
            </a:r>
            <a:r>
              <a:rPr lang="zh-CN" altLang="en-US" dirty="0"/>
              <a:t>的值</a:t>
            </a:r>
          </a:p>
          <a:p>
            <a:r>
              <a:rPr lang="zh-CN" altLang="en-US" dirty="0"/>
              <a:t>使用 </a:t>
            </a:r>
            <a:r>
              <a:rPr lang="en-US" altLang="zh-CN" dirty="0"/>
              <a:t>call </a:t>
            </a:r>
            <a:r>
              <a:rPr lang="zh-CN" altLang="en-US" dirty="0"/>
              <a:t>方法调用函数时，第</a:t>
            </a:r>
            <a:r>
              <a:rPr lang="en-US" altLang="zh-CN" dirty="0"/>
              <a:t>1</a:t>
            </a:r>
            <a:r>
              <a:rPr lang="zh-CN" altLang="en-US" dirty="0"/>
              <a:t>个参数为 </a:t>
            </a:r>
            <a:r>
              <a:rPr lang="en-US" altLang="zh-CN" dirty="0"/>
              <a:t>this </a:t>
            </a:r>
            <a:r>
              <a:rPr lang="zh-CN" altLang="en-US" dirty="0"/>
              <a:t>指定的值</a:t>
            </a:r>
          </a:p>
          <a:p>
            <a:r>
              <a:rPr lang="en-US" altLang="zh-CN" dirty="0"/>
              <a:t>call </a:t>
            </a:r>
            <a:r>
              <a:rPr lang="zh-CN" altLang="en-US" dirty="0"/>
              <a:t>方法的其余参数会依次自动传入函数做为函数的参数</a:t>
            </a:r>
          </a:p>
          <a:p>
            <a:pPr>
              <a:buNone/>
            </a:pPr>
            <a:endParaRPr lang="en-US" altLang="zh-CN" b="1" dirty="0"/>
          </a:p>
          <a:p>
            <a:pPr>
              <a:buNone/>
            </a:pPr>
            <a:r>
              <a:rPr lang="zh-CN" altLang="en-US" b="1" dirty="0"/>
              <a:t>语法：函数</a:t>
            </a:r>
            <a:r>
              <a:rPr lang="en-US" altLang="zh-CN" b="1" dirty="0"/>
              <a:t>.call(this</a:t>
            </a:r>
            <a:r>
              <a:rPr lang="zh-CN" altLang="en-US" b="1" dirty="0"/>
              <a:t>，</a:t>
            </a:r>
            <a:r>
              <a:rPr lang="en-US" altLang="zh-CN" b="1" dirty="0"/>
              <a:t>arg1, arg2……)</a:t>
            </a:r>
          </a:p>
        </p:txBody>
      </p:sp>
      <p:sp>
        <p:nvSpPr>
          <p:cNvPr id="6" name="文本占位符 3">
            <a:extLst>
              <a:ext uri="{FF2B5EF4-FFF2-40B4-BE49-F238E27FC236}">
                <a16:creationId xmlns:a16="http://schemas.microsoft.com/office/drawing/2014/main" id="{6E6041D0-477F-7C41-9E17-854D76F18F71}"/>
              </a:ext>
            </a:extLst>
          </p:cNvPr>
          <p:cNvSpPr txBox="1">
            <a:spLocks/>
          </p:cNvSpPr>
          <p:nvPr/>
        </p:nvSpPr>
        <p:spPr>
          <a:xfrm>
            <a:off x="677900" y="1068780"/>
            <a:ext cx="10749599" cy="818635"/>
          </a:xfrm>
          <a:prstGeom prst="rect">
            <a:avLst/>
          </a:prstGeom>
          <a:solidFill>
            <a:schemeClr val="bg1"/>
          </a:solidFill>
        </p:spPr>
        <p:txBody>
          <a:bodyPr anchor="ctr" anchorCtr="0"/>
          <a:lstStyle/>
          <a:p>
            <a:pPr lvl="0" eaLnBrk="0" fontAlgn="base" hangingPunct="0">
              <a:spcBef>
                <a:spcPct val="20000"/>
              </a:spcBef>
              <a:spcAft>
                <a:spcPct val="0"/>
              </a:spcAft>
              <a:defRPr/>
            </a:pPr>
            <a:r>
              <a:rPr lang="zh-CN" altLang="en-US" sz="2000" dirty="0"/>
              <a:t>使用 </a:t>
            </a:r>
            <a:r>
              <a:rPr lang="en-US" altLang="zh-CN" sz="2000" dirty="0"/>
              <a:t>call </a:t>
            </a:r>
            <a:r>
              <a:rPr lang="zh-CN" altLang="en-US" sz="2000" dirty="0"/>
              <a:t>方法调用函数，同时指定函数中 </a:t>
            </a:r>
            <a:r>
              <a:rPr lang="en-US" altLang="zh-CN" sz="2000" dirty="0"/>
              <a:t>this </a:t>
            </a:r>
            <a:r>
              <a:rPr lang="zh-CN" altLang="en-US" sz="2000" dirty="0"/>
              <a:t>的值</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167363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64675" y="2229492"/>
            <a:ext cx="10748057" cy="3435037"/>
          </a:xfrm>
        </p:spPr>
        <p:txBody>
          <a:bodyPr/>
          <a:lstStyle/>
          <a:p>
            <a:r>
              <a:rPr lang="zh-CN" altLang="en-US" dirty="0"/>
              <a:t>总结：</a:t>
            </a:r>
          </a:p>
          <a:p>
            <a:r>
              <a:rPr lang="en-US" altLang="zh-CN" dirty="0"/>
              <a:t>apply </a:t>
            </a:r>
            <a:r>
              <a:rPr lang="zh-CN" altLang="en-US" dirty="0"/>
              <a:t>方法能够在调用函数的同时指定 </a:t>
            </a:r>
            <a:r>
              <a:rPr lang="en-US" altLang="zh-CN" dirty="0"/>
              <a:t>this </a:t>
            </a:r>
            <a:r>
              <a:rPr lang="zh-CN" altLang="en-US" dirty="0"/>
              <a:t>的值</a:t>
            </a:r>
          </a:p>
          <a:p>
            <a:r>
              <a:rPr lang="zh-CN" altLang="en-US" dirty="0"/>
              <a:t>使用 </a:t>
            </a:r>
            <a:r>
              <a:rPr lang="en-US" altLang="zh-CN" dirty="0"/>
              <a:t>apply </a:t>
            </a:r>
            <a:r>
              <a:rPr lang="zh-CN" altLang="en-US" dirty="0"/>
              <a:t>方法调用函数时，第</a:t>
            </a:r>
            <a:r>
              <a:rPr lang="en-US" altLang="zh-CN" dirty="0"/>
              <a:t>1</a:t>
            </a:r>
            <a:r>
              <a:rPr lang="zh-CN" altLang="en-US" dirty="0"/>
              <a:t>个参数为 </a:t>
            </a:r>
            <a:r>
              <a:rPr lang="en-US" altLang="zh-CN" dirty="0"/>
              <a:t>this </a:t>
            </a:r>
            <a:r>
              <a:rPr lang="zh-CN" altLang="en-US" dirty="0"/>
              <a:t>指定的值</a:t>
            </a:r>
          </a:p>
          <a:p>
            <a:r>
              <a:rPr lang="en-US" altLang="zh-CN" dirty="0"/>
              <a:t>apply </a:t>
            </a:r>
            <a:r>
              <a:rPr lang="zh-CN" altLang="en-US" dirty="0"/>
              <a:t>方法第</a:t>
            </a:r>
            <a:r>
              <a:rPr lang="en-US" altLang="zh-CN" dirty="0"/>
              <a:t>2</a:t>
            </a:r>
            <a:r>
              <a:rPr lang="zh-CN" altLang="en-US" dirty="0"/>
              <a:t>个参数为数组，数组的单元值依次自动传入函数做为函数的参数</a:t>
            </a:r>
          </a:p>
          <a:p>
            <a:pPr>
              <a:buNone/>
            </a:pPr>
            <a:endParaRPr lang="en-US" altLang="zh-CN" dirty="0"/>
          </a:p>
          <a:p>
            <a:pPr>
              <a:buNone/>
            </a:pPr>
            <a:r>
              <a:rPr lang="zh-CN" altLang="en-US" dirty="0"/>
              <a:t>语法：函数</a:t>
            </a:r>
            <a:r>
              <a:rPr lang="en-US" altLang="zh-CN" dirty="0"/>
              <a:t>.apply(this, [arg1</a:t>
            </a:r>
            <a:r>
              <a:rPr lang="zh-CN" altLang="en-US" dirty="0"/>
              <a:t>，</a:t>
            </a:r>
            <a:r>
              <a:rPr lang="en-US" altLang="zh-CN" dirty="0"/>
              <a:t>arg2]);</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apply</a:t>
            </a:r>
          </a:p>
        </p:txBody>
      </p:sp>
      <p:sp>
        <p:nvSpPr>
          <p:cNvPr id="8" name="文本占位符 3">
            <a:extLst>
              <a:ext uri="{FF2B5EF4-FFF2-40B4-BE49-F238E27FC236}">
                <a16:creationId xmlns:a16="http://schemas.microsoft.com/office/drawing/2014/main" id="{6E6041D0-477F-7C41-9E17-854D76F18F71}"/>
              </a:ext>
            </a:extLst>
          </p:cNvPr>
          <p:cNvSpPr txBox="1">
            <a:spLocks/>
          </p:cNvSpPr>
          <p:nvPr/>
        </p:nvSpPr>
        <p:spPr>
          <a:xfrm>
            <a:off x="730762" y="1011735"/>
            <a:ext cx="10832043" cy="711558"/>
          </a:xfrm>
          <a:prstGeom prst="rect">
            <a:avLst/>
          </a:prstGeom>
          <a:solidFill>
            <a:schemeClr val="bg1"/>
          </a:solidFill>
        </p:spPr>
        <p:txBody>
          <a:bodyPr anchor="ctr" anchorCtr="0"/>
          <a:lstStyle/>
          <a:p>
            <a:pPr lvl="0" eaLnBrk="0" fontAlgn="base" hangingPunct="0">
              <a:spcBef>
                <a:spcPct val="20000"/>
              </a:spcBef>
              <a:spcAft>
                <a:spcPct val="0"/>
              </a:spcAft>
              <a:defRPr/>
            </a:pPr>
            <a:r>
              <a:rPr lang="zh-CN" altLang="en-US" sz="2000" dirty="0"/>
              <a:t>使用 </a:t>
            </a:r>
            <a:r>
              <a:rPr lang="en-US" altLang="zh-CN" sz="2000"/>
              <a:t>apply </a:t>
            </a:r>
            <a:r>
              <a:rPr lang="zh-CN" altLang="en-US" sz="2000" dirty="0"/>
              <a:t>方法</a:t>
            </a:r>
            <a:r>
              <a:rPr lang="zh-CN" altLang="en-US" sz="2000" b="1" dirty="0"/>
              <a:t>调用函数</a:t>
            </a:r>
            <a:r>
              <a:rPr lang="zh-CN" altLang="en-US" sz="2000" dirty="0"/>
              <a:t>，同时指定函数中 </a:t>
            </a:r>
            <a:r>
              <a:rPr lang="en-US" altLang="zh-CN" sz="2000" dirty="0"/>
              <a:t>this </a:t>
            </a:r>
            <a:r>
              <a:rPr lang="zh-CN" altLang="en-US" sz="2000" dirty="0"/>
              <a:t>的值</a:t>
            </a:r>
            <a:endParaRPr kumimoji="0" lang="zh-CN" altLang="en-US" sz="2000" b="0" i="0" u="none" strike="noStrike" kern="1200" cap="none" spc="0" normalizeH="0" noProof="0" dirty="0">
              <a:ln>
                <a:noFill/>
              </a:ln>
              <a:effectLst/>
              <a:uLnTx/>
              <a:uFillTx/>
              <a:latin typeface="Alibaba PuHuiTi R" pitchFamily="18" charset="-122"/>
              <a:ea typeface="Alibaba PuHuiTi R" pitchFamily="18" charset="-122"/>
              <a:cs typeface="Alibaba PuHuiTi R" pitchFamily="18" charset="-122"/>
            </a:endParaRPr>
          </a:p>
        </p:txBody>
      </p:sp>
      <p:sp>
        <p:nvSpPr>
          <p:cNvPr id="9" name="文本占位符 1">
            <a:extLst>
              <a:ext uri="{FF2B5EF4-FFF2-40B4-BE49-F238E27FC236}">
                <a16:creationId xmlns:a16="http://schemas.microsoft.com/office/drawing/2014/main" id="{B6E07C2C-4479-B942-9061-4B40916ECA58}"/>
              </a:ext>
            </a:extLst>
          </p:cNvPr>
          <p:cNvSpPr txBox="1">
            <a:spLocks/>
          </p:cNvSpPr>
          <p:nvPr/>
        </p:nvSpPr>
        <p:spPr>
          <a:xfrm>
            <a:off x="691756" y="5133315"/>
            <a:ext cx="10748057" cy="1376127"/>
          </a:xfrm>
          <a:prstGeom prst="rect">
            <a:avLst/>
          </a:prstGeom>
        </p:spPr>
        <p:txBody>
          <a:bodyPr/>
          <a:lstStyle/>
          <a:p>
            <a:endParaRPr lang="zh-CN" altLang="en-US" sz="1600" dirty="0"/>
          </a:p>
        </p:txBody>
      </p:sp>
    </p:spTree>
    <p:extLst>
      <p:ext uri="{BB962C8B-B14F-4D97-AF65-F5344CB8AC3E}">
        <p14:creationId xmlns:p14="http://schemas.microsoft.com/office/powerpoint/2010/main" val="37294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bind</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10880" y="940081"/>
            <a:ext cx="10749599" cy="761970"/>
          </a:xfrm>
        </p:spPr>
        <p:txBody>
          <a:bodyPr/>
          <a:lstStyle/>
          <a:p>
            <a:r>
              <a:rPr lang="en-US" altLang="zh-CN" sz="2000" b="0" dirty="0"/>
              <a:t>bind </a:t>
            </a:r>
            <a:r>
              <a:rPr lang="zh-CN" altLang="en-US" sz="2000" b="0" dirty="0"/>
              <a:t>方法并</a:t>
            </a:r>
            <a:r>
              <a:rPr lang="zh-CN" altLang="en-US" sz="2000" dirty="0"/>
              <a:t>不会调用函数</a:t>
            </a:r>
            <a:r>
              <a:rPr lang="zh-CN" altLang="en-US" sz="2000" b="0" dirty="0"/>
              <a:t>，而是创建一个指定了 </a:t>
            </a:r>
            <a:r>
              <a:rPr lang="en-US" altLang="zh-CN" sz="2000" b="0" dirty="0"/>
              <a:t>this </a:t>
            </a:r>
            <a:r>
              <a:rPr lang="zh-CN" altLang="en-US" sz="2000" b="0" dirty="0"/>
              <a:t>值的新函数</a:t>
            </a:r>
            <a:endParaRPr lang="zh-CN" altLang="en-US" sz="2000" b="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4" name="文本占位符 3"/>
          <p:cNvSpPr>
            <a:spLocks noGrp="1"/>
          </p:cNvSpPr>
          <p:nvPr>
            <p:ph type="body" sz="quarter" idx="11"/>
          </p:nvPr>
        </p:nvSpPr>
        <p:spPr>
          <a:xfrm>
            <a:off x="929792" y="1819164"/>
            <a:ext cx="9845675" cy="4663698"/>
          </a:xfrm>
        </p:spPr>
        <p:txBody>
          <a:bodyPr/>
          <a:lstStyle/>
          <a:p>
            <a:pPr>
              <a:buNone/>
            </a:pPr>
            <a:r>
              <a:rPr lang="zh-CN" altLang="en-US" dirty="0"/>
              <a:t>注：</a:t>
            </a:r>
            <a:r>
              <a:rPr lang="en-US" altLang="zh-CN" dirty="0"/>
              <a:t>bind </a:t>
            </a:r>
            <a:r>
              <a:rPr lang="zh-CN" altLang="en-US" dirty="0"/>
              <a:t>方法创建新的函数，与原函数的唯一的变化是改变了 </a:t>
            </a:r>
            <a:r>
              <a:rPr lang="en-US" altLang="zh-CN" dirty="0"/>
              <a:t>this </a:t>
            </a:r>
            <a:r>
              <a:rPr lang="zh-CN" altLang="en-US" dirty="0"/>
              <a:t>的值。</a:t>
            </a:r>
            <a:endParaRPr lang="en-US" altLang="zh-CN" dirty="0"/>
          </a:p>
          <a:p>
            <a:pPr>
              <a:buNone/>
            </a:pPr>
            <a:endParaRPr lang="en-US" altLang="zh-CN" dirty="0">
              <a:latin typeface="Alibaba PuHuiTi" pitchFamily="18" charset="-122"/>
              <a:ea typeface="Alibaba PuHuiTi" pitchFamily="18" charset="-122"/>
              <a:cs typeface="Alibaba PuHuiTi" pitchFamily="18" charset="-122"/>
            </a:endParaRPr>
          </a:p>
          <a:p>
            <a:pPr>
              <a:buNone/>
            </a:pPr>
            <a:r>
              <a:rPr lang="zh-CN" altLang="en-US" b="1" dirty="0"/>
              <a:t>改变</a:t>
            </a:r>
            <a:r>
              <a:rPr lang="en-US" altLang="zh-CN" b="1" dirty="0"/>
              <a:t>this</a:t>
            </a:r>
            <a:r>
              <a:rPr lang="zh-CN" altLang="en-US" b="1" dirty="0"/>
              <a:t>三个方法总结</a:t>
            </a:r>
            <a:endParaRPr lang="en-US" altLang="zh-CN" b="1" dirty="0"/>
          </a:p>
          <a:p>
            <a:pPr>
              <a:buNone/>
            </a:pPr>
            <a:r>
              <a:rPr lang="en-US" altLang="zh-CN" b="1" dirty="0"/>
              <a:t>call</a:t>
            </a:r>
            <a:r>
              <a:rPr lang="zh-CN" altLang="en-US" b="1" dirty="0"/>
              <a:t>：</a:t>
            </a:r>
            <a:r>
              <a:rPr lang="en-US" altLang="zh-CN" b="1" dirty="0"/>
              <a:t>fun.call(this</a:t>
            </a:r>
            <a:r>
              <a:rPr lang="zh-CN" altLang="en-US" b="1" dirty="0"/>
              <a:t>，</a:t>
            </a:r>
            <a:r>
              <a:rPr lang="en-US" altLang="zh-CN" b="1" dirty="0"/>
              <a:t>arg1, arg2,......)</a:t>
            </a:r>
          </a:p>
          <a:p>
            <a:pPr>
              <a:buNone/>
            </a:pPr>
            <a:r>
              <a:rPr lang="en-US" altLang="zh-CN" b="1" dirty="0"/>
              <a:t>apply</a:t>
            </a:r>
            <a:r>
              <a:rPr lang="zh-CN" altLang="en-US" b="1" dirty="0"/>
              <a:t>：</a:t>
            </a:r>
            <a:r>
              <a:rPr lang="en-US" altLang="zh-CN" b="1" dirty="0"/>
              <a:t>fun.apply(this, [arg1, arg2,......])</a:t>
            </a:r>
          </a:p>
          <a:p>
            <a:pPr>
              <a:buNone/>
            </a:pPr>
            <a:r>
              <a:rPr lang="en-US" altLang="zh-CN" b="1" dirty="0"/>
              <a:t>bind</a:t>
            </a:r>
            <a:r>
              <a:rPr lang="zh-CN" altLang="en-US" b="1" dirty="0"/>
              <a:t>：</a:t>
            </a:r>
            <a:r>
              <a:rPr lang="en-US" altLang="zh-CN" b="1" dirty="0"/>
              <a:t>fun.bind(this, arg1, arg2,......)</a:t>
            </a:r>
          </a:p>
          <a:p>
            <a:pPr>
              <a:buNone/>
            </a:pPr>
            <a:r>
              <a:rPr lang="zh-CN" altLang="en-US" b="1" dirty="0"/>
              <a:t>相同点：</a:t>
            </a:r>
          </a:p>
          <a:p>
            <a:pPr>
              <a:buNone/>
            </a:pPr>
            <a:r>
              <a:rPr lang="zh-CN" altLang="en-US" b="1" dirty="0"/>
              <a:t>	都可以用来改变</a:t>
            </a:r>
            <a:r>
              <a:rPr lang="en-US" altLang="zh-CN" b="1" dirty="0"/>
              <a:t>this</a:t>
            </a:r>
            <a:r>
              <a:rPr lang="zh-CN" altLang="en-US" b="1" dirty="0"/>
              <a:t>指向，第一个参数都是</a:t>
            </a:r>
            <a:r>
              <a:rPr lang="en-US" altLang="zh-CN" b="1" dirty="0"/>
              <a:t>this</a:t>
            </a:r>
            <a:r>
              <a:rPr lang="zh-CN" altLang="en-US" b="1" dirty="0"/>
              <a:t>指向的对象</a:t>
            </a:r>
          </a:p>
          <a:p>
            <a:pPr>
              <a:buNone/>
            </a:pPr>
            <a:r>
              <a:rPr lang="zh-CN" altLang="en-US" b="1" dirty="0"/>
              <a:t>区别：</a:t>
            </a:r>
          </a:p>
          <a:p>
            <a:pPr>
              <a:buNone/>
            </a:pPr>
            <a:r>
              <a:rPr lang="zh-CN" altLang="en-US" b="1" dirty="0"/>
              <a:t>	</a:t>
            </a:r>
            <a:r>
              <a:rPr lang="en-US" altLang="zh-CN" b="1" dirty="0"/>
              <a:t>call</a:t>
            </a:r>
            <a:r>
              <a:rPr lang="zh-CN" altLang="en-US" b="1" dirty="0"/>
              <a:t>和</a:t>
            </a:r>
            <a:r>
              <a:rPr lang="en-US" altLang="zh-CN" b="1" dirty="0"/>
              <a:t>apply</a:t>
            </a:r>
            <a:r>
              <a:rPr lang="zh-CN" altLang="en-US" b="1" dirty="0"/>
              <a:t>：都会使函数执行，但是参数不同</a:t>
            </a:r>
          </a:p>
          <a:p>
            <a:pPr>
              <a:buNone/>
            </a:pPr>
            <a:r>
              <a:rPr lang="zh-CN" altLang="en-US" b="1" dirty="0"/>
              <a:t>	</a:t>
            </a:r>
            <a:r>
              <a:rPr lang="en-US" altLang="zh-CN" b="1" dirty="0"/>
              <a:t>bind</a:t>
            </a:r>
            <a:r>
              <a:rPr lang="zh-CN" altLang="en-US" b="1" dirty="0"/>
              <a:t>：不会使函数执行，参数同</a:t>
            </a:r>
            <a:r>
              <a:rPr lang="en-US" altLang="zh-CN" b="1" dirty="0"/>
              <a:t>call</a:t>
            </a:r>
          </a:p>
          <a:p>
            <a:pPr>
              <a:buNone/>
            </a:pPr>
            <a:endParaRPr lang="en-US" altLang="zh-CN" b="1" dirty="0">
              <a:latin typeface="Alibaba PuHuiTi" pitchFamily="18" charset="-122"/>
              <a:ea typeface="Alibaba PuHuiTi" pitchFamily="18" charset="-122"/>
              <a:cs typeface="Alibaba PuHuiTi" pitchFamily="18" charset="-122"/>
            </a:endParaRPr>
          </a:p>
          <a:p>
            <a:pPr>
              <a:buNone/>
            </a:pPr>
            <a:endParaRPr lang="en-US" altLang="zh-CN" dirty="0">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146498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6E07C2C-4479-B942-9061-4B40916ECA58}"/>
              </a:ext>
            </a:extLst>
          </p:cNvPr>
          <p:cNvSpPr>
            <a:spLocks noGrp="1"/>
          </p:cNvSpPr>
          <p:nvPr>
            <p:ph type="body" sz="quarter" idx="11"/>
          </p:nvPr>
        </p:nvSpPr>
        <p:spPr>
          <a:xfrm>
            <a:off x="736172" y="1699846"/>
            <a:ext cx="10748057" cy="4297193"/>
          </a:xfrm>
        </p:spPr>
        <p:txBody>
          <a:bodyPr/>
          <a:lstStyle/>
          <a:p>
            <a:pPr>
              <a:buNone/>
            </a:pPr>
            <a:r>
              <a:rPr lang="zh-CN" altLang="en-US" dirty="0"/>
              <a:t>传统面向对象的编程序语言都是</a:t>
            </a:r>
            <a:r>
              <a:rPr lang="en-US" altLang="zh-CN" dirty="0"/>
              <a:t>【</a:t>
            </a:r>
            <a:r>
              <a:rPr lang="zh-CN" altLang="en-US" dirty="0"/>
              <a:t>类</a:t>
            </a:r>
            <a:r>
              <a:rPr lang="en-US" altLang="zh-CN" dirty="0"/>
              <a:t>】</a:t>
            </a:r>
            <a:r>
              <a:rPr lang="zh-CN" altLang="en-US" dirty="0"/>
              <a:t>的概念，对象都是由类创建</a:t>
            </a:r>
            <a:r>
              <a:rPr lang="zh-CN" altLang="en-US"/>
              <a:t>出来，</a:t>
            </a:r>
            <a:endParaRPr lang="en-US" altLang="zh-CN" dirty="0"/>
          </a:p>
          <a:p>
            <a:pPr>
              <a:buNone/>
            </a:pPr>
            <a:endParaRPr lang="en-US" altLang="zh-CN" dirty="0"/>
          </a:p>
          <a:p>
            <a:pPr>
              <a:buNone/>
            </a:pPr>
            <a:r>
              <a:rPr lang="zh-CN" altLang="en-US" dirty="0"/>
              <a:t>然而早期 </a:t>
            </a:r>
            <a:r>
              <a:rPr lang="en-US" altLang="zh-CN" dirty="0"/>
              <a:t>JavaScript </a:t>
            </a:r>
            <a:r>
              <a:rPr lang="zh-CN" altLang="en-US" dirty="0"/>
              <a:t>中是没有类的，面向对象大多都是基于构造函数和原型实现的，</a:t>
            </a:r>
            <a:endParaRPr lang="en-US" altLang="zh-CN" dirty="0"/>
          </a:p>
          <a:p>
            <a:pPr>
              <a:buNone/>
            </a:pPr>
            <a:endParaRPr lang="en-US" altLang="zh-CN" dirty="0"/>
          </a:p>
          <a:p>
            <a:pPr>
              <a:buNone/>
            </a:pPr>
            <a:r>
              <a:rPr lang="zh-CN" altLang="en-US" dirty="0"/>
              <a:t>但是 </a:t>
            </a:r>
            <a:r>
              <a:rPr lang="en-US" altLang="zh-CN" dirty="0"/>
              <a:t>ECMAScript 6 </a:t>
            </a:r>
            <a:r>
              <a:rPr lang="zh-CN" altLang="en-US" dirty="0"/>
              <a:t>规范开始增加了</a:t>
            </a:r>
            <a:r>
              <a:rPr lang="en-US" altLang="zh-CN" dirty="0"/>
              <a:t>【</a:t>
            </a:r>
            <a:r>
              <a:rPr lang="zh-CN" altLang="en-US" dirty="0"/>
              <a:t>类</a:t>
            </a:r>
            <a:r>
              <a:rPr lang="en-US" altLang="zh-CN" dirty="0"/>
              <a:t>】</a:t>
            </a:r>
            <a:r>
              <a:rPr lang="zh-CN" altLang="en-US" dirty="0"/>
              <a:t>相关的语法，使得 </a:t>
            </a:r>
            <a:r>
              <a:rPr lang="en-US" altLang="zh-CN" dirty="0"/>
              <a:t>JavaScript </a:t>
            </a:r>
            <a:r>
              <a:rPr lang="zh-CN" altLang="en-US" dirty="0"/>
              <a:t>中的面向对象实现方式更加标准。</a:t>
            </a:r>
          </a:p>
        </p:txBody>
      </p:sp>
      <p:sp>
        <p:nvSpPr>
          <p:cNvPr id="3" name="标题 2">
            <a:extLst>
              <a:ext uri="{FF2B5EF4-FFF2-40B4-BE49-F238E27FC236}">
                <a16:creationId xmlns:a16="http://schemas.microsoft.com/office/drawing/2014/main" id="{8FBB0920-6D9D-F64A-8DF1-0FAD17480C75}"/>
              </a:ext>
            </a:extLst>
          </p:cNvPr>
          <p:cNvSpPr>
            <a:spLocks noGrp="1"/>
          </p:cNvSpPr>
          <p:nvPr>
            <p:ph type="title"/>
          </p:nvPr>
        </p:nvSpPr>
        <p:spPr/>
        <p:txBody>
          <a:bodyPr/>
          <a:lstStyle/>
          <a:p>
            <a:r>
              <a:rPr lang="en-US" altLang="zh-CN" dirty="0"/>
              <a:t>class</a:t>
            </a:r>
          </a:p>
        </p:txBody>
      </p:sp>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01827" y="921973"/>
            <a:ext cx="10763341" cy="801319"/>
          </a:xfrm>
        </p:spPr>
        <p:txBody>
          <a:bodyPr/>
          <a:lstStyle/>
          <a:p>
            <a:r>
              <a:rPr lang="zh-CN" altLang="en-US" sz="2000" b="0" dirty="0"/>
              <a:t>了解 </a:t>
            </a:r>
            <a:r>
              <a:rPr lang="en-US" altLang="zh-CN" sz="2000" b="0" dirty="0"/>
              <a:t>JavaScript </a:t>
            </a:r>
            <a:r>
              <a:rPr lang="zh-CN" altLang="en-US" sz="2000" b="0" dirty="0"/>
              <a:t>中基于 </a:t>
            </a:r>
            <a:r>
              <a:rPr lang="en-US" altLang="zh-CN" sz="2000" b="0" dirty="0"/>
              <a:t>class </a:t>
            </a:r>
            <a:r>
              <a:rPr lang="zh-CN" altLang="en-US" sz="2000" b="0" dirty="0"/>
              <a:t>语法的面向对象编程，为后续课程中的应用做好铺垫。</a:t>
            </a:r>
            <a:endParaRPr lang="zh-CN" altLang="en-US" sz="2000" dirty="0"/>
          </a:p>
        </p:txBody>
      </p:sp>
    </p:spTree>
    <p:extLst>
      <p:ext uri="{BB962C8B-B14F-4D97-AF65-F5344CB8AC3E}">
        <p14:creationId xmlns:p14="http://schemas.microsoft.com/office/powerpoint/2010/main" val="3822826881"/>
      </p:ext>
    </p:extLst>
  </p:cSld>
  <p:clrMapOvr>
    <a:masterClrMapping/>
  </p:clrMapOvr>
</p:sld>
</file>

<file path=ppt/theme/theme1.xml><?xml version="1.0" encoding="utf-8"?>
<a:theme xmlns:a="http://schemas.openxmlformats.org/drawingml/2006/main" name="封面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rgbClr val="FF0000"/>
        </a:solidFill>
      </a:spPr>
      <a:bodyPr anchor="ctr" anchorCtr="0"/>
      <a:lstStyle>
        <a:def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kumimoji="0" sz="2000" b="0" i="0" u="none" strike="noStrike" kern="1200" cap="none" spc="0" normalizeH="0" baseline="0" noProof="0" dirty="0" smtClean="0">
            <a:ln>
              <a:noFill/>
            </a:ln>
            <a:solidFill>
              <a:schemeClr val="tx1">
                <a:lumMod val="65000"/>
                <a:lumOff val="35000"/>
              </a:schemeClr>
            </a:solidFill>
            <a:effectLst/>
            <a:uLnTx/>
            <a:uFillTx/>
            <a:latin typeface="Alibaba PuHuiTi R" pitchFamily="18" charset="-122"/>
            <a:ea typeface="Alibaba PuHuiTi R" pitchFamily="18" charset="-122"/>
            <a:cs typeface="Alibaba PuHuiTi R" pitchFamily="18" charset="-122"/>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9065</TotalTime>
  <Words>1394</Words>
  <Application>Microsoft Office PowerPoint</Application>
  <PresentationFormat>宽屏</PresentationFormat>
  <Paragraphs>196</Paragraphs>
  <Slides>20</Slides>
  <Notes>2</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20</vt:i4>
      </vt:variant>
    </vt:vector>
  </HeadingPairs>
  <TitlesOfParts>
    <vt:vector size="38" baseType="lpstr">
      <vt:lpstr>Alibaba PuHuiTi</vt:lpstr>
      <vt:lpstr>Alibaba PuHuiTi B</vt:lpstr>
      <vt:lpstr>Alibaba PuHuiTi R</vt:lpstr>
      <vt:lpstr>阿里巴巴普惠体</vt:lpstr>
      <vt:lpstr>等线</vt:lpstr>
      <vt:lpstr>黑体</vt:lpstr>
      <vt:lpstr>Arial</vt:lpstr>
      <vt:lpstr>Calibri</vt:lpstr>
      <vt:lpstr>Segoe UI</vt:lpstr>
      <vt:lpstr>Verdana</vt:lpstr>
      <vt:lpstr>Wingdings</vt:lpstr>
      <vt:lpstr>封面1</vt:lpstr>
      <vt:lpstr>封面2</vt:lpstr>
      <vt:lpstr>目录</vt:lpstr>
      <vt:lpstr>章节页版式（一级+二级标题）</vt:lpstr>
      <vt:lpstr>章节页版式（一级标题）</vt:lpstr>
      <vt:lpstr>正文设计方案</vt:lpstr>
      <vt:lpstr>5_结束页设计方案</vt:lpstr>
      <vt:lpstr>JavaScript 进阶 - 第4天</vt:lpstr>
      <vt:lpstr>this</vt:lpstr>
      <vt:lpstr>封装</vt:lpstr>
      <vt:lpstr>箭头函数</vt:lpstr>
      <vt:lpstr>定义值</vt:lpstr>
      <vt:lpstr>call</vt:lpstr>
      <vt:lpstr>apply</vt:lpstr>
      <vt:lpstr>bind</vt:lpstr>
      <vt:lpstr>class</vt:lpstr>
      <vt:lpstr>封装</vt:lpstr>
      <vt:lpstr>实例成员</vt:lpstr>
      <vt:lpstr>静态成员</vt:lpstr>
      <vt:lpstr>构造函数</vt:lpstr>
      <vt:lpstr>继承</vt:lpstr>
      <vt:lpstr>super</vt:lpstr>
      <vt:lpstr>最后整理</vt:lpstr>
      <vt:lpstr>对象拷贝</vt:lpstr>
      <vt:lpstr>浅拷贝</vt:lpstr>
      <vt:lpstr>深拷贝</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威 刘</cp:lastModifiedBy>
  <cp:revision>880</cp:revision>
  <dcterms:created xsi:type="dcterms:W3CDTF">2020-03-31T02:23:27Z</dcterms:created>
  <dcterms:modified xsi:type="dcterms:W3CDTF">2021-05-30T09:23:32Z</dcterms:modified>
</cp:coreProperties>
</file>