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56" r:id="rId3"/>
    <p:sldId id="642" r:id="rId5"/>
    <p:sldId id="613" r:id="rId6"/>
    <p:sldId id="547" r:id="rId7"/>
    <p:sldId id="661" r:id="rId8"/>
    <p:sldId id="662" r:id="rId9"/>
    <p:sldId id="663" r:id="rId10"/>
    <p:sldId id="664" r:id="rId11"/>
    <p:sldId id="665" r:id="rId12"/>
    <p:sldId id="669" r:id="rId13"/>
    <p:sldId id="666" r:id="rId14"/>
    <p:sldId id="667" r:id="rId15"/>
    <p:sldId id="668" r:id="rId16"/>
    <p:sldId id="670" r:id="rId17"/>
    <p:sldId id="671" r:id="rId18"/>
    <p:sldId id="672" r:id="rId19"/>
    <p:sldId id="673" r:id="rId20"/>
    <p:sldId id="674" r:id="rId21"/>
    <p:sldId id="675" r:id="rId22"/>
    <p:sldId id="676" r:id="rId23"/>
    <p:sldId id="678" r:id="rId24"/>
    <p:sldId id="679" r:id="rId25"/>
    <p:sldId id="680" r:id="rId26"/>
    <p:sldId id="681" r:id="rId27"/>
    <p:sldId id="677" r:id="rId28"/>
    <p:sldId id="687" r:id="rId29"/>
    <p:sldId id="612" r:id="rId30"/>
    <p:sldId id="278" r:id="rId31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FD5"/>
    <a:srgbClr val="D51F3D"/>
    <a:srgbClr val="23D1B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9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8.xml"/><Relationship Id="rId12" Type="http://schemas.openxmlformats.org/officeDocument/2006/relationships/image" Target="../media/image5.png"/><Relationship Id="rId11" Type="http://schemas.openxmlformats.org/officeDocument/2006/relationships/tags" Target="../tags/tag7.xml"/><Relationship Id="rId10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3.xml"/><Relationship Id="rId4" Type="http://schemas.openxmlformats.org/officeDocument/2006/relationships/image" Target="../media/image13.png"/><Relationship Id="rId3" Type="http://schemas.openxmlformats.org/officeDocument/2006/relationships/tags" Target="../tags/tag32.xml"/><Relationship Id="rId2" Type="http://schemas.openxmlformats.org/officeDocument/2006/relationships/image" Target="../media/image6.png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6.xml"/><Relationship Id="rId4" Type="http://schemas.openxmlformats.org/officeDocument/2006/relationships/image" Target="../media/image14.png"/><Relationship Id="rId3" Type="http://schemas.openxmlformats.org/officeDocument/2006/relationships/tags" Target="../tags/tag35.xml"/><Relationship Id="rId2" Type="http://schemas.openxmlformats.org/officeDocument/2006/relationships/image" Target="../media/image6.png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9.xml"/><Relationship Id="rId4" Type="http://schemas.openxmlformats.org/officeDocument/2006/relationships/image" Target="../media/image15.png"/><Relationship Id="rId3" Type="http://schemas.openxmlformats.org/officeDocument/2006/relationships/tags" Target="../tags/tag38.xml"/><Relationship Id="rId2" Type="http://schemas.openxmlformats.org/officeDocument/2006/relationships/image" Target="../media/image6.png"/><Relationship Id="rId1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2.xml"/><Relationship Id="rId4" Type="http://schemas.openxmlformats.org/officeDocument/2006/relationships/image" Target="../media/image16.png"/><Relationship Id="rId3" Type="http://schemas.openxmlformats.org/officeDocument/2006/relationships/tags" Target="../tags/tag41.xml"/><Relationship Id="rId2" Type="http://schemas.openxmlformats.org/officeDocument/2006/relationships/image" Target="../media/image6.png"/><Relationship Id="rId1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5.xml"/><Relationship Id="rId4" Type="http://schemas.openxmlformats.org/officeDocument/2006/relationships/image" Target="../media/image17.png"/><Relationship Id="rId3" Type="http://schemas.openxmlformats.org/officeDocument/2006/relationships/tags" Target="../tags/tag44.xml"/><Relationship Id="rId2" Type="http://schemas.openxmlformats.org/officeDocument/2006/relationships/image" Target="../media/image6.png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8.xml"/><Relationship Id="rId4" Type="http://schemas.openxmlformats.org/officeDocument/2006/relationships/image" Target="../media/image18.png"/><Relationship Id="rId3" Type="http://schemas.openxmlformats.org/officeDocument/2006/relationships/tags" Target="../tags/tag47.xml"/><Relationship Id="rId2" Type="http://schemas.openxmlformats.org/officeDocument/2006/relationships/image" Target="../media/image6.png"/><Relationship Id="rId1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1.xml"/><Relationship Id="rId4" Type="http://schemas.openxmlformats.org/officeDocument/2006/relationships/image" Target="../media/image19.png"/><Relationship Id="rId3" Type="http://schemas.openxmlformats.org/officeDocument/2006/relationships/tags" Target="../tags/tag50.xml"/><Relationship Id="rId2" Type="http://schemas.openxmlformats.org/officeDocument/2006/relationships/image" Target="../media/image6.png"/><Relationship Id="rId1" Type="http://schemas.openxmlformats.org/officeDocument/2006/relationships/tags" Target="../tags/tag49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4.xml"/><Relationship Id="rId4" Type="http://schemas.openxmlformats.org/officeDocument/2006/relationships/image" Target="../media/image20.png"/><Relationship Id="rId3" Type="http://schemas.openxmlformats.org/officeDocument/2006/relationships/tags" Target="../tags/tag53.xml"/><Relationship Id="rId2" Type="http://schemas.openxmlformats.org/officeDocument/2006/relationships/image" Target="../media/image6.png"/><Relationship Id="rId1" Type="http://schemas.openxmlformats.org/officeDocument/2006/relationships/tags" Target="../tags/tag5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7.xml"/><Relationship Id="rId4" Type="http://schemas.openxmlformats.org/officeDocument/2006/relationships/image" Target="../media/image21.png"/><Relationship Id="rId3" Type="http://schemas.openxmlformats.org/officeDocument/2006/relationships/tags" Target="../tags/tag56.xml"/><Relationship Id="rId2" Type="http://schemas.openxmlformats.org/officeDocument/2006/relationships/image" Target="../media/image6.png"/><Relationship Id="rId1" Type="http://schemas.openxmlformats.org/officeDocument/2006/relationships/tags" Target="../tags/tag5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0.xml"/><Relationship Id="rId4" Type="http://schemas.openxmlformats.org/officeDocument/2006/relationships/image" Target="../media/image22.png"/><Relationship Id="rId3" Type="http://schemas.openxmlformats.org/officeDocument/2006/relationships/tags" Target="../tags/tag59.xml"/><Relationship Id="rId2" Type="http://schemas.openxmlformats.org/officeDocument/2006/relationships/image" Target="../media/image6.png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6.png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23.png"/><Relationship Id="rId3" Type="http://schemas.openxmlformats.org/officeDocument/2006/relationships/tags" Target="../tags/tag62.xml"/><Relationship Id="rId2" Type="http://schemas.openxmlformats.org/officeDocument/2006/relationships/image" Target="../media/image6.png"/><Relationship Id="rId1" Type="http://schemas.openxmlformats.org/officeDocument/2006/relationships/tags" Target="../tags/tag61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image" Target="../media/image24.png"/><Relationship Id="rId3" Type="http://schemas.openxmlformats.org/officeDocument/2006/relationships/tags" Target="../tags/tag65.xml"/><Relationship Id="rId2" Type="http://schemas.openxmlformats.org/officeDocument/2006/relationships/image" Target="../media/image6.png"/><Relationship Id="rId1" Type="http://schemas.openxmlformats.org/officeDocument/2006/relationships/tags" Target="../tags/tag64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9.xml"/><Relationship Id="rId4" Type="http://schemas.openxmlformats.org/officeDocument/2006/relationships/image" Target="../media/image25.png"/><Relationship Id="rId3" Type="http://schemas.openxmlformats.org/officeDocument/2006/relationships/tags" Target="../tags/tag68.xml"/><Relationship Id="rId2" Type="http://schemas.openxmlformats.org/officeDocument/2006/relationships/image" Target="../media/image6.png"/><Relationship Id="rId1" Type="http://schemas.openxmlformats.org/officeDocument/2006/relationships/tags" Target="../tags/tag67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2.xml"/><Relationship Id="rId4" Type="http://schemas.openxmlformats.org/officeDocument/2006/relationships/image" Target="../media/image26.png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tags" Target="../tags/tag70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5.xml"/><Relationship Id="rId4" Type="http://schemas.openxmlformats.org/officeDocument/2006/relationships/image" Target="../media/image27.png"/><Relationship Id="rId3" Type="http://schemas.openxmlformats.org/officeDocument/2006/relationships/tags" Target="../tags/tag74.xml"/><Relationship Id="rId2" Type="http://schemas.openxmlformats.org/officeDocument/2006/relationships/image" Target="../media/image6.png"/><Relationship Id="rId1" Type="http://schemas.openxmlformats.org/officeDocument/2006/relationships/tags" Target="../tags/tag73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image" Target="../media/image6.png"/><Relationship Id="rId1" Type="http://schemas.openxmlformats.org/officeDocument/2006/relationships/tags" Target="../tags/tag7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1.xml"/><Relationship Id="rId5" Type="http://schemas.openxmlformats.org/officeDocument/2006/relationships/image" Target="../media/image28.png"/><Relationship Id="rId4" Type="http://schemas.openxmlformats.org/officeDocument/2006/relationships/image" Target="../media/image21.png"/><Relationship Id="rId3" Type="http://schemas.openxmlformats.org/officeDocument/2006/relationships/tags" Target="../tags/tag80.xml"/><Relationship Id="rId2" Type="http://schemas.openxmlformats.org/officeDocument/2006/relationships/image" Target="../media/image6.png"/><Relationship Id="rId1" Type="http://schemas.openxmlformats.org/officeDocument/2006/relationships/tags" Target="../tags/tag79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4.xml"/><Relationship Id="rId4" Type="http://schemas.openxmlformats.org/officeDocument/2006/relationships/image" Target="../media/image29.png"/><Relationship Id="rId3" Type="http://schemas.openxmlformats.org/officeDocument/2006/relationships/tags" Target="../tags/tag83.xml"/><Relationship Id="rId2" Type="http://schemas.openxmlformats.org/officeDocument/2006/relationships/image" Target="../media/image6.png"/><Relationship Id="rId1" Type="http://schemas.openxmlformats.org/officeDocument/2006/relationships/tags" Target="../tags/tag8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90.xml"/><Relationship Id="rId7" Type="http://schemas.openxmlformats.org/officeDocument/2006/relationships/image" Target="../media/image4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92.xml"/><Relationship Id="rId11" Type="http://schemas.openxmlformats.org/officeDocument/2006/relationships/image" Target="../media/image5.png"/><Relationship Id="rId10" Type="http://schemas.openxmlformats.org/officeDocument/2006/relationships/tags" Target="../tags/tag91.xml"/><Relationship Id="rId1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image" Target="../media/image7.png"/><Relationship Id="rId3" Type="http://schemas.openxmlformats.org/officeDocument/2006/relationships/tags" Target="../tags/tag12.xml"/><Relationship Id="rId2" Type="http://schemas.openxmlformats.org/officeDocument/2006/relationships/image" Target="../media/image6.png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image" Target="../media/image6.png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8.xml"/><Relationship Id="rId4" Type="http://schemas.openxmlformats.org/officeDocument/2006/relationships/image" Target="../media/image8.png"/><Relationship Id="rId3" Type="http://schemas.openxmlformats.org/officeDocument/2006/relationships/tags" Target="../tags/tag17.xml"/><Relationship Id="rId2" Type="http://schemas.openxmlformats.org/officeDocument/2006/relationships/image" Target="../media/image6.png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1.xml"/><Relationship Id="rId4" Type="http://schemas.openxmlformats.org/officeDocument/2006/relationships/image" Target="../media/image9.png"/><Relationship Id="rId3" Type="http://schemas.openxmlformats.org/officeDocument/2006/relationships/tags" Target="../tags/tag20.xml"/><Relationship Id="rId2" Type="http://schemas.openxmlformats.org/officeDocument/2006/relationships/image" Target="../media/image6.png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4.xml"/><Relationship Id="rId4" Type="http://schemas.openxmlformats.org/officeDocument/2006/relationships/image" Target="../media/image10.png"/><Relationship Id="rId3" Type="http://schemas.openxmlformats.org/officeDocument/2006/relationships/tags" Target="../tags/tag23.xml"/><Relationship Id="rId2" Type="http://schemas.openxmlformats.org/officeDocument/2006/relationships/image" Target="../media/image6.png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7.xml"/><Relationship Id="rId4" Type="http://schemas.openxmlformats.org/officeDocument/2006/relationships/image" Target="../media/image11.png"/><Relationship Id="rId3" Type="http://schemas.openxmlformats.org/officeDocument/2006/relationships/tags" Target="../tags/tag26.xml"/><Relationship Id="rId2" Type="http://schemas.openxmlformats.org/officeDocument/2006/relationships/image" Target="../media/image6.png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0.xml"/><Relationship Id="rId4" Type="http://schemas.openxmlformats.org/officeDocument/2006/relationships/image" Target="../media/image12.png"/><Relationship Id="rId3" Type="http://schemas.openxmlformats.org/officeDocument/2006/relationships/tags" Target="../tags/tag29.xml"/><Relationship Id="rId2" Type="http://schemas.openxmlformats.org/officeDocument/2006/relationships/image" Target="../media/image6.png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pic>
        <p:nvPicPr>
          <p:cNvPr id="19" name="图片 18" descr="未标题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" y="4696460"/>
            <a:ext cx="2874010" cy="357505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6263" y="5109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郑福兴</a:t>
            </a:r>
            <a:r>
              <a:rPr lang="en-US" altLang="zh-CN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 · </a:t>
            </a:r>
            <a:r>
              <a:rPr lang="zh-CN" altLang="en-US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生信部</a:t>
            </a:r>
            <a:endParaRPr lang="zh-CN" altLang="en-US" spc="30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829550" y="6291580"/>
            <a:ext cx="2114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pc="300">
                <a:solidFill>
                  <a:schemeClr val="bg1"/>
                </a:solidFill>
                <a:uFillTx/>
                <a:latin typeface="思源黑体 Light" panose="020B0300000000000000" charset="-122"/>
                <a:ea typeface="思源黑体 Light" panose="020B0300000000000000" charset="-122"/>
              </a:rPr>
              <a:t>欧易旗下子公司</a:t>
            </a:r>
            <a:endParaRPr lang="zh-CN" altLang="en-US" sz="800" spc="300">
              <a:solidFill>
                <a:schemeClr val="bg1"/>
              </a:solidFill>
              <a:uFillTx/>
              <a:latin typeface="思源黑体 Light" panose="020B0300000000000000" charset="-122"/>
              <a:ea typeface="思源黑体 Light" panose="020B030000000000000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4995" y="6356985"/>
            <a:ext cx="654050" cy="99060"/>
            <a:chOff x="937" y="10011"/>
            <a:chExt cx="1030" cy="156"/>
          </a:xfrm>
        </p:grpSpPr>
        <p:sp>
          <p:nvSpPr>
            <p:cNvPr id="26" name="椭圆 25"/>
            <p:cNvSpPr/>
            <p:nvPr/>
          </p:nvSpPr>
          <p:spPr>
            <a:xfrm>
              <a:off x="937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>
              <p:custDataLst>
                <p:tags r:id="rId6"/>
              </p:custDataLst>
            </p:nvPr>
          </p:nvSpPr>
          <p:spPr>
            <a:xfrm>
              <a:off x="1374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>
              <p:custDataLst>
                <p:tags r:id="rId7"/>
              </p:custDataLst>
            </p:nvPr>
          </p:nvSpPr>
          <p:spPr>
            <a:xfrm>
              <a:off x="1811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 descr="资源 2@4x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141621" y="537210"/>
            <a:ext cx="2629374" cy="288000"/>
          </a:xfrm>
          <a:prstGeom prst="rect">
            <a:avLst/>
          </a:prstGeom>
        </p:spPr>
      </p:pic>
      <p:pic>
        <p:nvPicPr>
          <p:cNvPr id="32" name="图片 31" descr="图层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0930" y="6237275"/>
            <a:ext cx="2700065" cy="255600"/>
          </a:xfrm>
          <a:prstGeom prst="rect">
            <a:avLst/>
          </a:prstGeom>
        </p:spPr>
      </p:pic>
      <p:pic>
        <p:nvPicPr>
          <p:cNvPr id="33" name="图片 32" descr="OE-LOGO-优化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96263" y="496570"/>
            <a:ext cx="1681480" cy="4438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24735" y="2766695"/>
            <a:ext cx="318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5765" y="2566670"/>
            <a:ext cx="9629775" cy="205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6"/>
            <a:r>
              <a:rPr kumimoji="1" lang="zh-CN" altLang="en-US" sz="40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  <a:sym typeface="+mn-ea"/>
              </a:rPr>
              <a:t>Time-resolved single-cell transcriptomics defines immune trajectories in glioblastoma</a:t>
            </a:r>
            <a:endParaRPr kumimoji="1" lang="zh-CN" altLang="en-US" sz="4000" b="1" kern="1500" spc="300" dirty="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Bold" panose="020B0800000000000000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42920" y="2066925"/>
            <a:ext cx="6105525" cy="27241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6725" y="847725"/>
            <a:ext cx="11258550" cy="51625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81070" y="542290"/>
            <a:ext cx="5229225" cy="50768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9095" y="1014095"/>
            <a:ext cx="6353175" cy="48291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03245" y="1533525"/>
            <a:ext cx="5986145" cy="32004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23795" y="1509395"/>
            <a:ext cx="7520305" cy="35147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0195" y="1676400"/>
            <a:ext cx="11610975" cy="3505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6085" y="1617980"/>
            <a:ext cx="11087100" cy="31299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4495" y="1085850"/>
            <a:ext cx="11382375" cy="4686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3850" y="1185545"/>
            <a:ext cx="11544300" cy="44862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8285" y="1645920"/>
            <a:ext cx="939673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/>
              <a:t>scRNA-seq </a:t>
            </a:r>
            <a:r>
              <a:rPr lang="zh-CN" altLang="en-US" sz="2800"/>
              <a:t>实验本身并不包含时间维度信息，细胞状态定格在被捕获的</a:t>
            </a:r>
            <a:r>
              <a:rPr lang="zh-CN" altLang="en-US" sz="2800"/>
              <a:t>瞬间</a:t>
            </a:r>
            <a:endParaRPr lang="zh-CN" altLang="en-US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/>
              <a:t>拟时序分析采用细胞状态预测细胞的时序变化，算法对参数敏感</a:t>
            </a:r>
            <a:endParaRPr lang="zh-CN" altLang="en-US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/>
              <a:t>通过三代测全长，通过</a:t>
            </a:r>
            <a:r>
              <a:rPr lang="en-US" altLang="zh-CN" sz="2800"/>
              <a:t>splicing </a:t>
            </a:r>
            <a:r>
              <a:rPr lang="zh-CN" altLang="en-US" sz="2800"/>
              <a:t>预测时序当前成本高，技术不成熟</a:t>
            </a:r>
            <a:endParaRPr lang="zh-CN" altLang="en-US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800"/>
              <a:t>scRNA-seq </a:t>
            </a:r>
            <a:r>
              <a:rPr lang="zh-CN" altLang="en-US" sz="2800"/>
              <a:t>与</a:t>
            </a:r>
            <a:r>
              <a:rPr lang="en-US" altLang="zh-CN" sz="2800"/>
              <a:t> </a:t>
            </a:r>
            <a:r>
              <a:rPr lang="zh-CN" altLang="en-US" sz="2800"/>
              <a:t>新</a:t>
            </a:r>
            <a:r>
              <a:rPr lang="en-US" altLang="zh-CN" sz="2800"/>
              <a:t> mRNA </a:t>
            </a:r>
            <a:r>
              <a:rPr lang="zh-CN" altLang="en-US" sz="2800"/>
              <a:t>分子代谢标记结合使用时，时间跨度太小，无法满足细胞长期状态变化的</a:t>
            </a:r>
            <a:r>
              <a:rPr lang="zh-CN" altLang="en-US" sz="2800"/>
              <a:t>研究</a:t>
            </a:r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242185" y="381635"/>
            <a:ext cx="7498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研究细胞时序</a:t>
            </a:r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问题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7650" y="1619250"/>
            <a:ext cx="11696700" cy="36195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4495" y="1452245"/>
            <a:ext cx="11382375" cy="39528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1145" y="814070"/>
            <a:ext cx="11649075" cy="52292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775" y="1280795"/>
            <a:ext cx="11982450" cy="42957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0025" y="156845"/>
            <a:ext cx="11791950" cy="65436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0495" y="922655"/>
            <a:ext cx="935037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NK</a:t>
            </a:r>
            <a:r>
              <a:rPr lang="zh-CN" altLang="en-US" sz="3200"/>
              <a:t>：</a:t>
            </a:r>
            <a:endParaRPr lang="zh-CN" altLang="en-US" sz="3200"/>
          </a:p>
          <a:p>
            <a:r>
              <a:rPr lang="zh-CN" altLang="en-US" sz="1600"/>
              <a:t>在采样前12小时内进入肿瘤的NK细胞还表现出趋化性（S1pr5阳性）和细胞毒性（Prf1/Gzma/Gzmb阳性），而到采样前24小时到36小时之间时，肿瘤中富集的主要是功能失调的NK细胞（Itga1/Ctla2a/Gzmc阳性，且Prf1/Gzma/Gzmb水平较低）。</a:t>
            </a:r>
            <a:endParaRPr lang="zh-CN" altLang="en-US" sz="1600"/>
          </a:p>
          <a:p>
            <a:r>
              <a:rPr lang="en-US" altLang="zh-CN" sz="2400">
                <a:solidFill>
                  <a:srgbClr val="FF0000"/>
                </a:solidFill>
              </a:rPr>
              <a:t>NK</a:t>
            </a:r>
            <a:r>
              <a:rPr lang="zh-CN" altLang="en-US" sz="2400">
                <a:solidFill>
                  <a:srgbClr val="FF0000"/>
                </a:solidFill>
              </a:rPr>
              <a:t>细胞进入肿瘤组织后</a:t>
            </a:r>
            <a:r>
              <a:rPr lang="en-US" altLang="zh-CN" sz="2400">
                <a:solidFill>
                  <a:srgbClr val="FF0000"/>
                </a:solidFill>
              </a:rPr>
              <a:t> 24</a:t>
            </a:r>
            <a:r>
              <a:rPr lang="zh-CN" altLang="en-US" sz="2400">
                <a:solidFill>
                  <a:srgbClr val="FF0000"/>
                </a:solidFill>
              </a:rPr>
              <a:t>小时内失活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90345" y="2792730"/>
            <a:ext cx="93503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巨噬细胞：</a:t>
            </a:r>
            <a:endParaRPr lang="zh-CN" altLang="en-US" sz="3200"/>
          </a:p>
          <a:p>
            <a:r>
              <a:rPr lang="zh-CN" altLang="en-US" sz="1600"/>
              <a:t>巨噬细胞入瘤后虽然比NK细胞失活过程</a:t>
            </a:r>
            <a:r>
              <a:rPr lang="zh-CN" altLang="en-US" sz="1600"/>
              <a:t>长，但也在48小时内被肿瘤策反，变成免疫抑制性细胞，发挥促进肿瘤生长的作用。</a:t>
            </a:r>
            <a:endParaRPr lang="zh-CN" altLang="en-US" sz="1600"/>
          </a:p>
          <a:p>
            <a:r>
              <a:rPr lang="zh-CN" altLang="en-US" sz="2400">
                <a:solidFill>
                  <a:srgbClr val="FF0000"/>
                </a:solidFill>
              </a:rPr>
              <a:t>巨噬细胞细胞进入肿瘤组织后</a:t>
            </a:r>
            <a:r>
              <a:rPr lang="en-US" altLang="zh-CN" sz="2400">
                <a:solidFill>
                  <a:srgbClr val="FF0000"/>
                </a:solidFill>
              </a:rPr>
              <a:t> 48</a:t>
            </a:r>
            <a:r>
              <a:rPr lang="zh-CN" altLang="en-US" sz="2400">
                <a:solidFill>
                  <a:srgbClr val="FF0000"/>
                </a:solidFill>
              </a:rPr>
              <a:t>小时内失活，并抑制免疫系统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28320" y="4905375"/>
            <a:ext cx="11134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作者借助于Zman-seq技术分析了</a:t>
            </a:r>
            <a:r>
              <a:rPr lang="zh-CN" altLang="en-US" sz="2400">
                <a:solidFill>
                  <a:srgbClr val="FF0000"/>
                </a:solidFill>
              </a:rPr>
              <a:t>抗TREM2抗体改善巨噬细胞功能</a:t>
            </a:r>
            <a:r>
              <a:rPr lang="zh-CN" altLang="en-US" sz="2400"/>
              <a:t>，促进其抗癌的机制。他们发现，阻断TREM2可以重编程单核细胞到调节性巨噬细胞变化轨迹，抑制巨噬细胞往促癌方向发展，还能对NK细胞等其他相互作用细胞产生继发性影响。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65160"/>
          <a:stretch>
            <a:fillRect/>
          </a:stretch>
        </p:blipFill>
        <p:spPr>
          <a:xfrm>
            <a:off x="404495" y="1085850"/>
            <a:ext cx="3965575" cy="468630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6966585" y="1664335"/>
            <a:ext cx="3239770" cy="340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5299075" y="2829560"/>
            <a:ext cx="1148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VS</a:t>
            </a:r>
            <a:endParaRPr lang="en-US" altLang="zh-CN" sz="7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18310" y="962660"/>
            <a:ext cx="8973185" cy="47351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410538" y="2089683"/>
            <a:ext cx="5489803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zh-CN" altLang="en-US" sz="96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</a:rPr>
              <a:t>感谢聆听</a:t>
            </a:r>
            <a:endParaRPr kumimoji="1" lang="zh-CN" altLang="en-US" sz="9600" b="1" kern="1500" spc="300" dirty="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Bold" panose="020B08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0845" y="3928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sym typeface="+mn-ea"/>
              </a:rPr>
              <a:t>THANKS FOR LISTENING</a:t>
            </a:r>
            <a:endParaRPr lang="en-US" altLang="zh-CN" spc="30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4995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3"/>
            </p:custDataLst>
          </p:nvPr>
        </p:nvSpPr>
        <p:spPr>
          <a:xfrm>
            <a:off x="872490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4"/>
            </p:custDataLst>
          </p:nvPr>
        </p:nvSpPr>
        <p:spPr>
          <a:xfrm>
            <a:off x="1149985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829550" y="6291580"/>
            <a:ext cx="2114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pc="300">
                <a:solidFill>
                  <a:schemeClr val="bg1"/>
                </a:solidFill>
                <a:uFillTx/>
                <a:latin typeface="思源黑体 Light" panose="020B0300000000000000" charset="-122"/>
                <a:ea typeface="思源黑体 Light" panose="020B0300000000000000" charset="-122"/>
              </a:rPr>
              <a:t>欧易旗下子公司</a:t>
            </a:r>
            <a:endParaRPr lang="zh-CN" altLang="en-US" sz="800" spc="300">
              <a:solidFill>
                <a:schemeClr val="bg1"/>
              </a:solidFill>
              <a:uFillTx/>
              <a:latin typeface="思源黑体 Light" panose="020B0300000000000000" charset="-122"/>
              <a:ea typeface="思源黑体 Light" panose="020B0300000000000000" charset="-122"/>
            </a:endParaRPr>
          </a:p>
        </p:txBody>
      </p:sp>
      <p:pic>
        <p:nvPicPr>
          <p:cNvPr id="5" name="图片 4" descr="图层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070930" y="6237275"/>
            <a:ext cx="2700065" cy="255600"/>
          </a:xfrm>
          <a:prstGeom prst="rect">
            <a:avLst/>
          </a:prstGeom>
        </p:spPr>
      </p:pic>
      <p:pic>
        <p:nvPicPr>
          <p:cNvPr id="29" name="图片 28" descr="资源 2@4x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141621" y="537210"/>
            <a:ext cx="2629374" cy="288000"/>
          </a:xfrm>
          <a:prstGeom prst="rect">
            <a:avLst/>
          </a:prstGeom>
        </p:spPr>
      </p:pic>
      <p:pic>
        <p:nvPicPr>
          <p:cNvPr id="33" name="图片 32" descr="OE-LOGO-优化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96263" y="496570"/>
            <a:ext cx="1681480" cy="44386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425" y="1469390"/>
            <a:ext cx="10470515" cy="37236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64055" y="1908810"/>
            <a:ext cx="82638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Zman-seq a new technology for in vivo recording of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scRNA_x0002_seq and time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Temporally resolves cell-state transitions and molecular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circuitry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Reveals trajectories of immune dysfunction in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glioblastoma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Uncovers immune remodeling in response to experimental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TREM2 immunotherapy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32543" y="253365"/>
            <a:ext cx="39554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Highlights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4365" y="2066925"/>
            <a:ext cx="10790555" cy="24098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38575" y="542290"/>
            <a:ext cx="3667125" cy="50298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39235" y="1242695"/>
            <a:ext cx="3695065" cy="41103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81300" y="1524000"/>
            <a:ext cx="6629400" cy="31813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26260" y="1200150"/>
            <a:ext cx="8539480" cy="36195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0800,&quot;width&quot;:19200}"/>
</p:tagLst>
</file>

<file path=ppt/tags/tag1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COMMONDATA" val="eyJoZGlkIjoiYTQ5OTYxYWIwY2I4NDUxYzAwZTM2MjcyNzgwNWU4MzcifQ=="/>
  <p:tag name="KSO_WPP_MARK_KEY" val="772f36b2-2cd1-41b7-90ab-16be66be94b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WPS 演示</Application>
  <PresentationFormat>宽屏</PresentationFormat>
  <Paragraphs>41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思源黑体 Medium</vt:lpstr>
      <vt:lpstr>黑体</vt:lpstr>
      <vt:lpstr>思源黑体 Light</vt:lpstr>
      <vt:lpstr>思源黑体 Bold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郑福兴</dc:creator>
  <cp:lastModifiedBy>郑福兴</cp:lastModifiedBy>
  <cp:revision>251</cp:revision>
  <dcterms:created xsi:type="dcterms:W3CDTF">2023-07-26T06:42:00Z</dcterms:created>
  <dcterms:modified xsi:type="dcterms:W3CDTF">2024-02-01T09:02:38Z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325D8CF74DBF4EDC90BBBF09FCF8A343</vt:lpwstr>
  </property>
  <property fmtid="{D5CDD505-2E9C-101B-9397-08002B2CF9AE}" pid="3" name="KSOProductBuildVer">
    <vt:lpwstr>2052-12.1.0.15374</vt:lpwstr>
  </property>
</Properties>
</file>