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webp" ContentType="image/webp"/>
  <Override PartName="/ppt/media/image14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466" r:id="rId5"/>
    <p:sldId id="507" r:id="rId6"/>
    <p:sldId id="467" r:id="rId7"/>
    <p:sldId id="463" r:id="rId8"/>
    <p:sldId id="470" r:id="rId9"/>
    <p:sldId id="471" r:id="rId10"/>
    <p:sldId id="469" r:id="rId11"/>
    <p:sldId id="485" r:id="rId12"/>
    <p:sldId id="468" r:id="rId13"/>
    <p:sldId id="478" r:id="rId14"/>
    <p:sldId id="479" r:id="rId15"/>
    <p:sldId id="482" r:id="rId16"/>
    <p:sldId id="483" r:id="rId17"/>
    <p:sldId id="497" r:id="rId18"/>
    <p:sldId id="481" r:id="rId19"/>
    <p:sldId id="480" r:id="rId20"/>
    <p:sldId id="484" r:id="rId21"/>
    <p:sldId id="465" r:id="rId22"/>
    <p:sldId id="496" r:id="rId23"/>
    <p:sldId id="498" r:id="rId24"/>
    <p:sldId id="505" r:id="rId25"/>
    <p:sldId id="278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D5"/>
    <a:srgbClr val="D51F3D"/>
    <a:srgbClr val="23D1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19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异或门</a:t>
            </a:r>
            <a:r>
              <a:rPr lang="en-US" altLang="zh-CN"/>
              <a:t> </a:t>
            </a:r>
            <a:r>
              <a:rPr lang="zh-CN" altLang="en-US"/>
              <a:t>其中一种设计方法</a:t>
            </a:r>
            <a:r>
              <a:rPr lang="en-US" altLang="zh-CN"/>
              <a:t> </a:t>
            </a:r>
            <a:r>
              <a:rPr lang="zh-CN" altLang="en-US"/>
              <a:t>包含一个</a:t>
            </a:r>
            <a:r>
              <a:rPr lang="en-US" altLang="zh-CN"/>
              <a:t> </a:t>
            </a:r>
            <a:r>
              <a:rPr lang="zh-CN" altLang="en-US"/>
              <a:t>与门</a:t>
            </a:r>
            <a:r>
              <a:rPr lang="en-US" altLang="zh-CN"/>
              <a:t> </a:t>
            </a:r>
            <a:r>
              <a:rPr lang="zh-CN" altLang="en-US"/>
              <a:t>一个</a:t>
            </a:r>
            <a:r>
              <a:rPr lang="en-US" altLang="zh-CN"/>
              <a:t> </a:t>
            </a:r>
            <a:r>
              <a:rPr lang="zh-CN" altLang="en-US"/>
              <a:t>或门</a:t>
            </a:r>
            <a:r>
              <a:rPr lang="en-US" altLang="zh-CN"/>
              <a:t> </a:t>
            </a:r>
            <a:r>
              <a:rPr lang="zh-CN" altLang="en-US"/>
              <a:t>一个</a:t>
            </a:r>
            <a:r>
              <a:rPr lang="en-US" altLang="zh-CN"/>
              <a:t> </a:t>
            </a:r>
            <a:r>
              <a:rPr lang="zh-CN" altLang="en-US"/>
              <a:t>非与</a:t>
            </a:r>
            <a:r>
              <a:rPr lang="zh-CN" altLang="en-US"/>
              <a:t>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前馈神经网络可以拟合任意的</a:t>
            </a:r>
            <a:r>
              <a:rPr lang="zh-CN" altLang="en-US"/>
              <a:t>形状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5.png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1.xml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3.xml"/><Relationship Id="rId2" Type="http://schemas.openxmlformats.org/officeDocument/2006/relationships/image" Target="../media/image6.png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17.png"/><Relationship Id="rId3" Type="http://schemas.openxmlformats.org/officeDocument/2006/relationships/tags" Target="../tags/tag125.xml"/><Relationship Id="rId2" Type="http://schemas.openxmlformats.org/officeDocument/2006/relationships/image" Target="../media/image6.png"/><Relationship Id="rId1" Type="http://schemas.openxmlformats.org/officeDocument/2006/relationships/tags" Target="../tags/tag12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0.xml"/><Relationship Id="rId2" Type="http://schemas.openxmlformats.org/officeDocument/2006/relationships/image" Target="../media/image6.png"/><Relationship Id="rId1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4.xml"/><Relationship Id="rId6" Type="http://schemas.openxmlformats.org/officeDocument/2006/relationships/image" Target="../media/image19.png"/><Relationship Id="rId5" Type="http://schemas.openxmlformats.org/officeDocument/2006/relationships/tags" Target="../tags/tag133.xml"/><Relationship Id="rId4" Type="http://schemas.openxmlformats.org/officeDocument/2006/relationships/image" Target="../media/image18.png"/><Relationship Id="rId3" Type="http://schemas.openxmlformats.org/officeDocument/2006/relationships/tags" Target="../tags/tag132.xml"/><Relationship Id="rId2" Type="http://schemas.openxmlformats.org/officeDocument/2006/relationships/image" Target="../media/image6.png"/><Relationship Id="rId1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7.xml"/><Relationship Id="rId4" Type="http://schemas.openxmlformats.org/officeDocument/2006/relationships/image" Target="../media/image20.png"/><Relationship Id="rId3" Type="http://schemas.openxmlformats.org/officeDocument/2006/relationships/tags" Target="../tags/tag136.xml"/><Relationship Id="rId2" Type="http://schemas.openxmlformats.org/officeDocument/2006/relationships/image" Target="../media/image6.png"/><Relationship Id="rId1" Type="http://schemas.openxmlformats.org/officeDocument/2006/relationships/tags" Target="../tags/tag1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0" Type="http://schemas.openxmlformats.org/officeDocument/2006/relationships/notesSlide" Target="../notesSlides/notesSlide17.xml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6" Type="http://schemas.openxmlformats.org/officeDocument/2006/relationships/notesSlide" Target="../notesSlides/notesSlide18.xml"/><Relationship Id="rId45" Type="http://schemas.openxmlformats.org/officeDocument/2006/relationships/slideLayout" Target="../slideLayouts/slideLayout1.xml"/><Relationship Id="rId44" Type="http://schemas.openxmlformats.org/officeDocument/2006/relationships/tags" Target="../tags/tag200.xml"/><Relationship Id="rId43" Type="http://schemas.openxmlformats.org/officeDocument/2006/relationships/tags" Target="../tags/tag199.xml"/><Relationship Id="rId42" Type="http://schemas.openxmlformats.org/officeDocument/2006/relationships/tags" Target="../tags/tag198.xml"/><Relationship Id="rId41" Type="http://schemas.openxmlformats.org/officeDocument/2006/relationships/tags" Target="../tags/tag197.xml"/><Relationship Id="rId40" Type="http://schemas.openxmlformats.org/officeDocument/2006/relationships/tags" Target="../tags/tag196.xml"/><Relationship Id="rId4" Type="http://schemas.openxmlformats.org/officeDocument/2006/relationships/tags" Target="../tags/tag160.xml"/><Relationship Id="rId39" Type="http://schemas.openxmlformats.org/officeDocument/2006/relationships/tags" Target="../tags/tag195.xml"/><Relationship Id="rId38" Type="http://schemas.openxmlformats.org/officeDocument/2006/relationships/tags" Target="../tags/tag194.xml"/><Relationship Id="rId37" Type="http://schemas.openxmlformats.org/officeDocument/2006/relationships/tags" Target="../tags/tag193.xml"/><Relationship Id="rId36" Type="http://schemas.openxmlformats.org/officeDocument/2006/relationships/tags" Target="../tags/tag192.xml"/><Relationship Id="rId35" Type="http://schemas.openxmlformats.org/officeDocument/2006/relationships/tags" Target="../tags/tag191.xml"/><Relationship Id="rId34" Type="http://schemas.openxmlformats.org/officeDocument/2006/relationships/tags" Target="../tags/tag190.xml"/><Relationship Id="rId33" Type="http://schemas.openxmlformats.org/officeDocument/2006/relationships/tags" Target="../tags/tag189.xml"/><Relationship Id="rId32" Type="http://schemas.openxmlformats.org/officeDocument/2006/relationships/tags" Target="../tags/tag188.xml"/><Relationship Id="rId31" Type="http://schemas.openxmlformats.org/officeDocument/2006/relationships/tags" Target="../tags/tag187.xml"/><Relationship Id="rId30" Type="http://schemas.openxmlformats.org/officeDocument/2006/relationships/tags" Target="../tags/tag186.xml"/><Relationship Id="rId3" Type="http://schemas.openxmlformats.org/officeDocument/2006/relationships/tags" Target="../tags/tag159.xml"/><Relationship Id="rId29" Type="http://schemas.openxmlformats.org/officeDocument/2006/relationships/tags" Target="../tags/tag185.xml"/><Relationship Id="rId28" Type="http://schemas.openxmlformats.org/officeDocument/2006/relationships/tags" Target="../tags/tag184.xml"/><Relationship Id="rId27" Type="http://schemas.openxmlformats.org/officeDocument/2006/relationships/tags" Target="../tags/tag183.xml"/><Relationship Id="rId26" Type="http://schemas.openxmlformats.org/officeDocument/2006/relationships/tags" Target="../tags/tag182.xml"/><Relationship Id="rId25" Type="http://schemas.openxmlformats.org/officeDocument/2006/relationships/tags" Target="../tags/tag181.xml"/><Relationship Id="rId24" Type="http://schemas.openxmlformats.org/officeDocument/2006/relationships/tags" Target="../tags/tag180.xml"/><Relationship Id="rId23" Type="http://schemas.openxmlformats.org/officeDocument/2006/relationships/tags" Target="../tags/tag179.xml"/><Relationship Id="rId22" Type="http://schemas.openxmlformats.org/officeDocument/2006/relationships/tags" Target="../tags/tag178.xml"/><Relationship Id="rId21" Type="http://schemas.openxmlformats.org/officeDocument/2006/relationships/tags" Target="../tags/tag177.xml"/><Relationship Id="rId20" Type="http://schemas.openxmlformats.org/officeDocument/2006/relationships/tags" Target="../tags/tag176.xml"/><Relationship Id="rId2" Type="http://schemas.openxmlformats.org/officeDocument/2006/relationships/image" Target="../media/image6.png"/><Relationship Id="rId19" Type="http://schemas.openxmlformats.org/officeDocument/2006/relationships/tags" Target="../tags/tag175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2.xml"/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9.png"/><Relationship Id="rId7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tags" Target="../tags/tag12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5.xml"/><Relationship Id="rId4" Type="http://schemas.openxmlformats.org/officeDocument/2006/relationships/image" Target="../media/image24.png"/><Relationship Id="rId3" Type="http://schemas.openxmlformats.org/officeDocument/2006/relationships/tags" Target="../tags/tag204.xml"/><Relationship Id="rId2" Type="http://schemas.openxmlformats.org/officeDocument/2006/relationships/image" Target="../media/image6.png"/><Relationship Id="rId1" Type="http://schemas.openxmlformats.org/officeDocument/2006/relationships/tags" Target="../tags/tag20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7.xml"/><Relationship Id="rId4" Type="http://schemas.openxmlformats.org/officeDocument/2006/relationships/image" Target="../media/image25.jpeg"/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tags" Target="../tags/tag20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0.xml"/><Relationship Id="rId4" Type="http://schemas.openxmlformats.org/officeDocument/2006/relationships/image" Target="../media/image26.png"/><Relationship Id="rId3" Type="http://schemas.openxmlformats.org/officeDocument/2006/relationships/tags" Target="../tags/tag209.xml"/><Relationship Id="rId2" Type="http://schemas.openxmlformats.org/officeDocument/2006/relationships/image" Target="../media/image6.png"/><Relationship Id="rId1" Type="http://schemas.openxmlformats.org/officeDocument/2006/relationships/tags" Target="../tags/tag20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16.xml"/><Relationship Id="rId7" Type="http://schemas.openxmlformats.org/officeDocument/2006/relationships/image" Target="../media/image4.png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18.xml"/><Relationship Id="rId11" Type="http://schemas.openxmlformats.org/officeDocument/2006/relationships/image" Target="../media/image5.png"/><Relationship Id="rId10" Type="http://schemas.openxmlformats.org/officeDocument/2006/relationships/tags" Target="../tags/tag217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0.jpe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13.png"/><Relationship Id="rId7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tags" Target="../tags/tag23.xml"/><Relationship Id="rId4" Type="http://schemas.openxmlformats.org/officeDocument/2006/relationships/image" Target="../media/image11.webp"/><Relationship Id="rId3" Type="http://schemas.openxmlformats.org/officeDocument/2006/relationships/tags" Target="../tags/tag22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8" Type="http://schemas.openxmlformats.org/officeDocument/2006/relationships/notesSlide" Target="../notesSlides/notesSlide6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image" Target="../media/image6.png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1" Type="http://schemas.openxmlformats.org/officeDocument/2006/relationships/notesSlide" Target="../notesSlides/notesSlide7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52.xml"/><Relationship Id="rId29" Type="http://schemas.openxmlformats.org/officeDocument/2006/relationships/tags" Target="../tags/tag78.xml"/><Relationship Id="rId28" Type="http://schemas.openxmlformats.org/officeDocument/2006/relationships/tags" Target="../tags/tag77.xml"/><Relationship Id="rId27" Type="http://schemas.openxmlformats.org/officeDocument/2006/relationships/tags" Target="../tags/tag76.xml"/><Relationship Id="rId26" Type="http://schemas.openxmlformats.org/officeDocument/2006/relationships/tags" Target="../tags/tag75.xml"/><Relationship Id="rId25" Type="http://schemas.openxmlformats.org/officeDocument/2006/relationships/tags" Target="../tags/tag74.xml"/><Relationship Id="rId24" Type="http://schemas.openxmlformats.org/officeDocument/2006/relationships/tags" Target="../tags/tag73.xml"/><Relationship Id="rId23" Type="http://schemas.openxmlformats.org/officeDocument/2006/relationships/tags" Target="../tags/tag72.xml"/><Relationship Id="rId22" Type="http://schemas.openxmlformats.org/officeDocument/2006/relationships/tags" Target="../tags/tag71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image" Target="../media/image6.png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2" Type="http://schemas.openxmlformats.org/officeDocument/2006/relationships/notesSlide" Target="../notesSlides/notesSlide8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117.xml"/><Relationship Id="rId4" Type="http://schemas.openxmlformats.org/officeDocument/2006/relationships/tags" Target="../tags/tag81.xml"/><Relationship Id="rId39" Type="http://schemas.openxmlformats.org/officeDocument/2006/relationships/tags" Target="../tags/tag116.xml"/><Relationship Id="rId38" Type="http://schemas.openxmlformats.org/officeDocument/2006/relationships/tags" Target="../tags/tag115.xml"/><Relationship Id="rId37" Type="http://schemas.openxmlformats.org/officeDocument/2006/relationships/tags" Target="../tags/tag114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tags" Target="../tags/tag80.xml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image" Target="../media/image6.png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9.xml"/><Relationship Id="rId3" Type="http://schemas.openxmlformats.org/officeDocument/2006/relationships/image" Target="../media/image14.webp"/><Relationship Id="rId2" Type="http://schemas.openxmlformats.org/officeDocument/2006/relationships/image" Target="../media/image6.png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7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735" y="27666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4995" y="3429000"/>
            <a:ext cx="5211445" cy="802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从感知机讲</a:t>
            </a:r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神经网络</a:t>
            </a:r>
            <a:endParaRPr kumimoji="1" lang="zh-CN" altLang="en-US" sz="4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2959735" y="4157980"/>
            <a:ext cx="370967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en-US" altLang="zh-CN" sz="24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--</a:t>
            </a:r>
            <a:r>
              <a:rPr kumimoji="1" lang="zh-CN" altLang="en-US" sz="24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为什么需要深度学习</a:t>
            </a:r>
            <a:endParaRPr kumimoji="1" lang="zh-CN" altLang="en-US" sz="24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541905" y="253365"/>
            <a:ext cx="7743825" cy="4044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280535" y="4556760"/>
            <a:ext cx="3815080" cy="19297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箭头连接符 1"/>
          <p:cNvCxnSpPr/>
          <p:nvPr/>
        </p:nvCxnSpPr>
        <p:spPr>
          <a:xfrm flipV="1">
            <a:off x="5930265" y="1107440"/>
            <a:ext cx="2529840" cy="36537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6561455" y="1107440"/>
            <a:ext cx="2489835" cy="4633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2165" y="542290"/>
            <a:ext cx="80270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冯·诺伊曼计算机的原型是在</a:t>
            </a:r>
            <a:r>
              <a:rPr lang="zh-CN" altLang="en-US" sz="2800">
                <a:solidFill>
                  <a:srgbClr val="FF0000"/>
                </a:solidFill>
              </a:rPr>
              <a:t>1945年至1946年</a:t>
            </a:r>
            <a:r>
              <a:rPr lang="zh-CN" altLang="en-US" sz="2800"/>
              <a:t>之间由物理学家兼计算机科学家约翰·冯·诺伊曼（John von Neumann）领导的团队设计和建造的。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感知机是由Frank Rosenblatt于</a:t>
            </a:r>
            <a:r>
              <a:rPr lang="zh-CN" altLang="en-US" sz="2800">
                <a:solidFill>
                  <a:srgbClr val="FF0000"/>
                </a:solidFill>
              </a:rPr>
              <a:t>1957年</a:t>
            </a:r>
            <a:r>
              <a:rPr lang="zh-CN" altLang="en-US" sz="2800"/>
              <a:t>提出的，</a:t>
            </a:r>
            <a:endParaRPr lang="zh-CN" altLang="en-US" sz="2800"/>
          </a:p>
          <a:p>
            <a:r>
              <a:rPr lang="zh-CN" altLang="en-US" sz="2800"/>
              <a:t>感知机可以被视为是神经网络的原型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为什么神经网络直到</a:t>
            </a:r>
            <a:r>
              <a:rPr lang="en-US" altLang="zh-CN" sz="2800">
                <a:solidFill>
                  <a:srgbClr val="FF0000"/>
                </a:solidFill>
              </a:rPr>
              <a:t> Deep Learn </a:t>
            </a:r>
            <a:r>
              <a:rPr lang="zh-CN" altLang="en-US" sz="2800">
                <a:solidFill>
                  <a:srgbClr val="FF0000"/>
                </a:solidFill>
              </a:rPr>
              <a:t>出现后才开始大规模应用？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305" y="4777105"/>
            <a:ext cx="10241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感知机无法解决异或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问题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2045" y="408305"/>
            <a:ext cx="7019925" cy="5886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34805" y="749300"/>
            <a:ext cx="104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按位与</a:t>
            </a:r>
            <a:endParaRPr lang="en-US" altLang="zh-CN"/>
          </a:p>
          <a:p>
            <a:pPr algn="ctr"/>
            <a:r>
              <a:rPr lang="en-US" altLang="zh-CN"/>
              <a:t>101</a:t>
            </a:r>
            <a:endParaRPr lang="en-US" altLang="zh-CN"/>
          </a:p>
          <a:p>
            <a:pPr algn="ctr"/>
            <a:r>
              <a:rPr lang="en-US" altLang="zh-CN"/>
              <a:t>011</a:t>
            </a:r>
            <a:endParaRPr lang="en-US" altLang="zh-CN"/>
          </a:p>
          <a:p>
            <a:pPr algn="ctr"/>
            <a:r>
              <a:rPr lang="en-US" altLang="zh-CN"/>
              <a:t>001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234805" y="2451735"/>
            <a:ext cx="104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按位或</a:t>
            </a:r>
            <a:endParaRPr lang="en-US" altLang="zh-CN"/>
          </a:p>
          <a:p>
            <a:pPr algn="ctr"/>
            <a:r>
              <a:rPr lang="en-US" altLang="zh-CN"/>
              <a:t>101</a:t>
            </a:r>
            <a:endParaRPr lang="en-US" altLang="zh-CN"/>
          </a:p>
          <a:p>
            <a:pPr algn="ctr"/>
            <a:r>
              <a:rPr lang="en-US" altLang="zh-CN"/>
              <a:t>011</a:t>
            </a:r>
            <a:endParaRPr lang="en-US" altLang="zh-CN"/>
          </a:p>
          <a:p>
            <a:pPr algn="ctr"/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118600" y="4236085"/>
            <a:ext cx="1273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按位</a:t>
            </a:r>
            <a:r>
              <a:rPr lang="zh-CN" altLang="en-US"/>
              <a:t>异或</a:t>
            </a:r>
            <a:endParaRPr lang="en-US" altLang="zh-CN"/>
          </a:p>
          <a:p>
            <a:pPr algn="ctr"/>
            <a:r>
              <a:rPr lang="en-US" altLang="zh-CN"/>
              <a:t>101</a:t>
            </a:r>
            <a:endParaRPr lang="en-US" altLang="zh-CN"/>
          </a:p>
          <a:p>
            <a:pPr algn="ctr"/>
            <a:r>
              <a:rPr lang="en-US" altLang="zh-CN"/>
              <a:t>011</a:t>
            </a:r>
            <a:endParaRPr lang="en-US" altLang="zh-CN"/>
          </a:p>
          <a:p>
            <a:pPr algn="ctr"/>
            <a:r>
              <a:rPr lang="en-US" altLang="zh-CN"/>
              <a:t>110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6375" y="1659890"/>
            <a:ext cx="943292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异或（XOR）是一种二进制运算，</a:t>
            </a:r>
            <a:endParaRPr lang="zh-CN" altLang="en-US" sz="2800"/>
          </a:p>
          <a:p>
            <a:pPr algn="ctr"/>
            <a:r>
              <a:rPr lang="zh-CN" altLang="en-US" sz="2800"/>
              <a:t>它有一些有趣的性质。下面是一些常见的异或性质：</a:t>
            </a:r>
            <a:endParaRPr lang="zh-CN" altLang="en-US" sz="2800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2000"/>
              <a:t>相同数异或为0，不同数异或为1： 对于任意二进制位 a，a </a:t>
            </a:r>
            <a:r>
              <a:rPr lang="en-US" altLang="zh-CN" sz="2000"/>
              <a:t>^</a:t>
            </a:r>
            <a:r>
              <a:rPr lang="zh-CN" altLang="en-US" sz="2000"/>
              <a:t> a = 0，a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/>
              <a:t> ¬a = 1。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任何数与0异或等于本身： 对于任意二进制数 a，a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 0 = a。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交换律： 对于任意二进制数 a 和 b，a</a:t>
            </a:r>
            <a:r>
              <a:rPr lang="en-US" altLang="zh-CN" sz="2000"/>
              <a:t>^</a:t>
            </a:r>
            <a:r>
              <a:rPr lang="zh-CN" altLang="en-US" sz="2000"/>
              <a:t> b = b </a:t>
            </a:r>
            <a:r>
              <a:rPr lang="en-US" altLang="zh-CN" sz="2000"/>
              <a:t>^</a:t>
            </a:r>
            <a:r>
              <a:rPr lang="zh-CN" altLang="en-US" sz="2000"/>
              <a:t> a。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结合律： 对于任意二进制数 a、b 和 c，(a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 b)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 c = a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 (b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 c)。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自反性： 对于任意二进制数 a，a </a:t>
            </a:r>
            <a:r>
              <a:rPr lang="en-US" altLang="zh-CN" sz="2000">
                <a:sym typeface="+mn-ea"/>
              </a:rPr>
              <a:t>^</a:t>
            </a:r>
            <a:r>
              <a:rPr lang="zh-CN" altLang="en-US" sz="2000"/>
              <a:t>a = 0。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3630" y="542290"/>
            <a:ext cx="8120380" cy="4561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00910" y="5403215"/>
            <a:ext cx="8620125" cy="857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66595" y="704850"/>
            <a:ext cx="8258175" cy="5448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16455" y="173990"/>
            <a:ext cx="8965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背景  两个样本在 chr1 上 仅有一个  snp 不同， 要求找到两个样本唯一不同的 snp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5330" y="542290"/>
            <a:ext cx="5604510" cy="6141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04720"/>
            <a:ext cx="7048500" cy="24479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27150" y="885190"/>
            <a:ext cx="2143760" cy="2228215"/>
            <a:chOff x="2090" y="1394"/>
            <a:chExt cx="3376" cy="3509"/>
          </a:xfrm>
        </p:grpSpPr>
        <p:sp>
          <p:nvSpPr>
            <p:cNvPr id="2" name="矩形 1"/>
            <p:cNvSpPr/>
            <p:nvPr/>
          </p:nvSpPr>
          <p:spPr>
            <a:xfrm>
              <a:off x="2624" y="1988"/>
              <a:ext cx="2268" cy="2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90" y="4323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0,0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4712" y="4270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1,0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4712" y="1394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1,1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2090" y="1394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0,1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49770" y="876300"/>
            <a:ext cx="2143760" cy="2228215"/>
            <a:chOff x="2090" y="1394"/>
            <a:chExt cx="3376" cy="3509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2624" y="1988"/>
              <a:ext cx="2268" cy="2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2090" y="4323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0,0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4712" y="4270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1,0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4712" y="1394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1,1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2090" y="1394"/>
              <a:ext cx="7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0,1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34740" y="3764280"/>
            <a:ext cx="3191185" cy="2721376"/>
            <a:chOff x="2090" y="1394"/>
            <a:chExt cx="3377" cy="3387"/>
          </a:xfrm>
        </p:grpSpPr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2624" y="1988"/>
              <a:ext cx="2268" cy="2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2"/>
              </p:custDataLst>
            </p:nvPr>
          </p:nvSpPr>
          <p:spPr>
            <a:xfrm>
              <a:off x="2090" y="4323"/>
              <a:ext cx="755" cy="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0,0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>
              <p:custDataLst>
                <p:tags r:id="rId13"/>
              </p:custDataLst>
            </p:nvPr>
          </p:nvSpPr>
          <p:spPr>
            <a:xfrm>
              <a:off x="4712" y="4270"/>
              <a:ext cx="755" cy="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1,0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4712" y="1394"/>
              <a:ext cx="755" cy="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1,1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2090" y="1394"/>
              <a:ext cx="755" cy="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0,1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942465" y="57404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按位</a:t>
            </a:r>
            <a:r>
              <a:rPr lang="zh-CN" altLang="en-US"/>
              <a:t>与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7643495" y="50800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按位</a:t>
            </a:r>
            <a:r>
              <a:rPr lang="zh-CN" altLang="en-US"/>
              <a:t>或</a:t>
            </a:r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4580255" y="3244850"/>
            <a:ext cx="126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按位</a:t>
            </a:r>
            <a:r>
              <a:rPr lang="zh-CN" altLang="en-US"/>
              <a:t>异或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031365" y="942340"/>
            <a:ext cx="1440000" cy="144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49770" y="1630680"/>
            <a:ext cx="1440000" cy="144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962140" y="4544695"/>
            <a:ext cx="1097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？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603625" y="2085975"/>
            <a:ext cx="4671060" cy="4084320"/>
            <a:chOff x="2746" y="3636"/>
            <a:chExt cx="7356" cy="6432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3494" y="3728"/>
              <a:ext cx="0" cy="56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>
              <p:custDataLst>
                <p:tags r:id="rId3"/>
              </p:custDataLst>
            </p:nvPr>
          </p:nvCxnSpPr>
          <p:spPr>
            <a:xfrm flipV="1">
              <a:off x="3494" y="9397"/>
              <a:ext cx="56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46" y="3636"/>
              <a:ext cx="4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身高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8486" y="9488"/>
              <a:ext cx="16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体重</a:t>
              </a:r>
              <a:endParaRPr lang="zh-CN" altLang="en-US"/>
            </a:p>
          </p:txBody>
        </p:sp>
      </p:grpSp>
      <p:sp>
        <p:nvSpPr>
          <p:cNvPr id="61" name="椭圆 60"/>
          <p:cNvSpPr/>
          <p:nvPr>
            <p:custDataLst>
              <p:tags r:id="rId5"/>
            </p:custDataLst>
          </p:nvPr>
        </p:nvSpPr>
        <p:spPr>
          <a:xfrm>
            <a:off x="7446645" y="532955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282440" y="214439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144645" y="325120"/>
            <a:ext cx="4064000" cy="368300"/>
            <a:chOff x="5601" y="744"/>
            <a:chExt cx="6400" cy="580"/>
          </a:xfrm>
        </p:grpSpPr>
        <p:sp>
          <p:nvSpPr>
            <p:cNvPr id="29" name="椭圆 28"/>
            <p:cNvSpPr/>
            <p:nvPr>
              <p:custDataLst>
                <p:tags r:id="rId7"/>
              </p:custDataLst>
            </p:nvPr>
          </p:nvSpPr>
          <p:spPr>
            <a:xfrm>
              <a:off x="6027" y="966"/>
              <a:ext cx="138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>
              <a:off x="9531" y="966"/>
              <a:ext cx="138" cy="1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  <a:highlight>
                  <a:srgbClr val="008080"/>
                </a:highlight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5601" y="744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  </a:t>
              </a:r>
              <a:r>
                <a:rPr lang="zh-CN" altLang="en-US"/>
                <a:t>身材正常</a:t>
              </a:r>
              <a:r>
                <a:rPr lang="en-US" altLang="zh-CN"/>
                <a:t>                         </a:t>
              </a:r>
              <a:r>
                <a:rPr lang="zh-CN" altLang="en-US"/>
                <a:t>身材</a:t>
              </a:r>
              <a:r>
                <a:rPr lang="zh-CN" altLang="en-US"/>
                <a:t>异常</a:t>
              </a:r>
              <a:endParaRPr lang="zh-CN" altLang="en-US"/>
            </a:p>
          </p:txBody>
        </p:sp>
      </p:grpSp>
      <p:sp>
        <p:nvSpPr>
          <p:cNvPr id="66" name="椭圆 65"/>
          <p:cNvSpPr/>
          <p:nvPr>
            <p:custDataLst>
              <p:tags r:id="rId10"/>
            </p:custDataLst>
          </p:nvPr>
        </p:nvSpPr>
        <p:spPr>
          <a:xfrm>
            <a:off x="4415155" y="524319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914265" y="475932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2"/>
            </p:custDataLst>
          </p:nvPr>
        </p:nvSpPr>
        <p:spPr>
          <a:xfrm>
            <a:off x="4914265" y="499427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3"/>
            </p:custDataLst>
          </p:nvPr>
        </p:nvSpPr>
        <p:spPr>
          <a:xfrm>
            <a:off x="4709795" y="529399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4"/>
            </p:custDataLst>
          </p:nvPr>
        </p:nvSpPr>
        <p:spPr>
          <a:xfrm>
            <a:off x="5139690" y="424815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5"/>
            </p:custDataLst>
          </p:nvPr>
        </p:nvSpPr>
        <p:spPr>
          <a:xfrm>
            <a:off x="5537835" y="396811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5835015" y="370776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6126480" y="342900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6303645" y="31756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6557645" y="27311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6727825" y="29851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5747385" y="424815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6509385" y="351536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23"/>
            </p:custDataLst>
          </p:nvPr>
        </p:nvSpPr>
        <p:spPr>
          <a:xfrm>
            <a:off x="6216015" y="388175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4"/>
            </p:custDataLst>
          </p:nvPr>
        </p:nvSpPr>
        <p:spPr>
          <a:xfrm>
            <a:off x="6727825" y="334264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5"/>
            </p:custDataLst>
          </p:nvPr>
        </p:nvSpPr>
        <p:spPr>
          <a:xfrm>
            <a:off x="4322445" y="550989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26"/>
            </p:custDataLst>
          </p:nvPr>
        </p:nvSpPr>
        <p:spPr>
          <a:xfrm>
            <a:off x="5537835" y="467296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27"/>
            </p:custDataLst>
          </p:nvPr>
        </p:nvSpPr>
        <p:spPr>
          <a:xfrm>
            <a:off x="5943600" y="326199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8"/>
            </p:custDataLst>
          </p:nvPr>
        </p:nvSpPr>
        <p:spPr>
          <a:xfrm>
            <a:off x="4282440" y="2493010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29"/>
            </p:custDataLst>
          </p:nvPr>
        </p:nvSpPr>
        <p:spPr>
          <a:xfrm>
            <a:off x="4560570" y="236537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30"/>
            </p:custDataLst>
          </p:nvPr>
        </p:nvSpPr>
        <p:spPr>
          <a:xfrm>
            <a:off x="4410075" y="281749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31"/>
            </p:custDataLst>
          </p:nvPr>
        </p:nvSpPr>
        <p:spPr>
          <a:xfrm>
            <a:off x="4709795" y="2579370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32"/>
            </p:custDataLst>
          </p:nvPr>
        </p:nvSpPr>
        <p:spPr>
          <a:xfrm>
            <a:off x="5009515" y="236537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33"/>
            </p:custDataLst>
          </p:nvPr>
        </p:nvSpPr>
        <p:spPr>
          <a:xfrm>
            <a:off x="4144645" y="281749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34"/>
            </p:custDataLst>
          </p:nvPr>
        </p:nvSpPr>
        <p:spPr>
          <a:xfrm>
            <a:off x="4797425" y="295084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5"/>
            </p:custDataLst>
          </p:nvPr>
        </p:nvSpPr>
        <p:spPr>
          <a:xfrm>
            <a:off x="4644390" y="281749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36"/>
            </p:custDataLst>
          </p:nvPr>
        </p:nvSpPr>
        <p:spPr>
          <a:xfrm>
            <a:off x="7160895" y="545655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37"/>
            </p:custDataLst>
          </p:nvPr>
        </p:nvSpPr>
        <p:spPr>
          <a:xfrm>
            <a:off x="7359015" y="499427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>
            <p:custDataLst>
              <p:tags r:id="rId38"/>
            </p:custDataLst>
          </p:nvPr>
        </p:nvSpPr>
        <p:spPr>
          <a:xfrm>
            <a:off x="7534275" y="458660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39"/>
            </p:custDataLst>
          </p:nvPr>
        </p:nvSpPr>
        <p:spPr>
          <a:xfrm>
            <a:off x="7073265" y="520763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40"/>
            </p:custDataLst>
          </p:nvPr>
        </p:nvSpPr>
        <p:spPr>
          <a:xfrm>
            <a:off x="7621905" y="508063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>
            <p:custDataLst>
              <p:tags r:id="rId41"/>
            </p:custDataLst>
          </p:nvPr>
        </p:nvSpPr>
        <p:spPr>
          <a:xfrm>
            <a:off x="7073265" y="490791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42"/>
            </p:custDataLst>
          </p:nvPr>
        </p:nvSpPr>
        <p:spPr>
          <a:xfrm>
            <a:off x="6815455" y="516699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43"/>
            </p:custDataLst>
          </p:nvPr>
        </p:nvSpPr>
        <p:spPr>
          <a:xfrm>
            <a:off x="7359015" y="458660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934970" y="887095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无法分类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异或问题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4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21915" y="354965"/>
            <a:ext cx="671449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同理，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CPU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中使用单层门</a:t>
            </a:r>
            <a:endParaRPr lang="zh-CN" alt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没有办法解决异或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问题</a:t>
            </a:r>
            <a:endParaRPr lang="zh-CN" alt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420" y="2212340"/>
            <a:ext cx="5979160" cy="3505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 descr="test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230" y="1971040"/>
            <a:ext cx="3888740" cy="2916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74285" y="1100455"/>
            <a:ext cx="6210935" cy="2328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80405" y="3305175"/>
            <a:ext cx="5436870" cy="34074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0575" y="178435"/>
            <a:ext cx="90982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支持向量机的决策边界是直线</a:t>
            </a:r>
            <a:endParaRPr lang="zh-CN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1365" y="1428750"/>
            <a:ext cx="5143500" cy="4562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10435" y="467995"/>
            <a:ext cx="7771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模仿</a:t>
            </a:r>
            <a:r>
              <a:rPr lang="en-US" altLang="zh-CN" sz="2800"/>
              <a:t> CPU </a:t>
            </a:r>
            <a:r>
              <a:rPr lang="zh-CN" altLang="en-US" sz="2800"/>
              <a:t>电路设计</a:t>
            </a:r>
            <a:endParaRPr lang="zh-CN" altLang="en-US" sz="2800"/>
          </a:p>
          <a:p>
            <a:pPr algn="ctr"/>
            <a:r>
              <a:rPr lang="zh-CN" altLang="en-US" sz="2800"/>
              <a:t>一层感知机解决不了的异或，就用多层感知机！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9667" t="38622" r="13457"/>
          <a:stretch>
            <a:fillRect/>
          </a:stretch>
        </p:blipFill>
        <p:spPr>
          <a:xfrm rot="5400000">
            <a:off x="720725" y="1950720"/>
            <a:ext cx="3954145" cy="2800350"/>
          </a:xfrm>
          <a:prstGeom prst="rect">
            <a:avLst/>
          </a:prstGeom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6266815" y="2303145"/>
            <a:ext cx="3813810" cy="2442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右箭头 1"/>
          <p:cNvSpPr/>
          <p:nvPr/>
        </p:nvSpPr>
        <p:spPr>
          <a:xfrm>
            <a:off x="4389755" y="3094355"/>
            <a:ext cx="1656715" cy="5422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2450" y="1601470"/>
            <a:ext cx="8832850" cy="43141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32480" y="469265"/>
            <a:ext cx="5164455" cy="4135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04110" y="5053330"/>
            <a:ext cx="772668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对于分布较为复杂的特征</a:t>
            </a:r>
            <a:endParaRPr lang="zh-CN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无法进行</a:t>
            </a:r>
            <a:r>
              <a:rPr lang="zh-CN" alt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逻辑回归</a:t>
            </a:r>
            <a:endParaRPr lang="zh-CN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3340" y="1061085"/>
            <a:ext cx="956437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万能逼近定理：</a:t>
            </a:r>
            <a:endParaRPr lang="zh-CN" altLang="en-US" sz="3200"/>
          </a:p>
          <a:p>
            <a:pPr algn="ctr"/>
            <a:r>
              <a:rPr lang="zh-CN" altLang="en-US" sz="3200"/>
              <a:t> </a:t>
            </a:r>
            <a:endParaRPr lang="zh-CN" altLang="en-US" sz="3200"/>
          </a:p>
          <a:p>
            <a:r>
              <a:rPr lang="zh-CN" altLang="en-US" sz="2800"/>
              <a:t>经典的万能逼近定理（Universal Approximation Theorem）提出，一个具有足够数量的隐藏神经元的前馈神经网络，即使只有一个隐藏层，可以以任意精度逼近任何连续函数。这个定理的基本思想是，通过调整权重和激活函数的参数，神经网络可以学习到足够复杂的表示，以逼近任何连续函数。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7665" y="3653790"/>
            <a:ext cx="5288280" cy="2483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66845" y="253365"/>
            <a:ext cx="3735070" cy="2962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85940" y="3427730"/>
            <a:ext cx="4109085" cy="29356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6" name="流程图: 联系 5"/>
          <p:cNvSpPr/>
          <p:nvPr/>
        </p:nvSpPr>
        <p:spPr>
          <a:xfrm>
            <a:off x="4715510" y="1758950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>
            <p:custDataLst>
              <p:tags r:id="rId3"/>
            </p:custDataLst>
          </p:nvPr>
        </p:nvSpPr>
        <p:spPr>
          <a:xfrm>
            <a:off x="6459220" y="1219200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>
            <p:custDataLst>
              <p:tags r:id="rId4"/>
            </p:custDataLst>
          </p:nvPr>
        </p:nvSpPr>
        <p:spPr>
          <a:xfrm>
            <a:off x="6459220" y="2265045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185" y="1246505"/>
            <a:ext cx="359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5065395" y="1399540"/>
            <a:ext cx="1393825" cy="5397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2"/>
          </p:cNvCxnSpPr>
          <p:nvPr>
            <p:custDataLst>
              <p:tags r:id="rId5"/>
            </p:custDataLst>
          </p:nvPr>
        </p:nvCxnSpPr>
        <p:spPr>
          <a:xfrm>
            <a:off x="5065395" y="1939290"/>
            <a:ext cx="1393825" cy="5060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3691255" y="1939290"/>
            <a:ext cx="993775" cy="88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流程图: 联系 19"/>
          <p:cNvSpPr/>
          <p:nvPr>
            <p:custDataLst>
              <p:tags r:id="rId7"/>
            </p:custDataLst>
          </p:nvPr>
        </p:nvSpPr>
        <p:spPr>
          <a:xfrm>
            <a:off x="3321685" y="1758950"/>
            <a:ext cx="360000" cy="360000"/>
          </a:xfrm>
          <a:prstGeom prst="flowChartConnector">
            <a:avLst/>
          </a:prstGeom>
          <a:solidFill>
            <a:srgbClr val="CE1FD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43350" y="148526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518785" y="111696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w2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6339205" y="823595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正数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513070" y="251650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w3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6099810" y="2713990"/>
            <a:ext cx="107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负数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64230" y="248285"/>
            <a:ext cx="5162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</a:t>
            </a:r>
            <a:r>
              <a:rPr lang="en-US" altLang="zh-CN"/>
              <a:t> </a:t>
            </a:r>
            <a:r>
              <a:rPr lang="zh-CN" altLang="en-US"/>
              <a:t>输入数字是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正数</a:t>
            </a:r>
            <a:r>
              <a:rPr lang="en-US" altLang="zh-CN"/>
              <a:t> </a:t>
            </a:r>
            <a:r>
              <a:rPr lang="zh-CN" altLang="en-US"/>
              <a:t>还是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负数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设置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假设</a:t>
            </a:r>
            <a:r>
              <a:rPr lang="en-US" altLang="zh-CN">
                <a:solidFill>
                  <a:schemeClr val="tx1"/>
                </a:solidFill>
              </a:rPr>
              <a:t> bias = 0 </a:t>
            </a:r>
            <a:r>
              <a:rPr lang="zh-CN" altLang="en-US">
                <a:solidFill>
                  <a:schemeClr val="tx1"/>
                </a:solidFill>
              </a:rPr>
              <a:t>（也就是不考虑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偏</a:t>
            </a:r>
            <a:r>
              <a:rPr lang="zh-CN" altLang="en-US">
                <a:solidFill>
                  <a:schemeClr val="tx1"/>
                </a:solidFill>
              </a:rPr>
              <a:t>置）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68245" y="1758950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</a:t>
            </a:r>
            <a:endParaRPr lang="en-US" altLang="zh-CN"/>
          </a:p>
        </p:txBody>
      </p:sp>
      <p:sp>
        <p:nvSpPr>
          <p:cNvPr id="31" name="流程图: 联系 30"/>
          <p:cNvSpPr/>
          <p:nvPr>
            <p:custDataLst>
              <p:tags r:id="rId12"/>
            </p:custDataLst>
          </p:nvPr>
        </p:nvSpPr>
        <p:spPr>
          <a:xfrm>
            <a:off x="4767580" y="4201795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>
            <p:custDataLst>
              <p:tags r:id="rId13"/>
            </p:custDataLst>
          </p:nvPr>
        </p:nvSpPr>
        <p:spPr>
          <a:xfrm>
            <a:off x="6511290" y="3662045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6511290" y="4707890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5"/>
            </p:custDataLst>
          </p:nvPr>
        </p:nvSpPr>
        <p:spPr>
          <a:xfrm>
            <a:off x="7374255" y="3689350"/>
            <a:ext cx="359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5" name="直接箭头连接符 34"/>
          <p:cNvCxnSpPr>
            <a:endCxn id="32" idx="2"/>
          </p:cNvCxnSpPr>
          <p:nvPr>
            <p:custDataLst>
              <p:tags r:id="rId16"/>
            </p:custDataLst>
          </p:nvPr>
        </p:nvCxnSpPr>
        <p:spPr>
          <a:xfrm flipV="1">
            <a:off x="5117465" y="3842385"/>
            <a:ext cx="1393825" cy="5397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3" idx="2"/>
          </p:cNvCxnSpPr>
          <p:nvPr>
            <p:custDataLst>
              <p:tags r:id="rId17"/>
            </p:custDataLst>
          </p:nvPr>
        </p:nvCxnSpPr>
        <p:spPr>
          <a:xfrm>
            <a:off x="5117465" y="4382135"/>
            <a:ext cx="1393825" cy="5060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18"/>
            </p:custDataLst>
          </p:nvPr>
        </p:nvCxnSpPr>
        <p:spPr>
          <a:xfrm>
            <a:off x="3743325" y="4382135"/>
            <a:ext cx="993775" cy="88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流程图: 联系 37"/>
          <p:cNvSpPr/>
          <p:nvPr>
            <p:custDataLst>
              <p:tags r:id="rId19"/>
            </p:custDataLst>
          </p:nvPr>
        </p:nvSpPr>
        <p:spPr>
          <a:xfrm>
            <a:off x="3373755" y="4201795"/>
            <a:ext cx="360000" cy="360000"/>
          </a:xfrm>
          <a:prstGeom prst="flowChartConnector">
            <a:avLst/>
          </a:prstGeom>
          <a:solidFill>
            <a:srgbClr val="CE1FD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20"/>
            </p:custDataLst>
          </p:nvPr>
        </p:nvSpPr>
        <p:spPr>
          <a:xfrm>
            <a:off x="3995420" y="3928110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1"/>
            </p:custDataLst>
          </p:nvPr>
        </p:nvSpPr>
        <p:spPr>
          <a:xfrm>
            <a:off x="5570855" y="3559810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w2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22"/>
            </p:custDataLst>
          </p:nvPr>
        </p:nvSpPr>
        <p:spPr>
          <a:xfrm>
            <a:off x="6391275" y="3266440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正数</a:t>
            </a:r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3"/>
            </p:custDataLst>
          </p:nvPr>
        </p:nvSpPr>
        <p:spPr>
          <a:xfrm>
            <a:off x="5565140" y="4959350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w3</a:t>
            </a:r>
            <a:endParaRPr lang="en-US" altLang="zh-CN"/>
          </a:p>
        </p:txBody>
      </p:sp>
      <p:sp>
        <p:nvSpPr>
          <p:cNvPr id="43" name="文本框 42"/>
          <p:cNvSpPr txBox="1"/>
          <p:nvPr>
            <p:custDataLst>
              <p:tags r:id="rId24"/>
            </p:custDataLst>
          </p:nvPr>
        </p:nvSpPr>
        <p:spPr>
          <a:xfrm>
            <a:off x="6151880" y="5156835"/>
            <a:ext cx="107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负数</a:t>
            </a:r>
            <a:endParaRPr lang="zh-CN" altLang="en-US"/>
          </a:p>
        </p:txBody>
      </p:sp>
      <p:sp>
        <p:nvSpPr>
          <p:cNvPr id="44" name="文本框 43"/>
          <p:cNvSpPr txBox="1"/>
          <p:nvPr>
            <p:custDataLst>
              <p:tags r:id="rId25"/>
            </p:custDataLst>
          </p:nvPr>
        </p:nvSpPr>
        <p:spPr>
          <a:xfrm>
            <a:off x="2520315" y="4201795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  </a:t>
            </a:r>
            <a:endParaRPr lang="en-US" altLang="zh-CN"/>
          </a:p>
        </p:txBody>
      </p:sp>
    </p:spTree>
    <p:custDataLst>
      <p:tags r:id="rId2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6" name="流程图: 联系 5"/>
          <p:cNvSpPr/>
          <p:nvPr>
            <p:custDataLst>
              <p:tags r:id="rId3"/>
            </p:custDataLst>
          </p:nvPr>
        </p:nvSpPr>
        <p:spPr>
          <a:xfrm>
            <a:off x="4715510" y="1758950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>
            <p:custDataLst>
              <p:tags r:id="rId4"/>
            </p:custDataLst>
          </p:nvPr>
        </p:nvSpPr>
        <p:spPr>
          <a:xfrm>
            <a:off x="6459220" y="1219200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>
            <p:custDataLst>
              <p:tags r:id="rId5"/>
            </p:custDataLst>
          </p:nvPr>
        </p:nvSpPr>
        <p:spPr>
          <a:xfrm>
            <a:off x="6459220" y="2265045"/>
            <a:ext cx="360000" cy="36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322185" y="1246505"/>
            <a:ext cx="359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3" name="直接箭头连接符 12"/>
          <p:cNvCxnSpPr>
            <a:endCxn id="7" idx="2"/>
          </p:cNvCxnSpPr>
          <p:nvPr>
            <p:custDataLst>
              <p:tags r:id="rId7"/>
            </p:custDataLst>
          </p:nvPr>
        </p:nvCxnSpPr>
        <p:spPr>
          <a:xfrm flipV="1">
            <a:off x="5065395" y="1399540"/>
            <a:ext cx="1393825" cy="5397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2"/>
          </p:cNvCxnSpPr>
          <p:nvPr>
            <p:custDataLst>
              <p:tags r:id="rId8"/>
            </p:custDataLst>
          </p:nvPr>
        </p:nvCxnSpPr>
        <p:spPr>
          <a:xfrm>
            <a:off x="5065395" y="1939290"/>
            <a:ext cx="1393825" cy="5060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9"/>
            </p:custDataLst>
          </p:nvPr>
        </p:nvCxnSpPr>
        <p:spPr>
          <a:xfrm>
            <a:off x="3691255" y="1939290"/>
            <a:ext cx="993775" cy="88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流程图: 联系 19"/>
          <p:cNvSpPr/>
          <p:nvPr>
            <p:custDataLst>
              <p:tags r:id="rId10"/>
            </p:custDataLst>
          </p:nvPr>
        </p:nvSpPr>
        <p:spPr>
          <a:xfrm>
            <a:off x="3321685" y="1758950"/>
            <a:ext cx="360000" cy="360000"/>
          </a:xfrm>
          <a:prstGeom prst="flowChartConnector">
            <a:avLst/>
          </a:prstGeom>
          <a:solidFill>
            <a:srgbClr val="CE1FD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3943350" y="148526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5518785" y="111696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w2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6339205" y="823595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正数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5513070" y="251650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w3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>
          <a:xfrm>
            <a:off x="6099810" y="2713990"/>
            <a:ext cx="107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负数</a:t>
            </a:r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2468245" y="1758950"/>
            <a:ext cx="42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1153160" y="3649980"/>
            <a:ext cx="1052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w1 = 0.5</a:t>
            </a:r>
            <a:endParaRPr lang="en-US" altLang="zh-CN"/>
          </a:p>
          <a:p>
            <a:r>
              <a:rPr lang="en-US" altLang="zh-CN"/>
              <a:t>w2 = 0.5</a:t>
            </a:r>
            <a:endParaRPr lang="en-US" altLang="zh-CN"/>
          </a:p>
          <a:p>
            <a:r>
              <a:rPr lang="en-US" altLang="zh-CN"/>
              <a:t>w3 = 0.5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8"/>
            </p:custDataLst>
          </p:nvPr>
        </p:nvSpPr>
        <p:spPr>
          <a:xfrm>
            <a:off x="6499860" y="120015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3351530" y="174815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0"/>
            </p:custDataLst>
          </p:nvPr>
        </p:nvSpPr>
        <p:spPr>
          <a:xfrm>
            <a:off x="6471920" y="225552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4746625" y="175133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420995" y="3916045"/>
            <a:ext cx="367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8" name="双括号 17"/>
          <p:cNvSpPr/>
          <p:nvPr/>
        </p:nvSpPr>
        <p:spPr>
          <a:xfrm>
            <a:off x="5381625" y="3912870"/>
            <a:ext cx="389255" cy="728980"/>
          </a:xfrm>
          <a:prstGeom prst="bracketPair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402070" y="3890645"/>
            <a:ext cx="523240" cy="728980"/>
            <a:chOff x="10648" y="6362"/>
            <a:chExt cx="824" cy="1148"/>
          </a:xfrm>
        </p:grpSpPr>
        <p:sp>
          <p:nvSpPr>
            <p:cNvPr id="26" name="文本框 25"/>
            <p:cNvSpPr txBox="1"/>
            <p:nvPr>
              <p:custDataLst>
                <p:tags r:id="rId22"/>
              </p:custDataLst>
            </p:nvPr>
          </p:nvSpPr>
          <p:spPr>
            <a:xfrm>
              <a:off x="10648" y="6419"/>
              <a:ext cx="82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w2</a:t>
              </a:r>
              <a:endParaRPr lang="en-US" altLang="zh-CN"/>
            </a:p>
            <a:p>
              <a:r>
                <a:rPr lang="en-US" altLang="zh-CN"/>
                <a:t>w3</a:t>
              </a:r>
              <a:endParaRPr lang="en-US" altLang="zh-CN"/>
            </a:p>
          </p:txBody>
        </p:sp>
        <p:sp>
          <p:nvSpPr>
            <p:cNvPr id="28" name="双括号 27"/>
            <p:cNvSpPr/>
            <p:nvPr>
              <p:custDataLst>
                <p:tags r:id="rId23"/>
              </p:custDataLst>
            </p:nvPr>
          </p:nvSpPr>
          <p:spPr>
            <a:xfrm>
              <a:off x="10692" y="6362"/>
              <a:ext cx="613" cy="1148"/>
            </a:xfrm>
            <a:prstGeom prst="bracketPair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925310" y="405447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×</a:t>
            </a:r>
            <a:r>
              <a:rPr lang="en-US" altLang="zh-CN"/>
              <a:t> b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887085" y="405638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＝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051810" y="405447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 = w1 </a:t>
            </a:r>
            <a:r>
              <a:rPr lang="zh-CN" altLang="en-US"/>
              <a:t>×</a:t>
            </a:r>
            <a:r>
              <a:rPr lang="en-US" altLang="zh-CN"/>
              <a:t> a = 0.5</a:t>
            </a:r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7870825" y="3912870"/>
            <a:ext cx="618490" cy="728980"/>
            <a:chOff x="10692" y="6362"/>
            <a:chExt cx="974" cy="1148"/>
          </a:xfrm>
        </p:grpSpPr>
        <p:sp>
          <p:nvSpPr>
            <p:cNvPr id="35" name="文本框 34"/>
            <p:cNvSpPr txBox="1"/>
            <p:nvPr>
              <p:custDataLst>
                <p:tags r:id="rId24"/>
              </p:custDataLst>
            </p:nvPr>
          </p:nvSpPr>
          <p:spPr>
            <a:xfrm>
              <a:off x="10692" y="6437"/>
              <a:ext cx="9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0.25</a:t>
              </a:r>
              <a:endParaRPr lang="en-US" altLang="zh-CN"/>
            </a:p>
            <a:p>
              <a:r>
                <a:rPr lang="en-US" altLang="zh-CN"/>
                <a:t>0.25</a:t>
              </a:r>
              <a:endParaRPr lang="en-US" altLang="zh-CN"/>
            </a:p>
          </p:txBody>
        </p:sp>
        <p:sp>
          <p:nvSpPr>
            <p:cNvPr id="36" name="双括号 35"/>
            <p:cNvSpPr/>
            <p:nvPr>
              <p:custDataLst>
                <p:tags r:id="rId25"/>
              </p:custDataLst>
            </p:nvPr>
          </p:nvSpPr>
          <p:spPr>
            <a:xfrm>
              <a:off x="10692" y="6362"/>
              <a:ext cx="974" cy="1148"/>
            </a:xfrm>
            <a:prstGeom prst="bracketPair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>
            <p:custDataLst>
              <p:tags r:id="rId26"/>
            </p:custDataLst>
          </p:nvPr>
        </p:nvSpPr>
        <p:spPr>
          <a:xfrm>
            <a:off x="7461250" y="405638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＝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9305925" y="3912870"/>
            <a:ext cx="338455" cy="728980"/>
            <a:chOff x="10692" y="6362"/>
            <a:chExt cx="974" cy="1148"/>
          </a:xfrm>
        </p:grpSpPr>
        <p:sp>
          <p:nvSpPr>
            <p:cNvPr id="39" name="文本框 38"/>
            <p:cNvSpPr txBox="1"/>
            <p:nvPr>
              <p:custDataLst>
                <p:tags r:id="rId27"/>
              </p:custDataLst>
            </p:nvPr>
          </p:nvSpPr>
          <p:spPr>
            <a:xfrm>
              <a:off x="10692" y="6437"/>
              <a:ext cx="9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40" name="双括号 39"/>
            <p:cNvSpPr/>
            <p:nvPr>
              <p:custDataLst>
                <p:tags r:id="rId28"/>
              </p:custDataLst>
            </p:nvPr>
          </p:nvSpPr>
          <p:spPr>
            <a:xfrm>
              <a:off x="10692" y="6362"/>
              <a:ext cx="974" cy="1148"/>
            </a:xfrm>
            <a:prstGeom prst="bracketPair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756650" y="4056380"/>
            <a:ext cx="27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≠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6402070" y="5320030"/>
            <a:ext cx="2470150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14845" y="5394960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反向传播</a:t>
            </a:r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666230" y="3503295"/>
            <a:ext cx="702310" cy="381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53530" y="4686300"/>
            <a:ext cx="764540" cy="31496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24750" y="3134995"/>
            <a:ext cx="633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w2</a:t>
            </a:r>
            <a:endParaRPr lang="en-US" altLang="zh-CN">
              <a:sym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8030845" y="3071495"/>
            <a:ext cx="6350" cy="4318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8037195" y="4686300"/>
            <a:ext cx="10795" cy="3225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486650" y="4686300"/>
            <a:ext cx="506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w3</a:t>
            </a:r>
            <a:endParaRPr lang="en-US" altLang="zh-CN">
              <a:sym typeface="+mn-ea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6" grpId="0"/>
      <p:bldP spid="46" grpId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075055" y="1276985"/>
            <a:ext cx="2703830" cy="1502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897890" y="1184275"/>
            <a:ext cx="3246120" cy="2219960"/>
            <a:chOff x="1414" y="1865"/>
            <a:chExt cx="5112" cy="3496"/>
          </a:xfrm>
        </p:grpSpPr>
        <p:grpSp>
          <p:nvGrpSpPr>
            <p:cNvPr id="3" name="组合 2"/>
            <p:cNvGrpSpPr/>
            <p:nvPr/>
          </p:nvGrpSpPr>
          <p:grpSpPr>
            <a:xfrm>
              <a:off x="2023" y="1980"/>
              <a:ext cx="3928" cy="2641"/>
              <a:chOff x="3717" y="878"/>
              <a:chExt cx="11788" cy="7162"/>
            </a:xfrm>
          </p:grpSpPr>
          <p:cxnSp>
            <p:nvCxnSpPr>
              <p:cNvPr id="18" name="直接箭头连接符 17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3717" y="8040"/>
                <a:ext cx="117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直接箭头连接符 1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3742" y="878"/>
                <a:ext cx="0" cy="7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414" y="1865"/>
              <a:ext cx="5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身高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5246" y="4781"/>
              <a:ext cx="12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体重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44645" y="325120"/>
            <a:ext cx="4064000" cy="368300"/>
            <a:chOff x="5601" y="744"/>
            <a:chExt cx="6400" cy="580"/>
          </a:xfrm>
        </p:grpSpPr>
        <p:sp>
          <p:nvSpPr>
            <p:cNvPr id="29" name="椭圆 28"/>
            <p:cNvSpPr/>
            <p:nvPr/>
          </p:nvSpPr>
          <p:spPr>
            <a:xfrm>
              <a:off x="6027" y="966"/>
              <a:ext cx="138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6"/>
              </p:custDataLst>
            </p:nvPr>
          </p:nvSpPr>
          <p:spPr>
            <a:xfrm>
              <a:off x="9531" y="966"/>
              <a:ext cx="138" cy="1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  <a:highlight>
                  <a:srgbClr val="008080"/>
                </a:highlight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01" y="744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  </a:t>
              </a:r>
              <a:r>
                <a:rPr lang="zh-CN" altLang="en-US"/>
                <a:t>胖</a:t>
              </a:r>
              <a:r>
                <a:rPr lang="en-US" altLang="zh-CN"/>
                <a:t>                                       </a:t>
              </a:r>
              <a:r>
                <a:rPr lang="zh-CN" altLang="en-US"/>
                <a:t>瘦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11365" y="1311275"/>
            <a:ext cx="3246120" cy="2219960"/>
            <a:chOff x="11199" y="2065"/>
            <a:chExt cx="5112" cy="3496"/>
          </a:xfrm>
        </p:grpSpPr>
        <p:grpSp>
          <p:nvGrpSpPr>
            <p:cNvPr id="10" name="组合 9"/>
            <p:cNvGrpSpPr/>
            <p:nvPr/>
          </p:nvGrpSpPr>
          <p:grpSpPr>
            <a:xfrm>
              <a:off x="11199" y="2065"/>
              <a:ext cx="5112" cy="3496"/>
              <a:chOff x="1414" y="1865"/>
              <a:chExt cx="5112" cy="349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023" y="1980"/>
                <a:ext cx="3928" cy="2641"/>
                <a:chOff x="3717" y="878"/>
                <a:chExt cx="11788" cy="7162"/>
              </a:xfrm>
            </p:grpSpPr>
            <p:cxnSp>
              <p:nvCxnSpPr>
                <p:cNvPr id="12" name="直接箭头连接符 11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3717" y="8040"/>
                  <a:ext cx="1178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>
                  <p:custDataLst>
                    <p:tags r:id="rId8"/>
                  </p:custDataLst>
                </p:nvPr>
              </p:nvCxnSpPr>
              <p:spPr>
                <a:xfrm flipV="1">
                  <a:off x="3742" y="878"/>
                  <a:ext cx="0" cy="7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414" y="1865"/>
                <a:ext cx="54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身高</a:t>
                </a:r>
                <a:endParaRPr lang="zh-CN" altLang="en-US"/>
              </a:p>
            </p:txBody>
          </p:sp>
          <p:sp>
            <p:nvSpPr>
              <p:cNvPr id="15" name="文本框 1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246" y="4781"/>
                <a:ext cx="12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体重</a:t>
                </a:r>
                <a:endParaRPr lang="zh-CN" altLang="en-US"/>
              </a:p>
            </p:txBody>
          </p:sp>
        </p:grpSp>
        <p:sp>
          <p:nvSpPr>
            <p:cNvPr id="33" name="椭圆 32"/>
            <p:cNvSpPr/>
            <p:nvPr>
              <p:custDataLst>
                <p:tags r:id="rId11"/>
              </p:custDataLst>
            </p:nvPr>
          </p:nvSpPr>
          <p:spPr>
            <a:xfrm>
              <a:off x="14893" y="2305"/>
              <a:ext cx="138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4" name="直接连接符 33"/>
          <p:cNvCxnSpPr/>
          <p:nvPr>
            <p:custDataLst>
              <p:tags r:id="rId12"/>
            </p:custDataLst>
          </p:nvPr>
        </p:nvCxnSpPr>
        <p:spPr>
          <a:xfrm flipV="1">
            <a:off x="1327150" y="3980815"/>
            <a:ext cx="2014220" cy="201104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>
            <p:custDataLst>
              <p:tags r:id="rId13"/>
            </p:custDataLst>
          </p:nvPr>
        </p:nvSpPr>
        <p:spPr>
          <a:xfrm>
            <a:off x="1543050" y="538543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967740" y="4064635"/>
            <a:ext cx="3246120" cy="2219960"/>
            <a:chOff x="1524" y="6401"/>
            <a:chExt cx="5112" cy="3496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1524" y="6401"/>
              <a:ext cx="5112" cy="3496"/>
              <a:chOff x="1414" y="1865"/>
              <a:chExt cx="5112" cy="349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2023" y="1980"/>
                <a:ext cx="3928" cy="2641"/>
                <a:chOff x="3717" y="878"/>
                <a:chExt cx="11788" cy="7162"/>
              </a:xfrm>
            </p:grpSpPr>
            <p:cxnSp>
              <p:nvCxnSpPr>
                <p:cNvPr id="40" name="直接箭头连接符 39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3717" y="8040"/>
                  <a:ext cx="1178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3742" y="878"/>
                  <a:ext cx="0" cy="7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本框 4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14" y="1865"/>
                <a:ext cx="54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身高</a:t>
                </a:r>
                <a:endParaRPr lang="zh-CN" altLang="en-US"/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5246" y="4781"/>
                <a:ext cx="12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体重</a:t>
                </a:r>
                <a:endParaRPr lang="zh-CN" altLang="en-US"/>
              </a:p>
            </p:txBody>
          </p:sp>
        </p:grpSp>
        <p:sp>
          <p:nvSpPr>
            <p:cNvPr id="44" name="椭圆 43"/>
            <p:cNvSpPr/>
            <p:nvPr>
              <p:custDataLst>
                <p:tags r:id="rId18"/>
              </p:custDataLst>
            </p:nvPr>
          </p:nvSpPr>
          <p:spPr>
            <a:xfrm>
              <a:off x="5218" y="6641"/>
              <a:ext cx="138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5" name="直接连接符 44"/>
          <p:cNvCxnSpPr/>
          <p:nvPr>
            <p:custDataLst>
              <p:tags r:id="rId19"/>
            </p:custDataLst>
          </p:nvPr>
        </p:nvCxnSpPr>
        <p:spPr>
          <a:xfrm flipV="1">
            <a:off x="7140575" y="1384300"/>
            <a:ext cx="2443480" cy="16243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209790" y="3980815"/>
            <a:ext cx="3246120" cy="2219960"/>
            <a:chOff x="1524" y="6401"/>
            <a:chExt cx="5112" cy="3496"/>
          </a:xfrm>
        </p:grpSpPr>
        <p:grpSp>
          <p:nvGrpSpPr>
            <p:cNvPr id="48" name="组合 47"/>
            <p:cNvGrpSpPr/>
            <p:nvPr/>
          </p:nvGrpSpPr>
          <p:grpSpPr>
            <a:xfrm rot="0">
              <a:off x="1524" y="6401"/>
              <a:ext cx="5112" cy="3496"/>
              <a:chOff x="1414" y="1865"/>
              <a:chExt cx="5112" cy="349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2023" y="1980"/>
                <a:ext cx="3928" cy="2641"/>
                <a:chOff x="3717" y="878"/>
                <a:chExt cx="11788" cy="7162"/>
              </a:xfrm>
            </p:grpSpPr>
            <p:cxnSp>
              <p:nvCxnSpPr>
                <p:cNvPr id="50" name="直接箭头连接符 49"/>
                <p:cNvCxnSpPr/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3717" y="8040"/>
                  <a:ext cx="1178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/>
                <p:cNvCxnSpPr/>
                <p:nvPr>
                  <p:custDataLst>
                    <p:tags r:id="rId21"/>
                  </p:custDataLst>
                </p:nvPr>
              </p:nvCxnSpPr>
              <p:spPr>
                <a:xfrm flipV="1">
                  <a:off x="3742" y="878"/>
                  <a:ext cx="0" cy="7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本框 51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414" y="1865"/>
                <a:ext cx="54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身高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5246" y="4781"/>
                <a:ext cx="12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体重</a:t>
                </a:r>
                <a:endParaRPr lang="zh-CN" altLang="en-US"/>
              </a:p>
            </p:txBody>
          </p:sp>
        </p:grpSp>
        <p:sp>
          <p:nvSpPr>
            <p:cNvPr id="54" name="椭圆 53"/>
            <p:cNvSpPr/>
            <p:nvPr>
              <p:custDataLst>
                <p:tags r:id="rId24"/>
              </p:custDataLst>
            </p:nvPr>
          </p:nvSpPr>
          <p:spPr>
            <a:xfrm>
              <a:off x="5218" y="6641"/>
              <a:ext cx="138" cy="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>
            <p:custDataLst>
              <p:tags r:id="rId25"/>
            </p:custDataLst>
          </p:nvPr>
        </p:nvCxnSpPr>
        <p:spPr>
          <a:xfrm flipV="1">
            <a:off x="7809865" y="3905250"/>
            <a:ext cx="1625600" cy="20770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椭圆 55"/>
          <p:cNvSpPr/>
          <p:nvPr>
            <p:custDataLst>
              <p:tags r:id="rId26"/>
            </p:custDataLst>
          </p:nvPr>
        </p:nvSpPr>
        <p:spPr>
          <a:xfrm>
            <a:off x="8121015" y="457263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>
            <p:custDataLst>
              <p:tags r:id="rId27"/>
            </p:custDataLst>
          </p:nvPr>
        </p:nvSpPr>
        <p:spPr>
          <a:xfrm>
            <a:off x="7809865" y="4817110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>
            <p:custDataLst>
              <p:tags r:id="rId28"/>
            </p:custDataLst>
          </p:nvPr>
        </p:nvSpPr>
        <p:spPr>
          <a:xfrm>
            <a:off x="8578850" y="462597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29"/>
            </p:custDataLst>
          </p:nvPr>
        </p:nvSpPr>
        <p:spPr>
          <a:xfrm>
            <a:off x="8033385" y="5238750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>
            <p:custDataLst>
              <p:tags r:id="rId30"/>
            </p:custDataLst>
          </p:nvPr>
        </p:nvSpPr>
        <p:spPr>
          <a:xfrm>
            <a:off x="8666480" y="421957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>
            <p:custDataLst>
              <p:tags r:id="rId31"/>
            </p:custDataLst>
          </p:nvPr>
        </p:nvSpPr>
        <p:spPr>
          <a:xfrm>
            <a:off x="8318500" y="4217035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>
            <p:custDataLst>
              <p:tags r:id="rId32"/>
            </p:custDataLst>
          </p:nvPr>
        </p:nvSpPr>
        <p:spPr>
          <a:xfrm>
            <a:off x="8121015" y="4903470"/>
            <a:ext cx="87630" cy="86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>
            <p:custDataLst>
              <p:tags r:id="rId33"/>
            </p:custDataLst>
          </p:nvPr>
        </p:nvSpPr>
        <p:spPr>
          <a:xfrm>
            <a:off x="9072245" y="45726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>
            <p:custDataLst>
              <p:tags r:id="rId34"/>
            </p:custDataLst>
          </p:nvPr>
        </p:nvSpPr>
        <p:spPr>
          <a:xfrm>
            <a:off x="8754110" y="48266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>
            <p:custDataLst>
              <p:tags r:id="rId35"/>
            </p:custDataLst>
          </p:nvPr>
        </p:nvSpPr>
        <p:spPr>
          <a:xfrm>
            <a:off x="9257665" y="42170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>
            <p:custDataLst>
              <p:tags r:id="rId36"/>
            </p:custDataLst>
          </p:nvPr>
        </p:nvSpPr>
        <p:spPr>
          <a:xfrm>
            <a:off x="9904730" y="482663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>
            <p:custDataLst>
              <p:tags r:id="rId37"/>
            </p:custDataLst>
          </p:nvPr>
        </p:nvSpPr>
        <p:spPr>
          <a:xfrm>
            <a:off x="8208645" y="5558155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>
            <p:custDataLst>
              <p:tags r:id="rId38"/>
            </p:custDataLst>
          </p:nvPr>
        </p:nvSpPr>
        <p:spPr>
          <a:xfrm>
            <a:off x="8491220" y="515239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39"/>
            </p:custDataLst>
          </p:nvPr>
        </p:nvSpPr>
        <p:spPr>
          <a:xfrm>
            <a:off x="9072245" y="5152390"/>
            <a:ext cx="87630" cy="86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060" y="1136650"/>
            <a:ext cx="10723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神经网络学习过程就是不断调整</a:t>
            </a:r>
            <a:r>
              <a:rPr lang="zh-CN" altLang="en-US" sz="2800">
                <a:solidFill>
                  <a:srgbClr val="FF0000"/>
                </a:solidFill>
              </a:rPr>
              <a:t>权重</a:t>
            </a:r>
            <a:r>
              <a:rPr lang="en-US" altLang="zh-CN" sz="2800"/>
              <a:t>(</a:t>
            </a:r>
            <a:r>
              <a:rPr lang="zh-CN" altLang="en-US" sz="2800"/>
              <a:t>斜率</a:t>
            </a:r>
            <a:r>
              <a:rPr lang="en-US" altLang="zh-CN" sz="2800"/>
              <a:t>) ω  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偏置</a:t>
            </a:r>
            <a:r>
              <a:rPr lang="en-US" altLang="zh-CN" sz="2800"/>
              <a:t>(</a:t>
            </a:r>
            <a:r>
              <a:rPr lang="zh-CN" altLang="en-US" sz="2800"/>
              <a:t>截距</a:t>
            </a:r>
            <a:r>
              <a:rPr lang="en-US" altLang="zh-CN" sz="2800"/>
              <a:t>) b(bias)</a:t>
            </a:r>
            <a:endParaRPr lang="en-US" altLang="zh-CN" sz="2800"/>
          </a:p>
        </p:txBody>
      </p:sp>
      <p:pic>
        <p:nvPicPr>
          <p:cNvPr id="102" name="图片 101"/>
          <p:cNvPicPr/>
          <p:nvPr/>
        </p:nvPicPr>
        <p:blipFill>
          <a:blip r:embed="rId3"/>
          <a:srcRect r="-550" b="8912"/>
          <a:stretch>
            <a:fillRect/>
          </a:stretch>
        </p:blipFill>
        <p:spPr>
          <a:xfrm>
            <a:off x="3622040" y="2252980"/>
            <a:ext cx="4479290" cy="3429000"/>
          </a:xfrm>
          <a:prstGeom prst="round1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COMMONDATA" val="eyJoZGlkIjoiYTQ5OTYxYWIwY2I4NDUxYzAwZTM2MjcyNzgwNWU4MzcifQ=="/>
  <p:tag name="KSO_WPP_MARK_KEY" val="772f36b2-2cd1-41b7-90ab-16be66be94b7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思源黑体 Medium</vt:lpstr>
      <vt:lpstr>黑体</vt:lpstr>
      <vt:lpstr>思源黑体 Light</vt:lpstr>
      <vt:lpstr>思源黑体 Bold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162</cp:revision>
  <dcterms:created xsi:type="dcterms:W3CDTF">2023-07-26T06:42:00Z</dcterms:created>
  <dcterms:modified xsi:type="dcterms:W3CDTF">2023-11-28T03:24:36Z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325D8CF74DBF4EDC90BBBF09FCF8A343</vt:lpwstr>
  </property>
  <property fmtid="{D5CDD505-2E9C-101B-9397-08002B2CF9AE}" pid="3" name="KSOProductBuildVer">
    <vt:lpwstr>2052-12.1.0.15374</vt:lpwstr>
  </property>
</Properties>
</file>