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256" r:id="rId3"/>
    <p:sldId id="315" r:id="rId5"/>
    <p:sldId id="294" r:id="rId6"/>
    <p:sldId id="312" r:id="rId7"/>
    <p:sldId id="331" r:id="rId8"/>
    <p:sldId id="322" r:id="rId9"/>
    <p:sldId id="332" r:id="rId10"/>
    <p:sldId id="333" r:id="rId11"/>
    <p:sldId id="334" r:id="rId12"/>
    <p:sldId id="314" r:id="rId13"/>
    <p:sldId id="321" r:id="rId14"/>
    <p:sldId id="313" r:id="rId15"/>
    <p:sldId id="318" r:id="rId16"/>
    <p:sldId id="339" r:id="rId17"/>
    <p:sldId id="317" r:id="rId18"/>
    <p:sldId id="324" r:id="rId19"/>
    <p:sldId id="319" r:id="rId20"/>
    <p:sldId id="335" r:id="rId21"/>
    <p:sldId id="336" r:id="rId22"/>
    <p:sldId id="337" r:id="rId23"/>
    <p:sldId id="320" r:id="rId24"/>
    <p:sldId id="278" r:id="rId25"/>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99.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必要性</a:t>
            </a:r>
            <a:r>
              <a:rPr lang="en-US" altLang="zh-CN"/>
              <a:t> 2bm alpha </a:t>
            </a:r>
            <a:r>
              <a:rPr lang="zh-CN" altLang="en-US"/>
              <a:t>多样性最难理解的</a:t>
            </a:r>
            <a:r>
              <a:rPr lang="zh-CN" altLang="en-US"/>
              <a:t>指数</a:t>
            </a:r>
            <a:endParaRPr lang="zh-CN" altLang="en-US"/>
          </a:p>
          <a:p>
            <a:r>
              <a:rPr lang="zh-CN" altLang="en-US"/>
              <a:t>基因组</a:t>
            </a:r>
            <a:r>
              <a:rPr lang="en-US" altLang="zh-CN"/>
              <a:t> </a:t>
            </a:r>
            <a:r>
              <a:rPr lang="zh-CN" altLang="en-US"/>
              <a:t>转录组</a:t>
            </a:r>
            <a:r>
              <a:rPr lang="en-US" altLang="zh-CN"/>
              <a:t> </a:t>
            </a:r>
            <a:r>
              <a:rPr lang="zh-CN" altLang="en-US"/>
              <a:t>表观遗传</a:t>
            </a:r>
            <a:r>
              <a:rPr lang="en-US" altLang="zh-CN"/>
              <a:t> </a:t>
            </a:r>
            <a:r>
              <a:rPr lang="zh-CN" altLang="en-US"/>
              <a:t>单细胞</a:t>
            </a:r>
            <a:r>
              <a:rPr lang="zh-CN" altLang="en-US"/>
              <a:t>转录组</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香农熵（Shannon entropy）可以在生命科学领域中有一些应用。香农熵是信息论中的一个概念，用于描述随机变量的不确定性或信息量。尽管最初是为通信和信息传输领域设计的，但它在其他领域中也有一些有趣的应用，包括生命科学。</a:t>
            </a:r>
            <a:endParaRPr lang="zh-CN" altLang="en-US"/>
          </a:p>
          <a:p>
            <a:endParaRPr lang="zh-CN" altLang="en-US"/>
          </a:p>
          <a:p>
            <a:r>
              <a:rPr lang="zh-CN" altLang="en-US">
                <a:sym typeface="+mn-ea"/>
              </a:rPr>
              <a:t>在生命科学中，香农熵可以用来分析序列数据（如DNA序列、蛋白质序列等）的复杂性和信息含量。以下是一些生命科学中香农熵的应用示例：</a:t>
            </a:r>
            <a:endParaRPr lang="zh-CN" altLang="en-US"/>
          </a:p>
          <a:p>
            <a:endParaRPr lang="zh-CN" altLang="en-US"/>
          </a:p>
          <a:p>
            <a:r>
              <a:rPr lang="zh-CN" altLang="en-US">
                <a:sym typeface="+mn-ea"/>
              </a:rPr>
              <a:t>DNA序列分析： DNA序列中的碱基序列可以被看作是一个字符序列，其中包含了遗传信息。香农熵可以用来量化DNA序列的多样性和复杂性。低熵的DNA序列可能是高度保守的、功能关键的区域，而高熵的序列可能表示变异较大、功能较少的区域。</a:t>
            </a:r>
            <a:endParaRPr lang="zh-CN" altLang="en-US"/>
          </a:p>
          <a:p>
            <a:endParaRPr lang="zh-CN" altLang="en-US"/>
          </a:p>
          <a:p>
            <a:r>
              <a:rPr lang="zh-CN" altLang="en-US">
                <a:sym typeface="+mn-ea"/>
              </a:rPr>
              <a:t>蛋白质序列分析： 类似地，蛋白质序列也可以使用香农熵来衡量其复杂性和信息含量。功能关键的蛋白质序列通常具有较低的熵。</a:t>
            </a:r>
            <a:endParaRPr lang="zh-CN" altLang="en-US"/>
          </a:p>
          <a:p>
            <a:endParaRPr lang="zh-CN" altLang="en-US"/>
          </a:p>
          <a:p>
            <a:r>
              <a:rPr lang="zh-CN" altLang="en-US">
                <a:sym typeface="+mn-ea"/>
              </a:rPr>
              <a:t>基因表达分析： 在基因表达研究中，香农熵可以用来分析基因表达模式的变化。如果一个基因在不同样本中的表达模式相似，其表达熵可能较低。</a:t>
            </a:r>
            <a:endParaRPr lang="zh-CN" altLang="en-US"/>
          </a:p>
          <a:p>
            <a:endParaRPr lang="zh-CN" altLang="en-US"/>
          </a:p>
          <a:p>
            <a:r>
              <a:rPr lang="zh-CN" altLang="en-US">
                <a:sym typeface="+mn-ea"/>
              </a:rPr>
              <a:t>微生物研究： 在生态学中，香农熵可以用来评估生态系统中物种的多样性和均衡性。较高的熵可能表示物种分布较均匀。</a:t>
            </a:r>
            <a:endParaRPr lang="zh-CN" altLang="en-US"/>
          </a:p>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连续使用这类加密方式</a:t>
            </a:r>
            <a:r>
              <a:rPr lang="en-US" altLang="zh-CN"/>
              <a:t> </a:t>
            </a:r>
            <a:r>
              <a:rPr lang="zh-CN" altLang="en-US"/>
              <a:t>一年</a:t>
            </a:r>
            <a:r>
              <a:rPr lang="en-US" altLang="zh-CN"/>
              <a:t> </a:t>
            </a:r>
            <a:r>
              <a:rPr lang="zh-CN" altLang="en-US"/>
              <a:t>会产生大量的加密后的信息</a:t>
            </a:r>
            <a:r>
              <a:rPr lang="en-US" altLang="zh-CN"/>
              <a:t>, </a:t>
            </a:r>
            <a:r>
              <a:rPr lang="zh-CN" altLang="en-US"/>
              <a:t>通过对加密信息中</a:t>
            </a:r>
            <a:r>
              <a:rPr lang="en-US" altLang="zh-CN"/>
              <a:t> </a:t>
            </a:r>
            <a:r>
              <a:rPr lang="zh-CN" altLang="en-US"/>
              <a:t>每个字母的出现频率进行统计</a:t>
            </a:r>
            <a:r>
              <a:rPr lang="en-US" altLang="zh-CN"/>
              <a:t> </a:t>
            </a:r>
            <a:r>
              <a:rPr lang="zh-CN" altLang="en-US"/>
              <a:t>就可以推测出加密方式与加密内容</a:t>
            </a:r>
            <a:r>
              <a:rPr lang="en-US" altLang="zh-CN"/>
              <a:t> </a:t>
            </a:r>
            <a:r>
              <a:rPr lang="zh-CN" altLang="en-US"/>
              <a:t>比如</a:t>
            </a:r>
            <a:r>
              <a:rPr lang="en-US" altLang="zh-CN"/>
              <a:t> h </a:t>
            </a:r>
            <a:r>
              <a:rPr lang="zh-CN" altLang="en-US"/>
              <a:t>出现频率最高</a:t>
            </a:r>
            <a:r>
              <a:rPr lang="en-US" altLang="zh-CN"/>
              <a:t> ,</a:t>
            </a:r>
            <a:r>
              <a:rPr lang="zh-CN" altLang="en-US"/>
              <a:t>则</a:t>
            </a:r>
            <a:r>
              <a:rPr lang="en-US" altLang="zh-CN"/>
              <a:t> h </a:t>
            </a:r>
            <a:r>
              <a:rPr lang="zh-CN" altLang="en-US"/>
              <a:t>对应了</a:t>
            </a:r>
            <a:r>
              <a:rPr lang="en-US" altLang="zh-CN"/>
              <a:t> </a:t>
            </a:r>
            <a:r>
              <a:rPr lang="zh-CN" altLang="en-US"/>
              <a:t>小写的</a:t>
            </a:r>
            <a:r>
              <a:rPr lang="en-US" altLang="zh-CN"/>
              <a:t> e .</a:t>
            </a:r>
            <a:r>
              <a:rPr lang="zh-CN" altLang="en-US"/>
              <a:t>这就是基于英文字母使用频率的偏好性产生的信息熵对密码进行破解的方式</a:t>
            </a:r>
            <a:r>
              <a:rPr lang="en-US" altLang="zh-CN"/>
              <a:t>.</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一方面说明</a:t>
            </a:r>
            <a:r>
              <a:rPr lang="en-US" altLang="zh-CN"/>
              <a:t>,</a:t>
            </a:r>
            <a:r>
              <a:rPr lang="zh-CN" altLang="en-US"/>
              <a:t>信息熵的</a:t>
            </a:r>
            <a:r>
              <a:rPr lang="zh-CN" altLang="en-US"/>
              <a:t>用处</a:t>
            </a:r>
            <a:endParaRPr lang="zh-CN" altLang="en-US"/>
          </a:p>
          <a:p>
            <a:r>
              <a:rPr lang="zh-CN" altLang="en-US"/>
              <a:t>一方面</a:t>
            </a:r>
            <a:r>
              <a:rPr lang="zh-CN" altLang="en-US"/>
              <a:t>说明算法</a:t>
            </a:r>
            <a:r>
              <a:rPr lang="en-US" altLang="zh-CN"/>
              <a:t> </a:t>
            </a:r>
            <a:r>
              <a:rPr lang="zh-CN" altLang="en-US"/>
              <a:t>与</a:t>
            </a:r>
            <a:r>
              <a:rPr lang="en-US" altLang="zh-CN"/>
              <a:t> </a:t>
            </a:r>
            <a:r>
              <a:rPr lang="zh-CN" altLang="en-US"/>
              <a:t>算力</a:t>
            </a:r>
            <a:r>
              <a:rPr lang="en-US" altLang="zh-CN"/>
              <a:t> </a:t>
            </a:r>
            <a:r>
              <a:rPr lang="zh-CN" altLang="en-US"/>
              <a:t>都要足够优秀</a:t>
            </a:r>
            <a:r>
              <a:rPr lang="en-US" altLang="zh-CN"/>
              <a:t>,</a:t>
            </a:r>
            <a:r>
              <a:rPr lang="zh-CN" altLang="en-US"/>
              <a:t>否则没办法得到最好的结果</a:t>
            </a:r>
            <a:r>
              <a:rPr lang="en-US" altLang="zh-CN"/>
              <a:t>.</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2.png"/><Relationship Id="rId2" Type="http://schemas.openxmlformats.org/officeDocument/2006/relationships/image" Target="../media/image1.jpeg"/><Relationship Id="rId15" Type="http://schemas.openxmlformats.org/officeDocument/2006/relationships/notesSlide" Target="../notesSlides/notesSlide1.xml"/><Relationship Id="rId14" Type="http://schemas.openxmlformats.org/officeDocument/2006/relationships/slideLayout" Target="../slideLayouts/slideLayout1.xml"/><Relationship Id="rId13" Type="http://schemas.openxmlformats.org/officeDocument/2006/relationships/tags" Target="../tags/tag8.xml"/><Relationship Id="rId12" Type="http://schemas.openxmlformats.org/officeDocument/2006/relationships/image" Target="../media/image5.png"/><Relationship Id="rId11" Type="http://schemas.openxmlformats.org/officeDocument/2006/relationships/tags" Target="../tags/tag7.xml"/><Relationship Id="rId10" Type="http://schemas.openxmlformats.org/officeDocument/2006/relationships/image" Target="../media/image4.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tags" Target="../tags/tag34.xml"/><Relationship Id="rId4" Type="http://schemas.openxmlformats.org/officeDocument/2006/relationships/image" Target="../media/image16.png"/><Relationship Id="rId3" Type="http://schemas.openxmlformats.org/officeDocument/2006/relationships/tags" Target="../tags/tag33.xml"/><Relationship Id="rId2" Type="http://schemas.openxmlformats.org/officeDocument/2006/relationships/image" Target="../media/image6.png"/><Relationship Id="rId1" Type="http://schemas.openxmlformats.org/officeDocument/2006/relationships/tags" Target="../tags/tag32.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tags" Target="../tags/tag36.xml"/><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tags" Target="../tags/tag35.xml"/></Relationships>
</file>

<file path=ppt/slides/_rels/slide12.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image" Target="../media/image19.jpeg"/><Relationship Id="rId4" Type="http://schemas.openxmlformats.org/officeDocument/2006/relationships/image" Target="../media/image18.jpeg"/><Relationship Id="rId3" Type="http://schemas.openxmlformats.org/officeDocument/2006/relationships/tags" Target="../tags/tag38.xml"/><Relationship Id="rId2" Type="http://schemas.openxmlformats.org/officeDocument/2006/relationships/image" Target="../media/image6.png"/><Relationship Id="rId14" Type="http://schemas.openxmlformats.org/officeDocument/2006/relationships/notesSlide" Target="../notesSlides/notesSlide12.xml"/><Relationship Id="rId13" Type="http://schemas.openxmlformats.org/officeDocument/2006/relationships/slideLayout" Target="../slideLayouts/slideLayout1.xml"/><Relationship Id="rId12" Type="http://schemas.openxmlformats.org/officeDocument/2006/relationships/tags" Target="../tags/tag44.xml"/><Relationship Id="rId11" Type="http://schemas.openxmlformats.org/officeDocument/2006/relationships/tags" Target="../tags/tag43.xml"/><Relationship Id="rId10" Type="http://schemas.openxmlformats.org/officeDocument/2006/relationships/image" Target="../media/image20.jpeg"/><Relationship Id="rId1" Type="http://schemas.openxmlformats.org/officeDocument/2006/relationships/tags" Target="../tags/tag37.xml"/></Relationships>
</file>

<file path=ppt/slides/_rels/slide13.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7" Type="http://schemas.openxmlformats.org/officeDocument/2006/relationships/notesSlide" Target="../notesSlides/notesSlide13.xml"/><Relationship Id="rId26" Type="http://schemas.openxmlformats.org/officeDocument/2006/relationships/slideLayout" Target="../slideLayouts/slideLayout1.xml"/><Relationship Id="rId25" Type="http://schemas.openxmlformats.org/officeDocument/2006/relationships/tags" Target="../tags/tag68.xml"/><Relationship Id="rId24" Type="http://schemas.openxmlformats.org/officeDocument/2006/relationships/tags" Target="../tags/tag67.xml"/><Relationship Id="rId23" Type="http://schemas.openxmlformats.org/officeDocument/2006/relationships/tags" Target="../tags/tag66.xml"/><Relationship Id="rId22" Type="http://schemas.openxmlformats.org/officeDocument/2006/relationships/tags" Target="../tags/tag65.xml"/><Relationship Id="rId21" Type="http://schemas.openxmlformats.org/officeDocument/2006/relationships/tags" Target="../tags/tag64.xml"/><Relationship Id="rId20" Type="http://schemas.openxmlformats.org/officeDocument/2006/relationships/tags" Target="../tags/tag63.xml"/><Relationship Id="rId2" Type="http://schemas.openxmlformats.org/officeDocument/2006/relationships/image" Target="../media/image6.png"/><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tags" Target="../tags/tag45.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xml"/><Relationship Id="rId5" Type="http://schemas.openxmlformats.org/officeDocument/2006/relationships/tags" Target="../tags/tag71.xml"/><Relationship Id="rId4" Type="http://schemas.openxmlformats.org/officeDocument/2006/relationships/image" Target="../media/image21.png"/><Relationship Id="rId3" Type="http://schemas.openxmlformats.org/officeDocument/2006/relationships/tags" Target="../tags/tag70.xml"/><Relationship Id="rId2" Type="http://schemas.openxmlformats.org/officeDocument/2006/relationships/image" Target="../media/image6.png"/><Relationship Id="rId1" Type="http://schemas.openxmlformats.org/officeDocument/2006/relationships/tags" Target="../tags/tag69.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1.xml"/><Relationship Id="rId7" Type="http://schemas.openxmlformats.org/officeDocument/2006/relationships/tags" Target="../tags/tag74.xml"/><Relationship Id="rId6" Type="http://schemas.openxmlformats.org/officeDocument/2006/relationships/image" Target="../media/image23.png"/><Relationship Id="rId5" Type="http://schemas.openxmlformats.org/officeDocument/2006/relationships/tags" Target="../tags/tag73.xml"/><Relationship Id="rId4" Type="http://schemas.openxmlformats.org/officeDocument/2006/relationships/image" Target="../media/image21.png"/><Relationship Id="rId3" Type="http://schemas.openxmlformats.org/officeDocument/2006/relationships/image" Target="../media/image22.jpeg"/><Relationship Id="rId2" Type="http://schemas.openxmlformats.org/officeDocument/2006/relationships/image" Target="../media/image6.png"/><Relationship Id="rId1" Type="http://schemas.openxmlformats.org/officeDocument/2006/relationships/tags" Target="../tags/tag72.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tags" Target="../tags/tag76.xml"/><Relationship Id="rId3"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tags" Target="../tags/tag75.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1.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tags" Target="../tags/tag77.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1.xml"/><Relationship Id="rId7" Type="http://schemas.openxmlformats.org/officeDocument/2006/relationships/tags" Target="../tags/tag83.xml"/><Relationship Id="rId6" Type="http://schemas.openxmlformats.org/officeDocument/2006/relationships/image" Target="../media/image27.png"/><Relationship Id="rId5" Type="http://schemas.openxmlformats.org/officeDocument/2006/relationships/tags" Target="../tags/tag82.xml"/><Relationship Id="rId4" Type="http://schemas.openxmlformats.org/officeDocument/2006/relationships/image" Target="../media/image26.png"/><Relationship Id="rId3" Type="http://schemas.openxmlformats.org/officeDocument/2006/relationships/tags" Target="../tags/tag81.xml"/><Relationship Id="rId2" Type="http://schemas.openxmlformats.org/officeDocument/2006/relationships/image" Target="../media/image6.png"/><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1.xml"/><Relationship Id="rId6" Type="http://schemas.openxmlformats.org/officeDocument/2006/relationships/tags" Target="../tags/tag86.xml"/><Relationship Id="rId5" Type="http://schemas.openxmlformats.org/officeDocument/2006/relationships/image" Target="../media/image29.png"/><Relationship Id="rId4" Type="http://schemas.openxmlformats.org/officeDocument/2006/relationships/tags" Target="../tags/tag85.xml"/><Relationship Id="rId3"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tags" Target="../tags/tag84.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tags" Target="../tags/tag10.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tags" Target="../tags/tag88.xml"/><Relationship Id="rId2" Type="http://schemas.openxmlformats.org/officeDocument/2006/relationships/image" Target="../media/image6.png"/><Relationship Id="rId1" Type="http://schemas.openxmlformats.org/officeDocument/2006/relationships/tags" Target="../tags/tag87.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tags" Target="../tags/tag90.xml"/><Relationship Id="rId2" Type="http://schemas.openxmlformats.org/officeDocument/2006/relationships/image" Target="../media/image6.png"/><Relationship Id="rId1" Type="http://schemas.openxmlformats.org/officeDocument/2006/relationships/tags" Target="../tags/tag89.xml"/></Relationships>
</file>

<file path=ppt/slides/_rels/slide22.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96.xml"/><Relationship Id="rId7" Type="http://schemas.openxmlformats.org/officeDocument/2006/relationships/image" Target="../media/image4.png"/><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3" Type="http://schemas.openxmlformats.org/officeDocument/2006/relationships/slideLayout" Target="../slideLayouts/slideLayout1.xml"/><Relationship Id="rId12" Type="http://schemas.openxmlformats.org/officeDocument/2006/relationships/tags" Target="../tags/tag98.xml"/><Relationship Id="rId11" Type="http://schemas.openxmlformats.org/officeDocument/2006/relationships/image" Target="../media/image5.png"/><Relationship Id="rId10" Type="http://schemas.openxmlformats.org/officeDocument/2006/relationships/tags" Target="../tags/tag97.xml"/><Relationship Id="rId1" Type="http://schemas.openxmlformats.org/officeDocument/2006/relationships/image" Target="../media/image30.jpe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tags" Target="../tags/tag13.xml"/><Relationship Id="rId4" Type="http://schemas.openxmlformats.org/officeDocument/2006/relationships/image" Target="../media/image9.png"/><Relationship Id="rId3" Type="http://schemas.openxmlformats.org/officeDocument/2006/relationships/tags" Target="../tags/tag12.xml"/><Relationship Id="rId2" Type="http://schemas.openxmlformats.org/officeDocument/2006/relationships/image" Target="../media/image6.png"/><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tags" Target="../tags/tag16.xml"/><Relationship Id="rId4" Type="http://schemas.openxmlformats.org/officeDocument/2006/relationships/image" Target="../media/image10.png"/><Relationship Id="rId3" Type="http://schemas.openxmlformats.org/officeDocument/2006/relationships/tags" Target="../tags/tag15.xml"/><Relationship Id="rId2" Type="http://schemas.openxmlformats.org/officeDocument/2006/relationships/image" Target="../media/image6.png"/><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tags" Target="../tags/tag19.xml"/><Relationship Id="rId4" Type="http://schemas.openxmlformats.org/officeDocument/2006/relationships/image" Target="../media/image11.png"/><Relationship Id="rId3" Type="http://schemas.openxmlformats.org/officeDocument/2006/relationships/tags" Target="../tags/tag18.xml"/><Relationship Id="rId2" Type="http://schemas.openxmlformats.org/officeDocument/2006/relationships/image" Target="../media/image6.png"/><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tags" Target="../tags/tag22.xml"/><Relationship Id="rId4" Type="http://schemas.openxmlformats.org/officeDocument/2006/relationships/image" Target="../media/image12.jpeg"/><Relationship Id="rId3" Type="http://schemas.openxmlformats.org/officeDocument/2006/relationships/tags" Target="../tags/tag21.xml"/><Relationship Id="rId2" Type="http://schemas.openxmlformats.org/officeDocument/2006/relationships/image" Target="../media/image6.png"/><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tags" Target="../tags/tag25.xml"/><Relationship Id="rId4" Type="http://schemas.openxmlformats.org/officeDocument/2006/relationships/image" Target="../media/image13.png"/><Relationship Id="rId3" Type="http://schemas.openxmlformats.org/officeDocument/2006/relationships/tags" Target="../tags/tag24.xml"/><Relationship Id="rId2" Type="http://schemas.openxmlformats.org/officeDocument/2006/relationships/image" Target="../media/image6.png"/><Relationship Id="rId1" Type="http://schemas.openxmlformats.org/officeDocument/2006/relationships/tags" Target="../tags/tag23.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tags" Target="../tags/tag28.xml"/><Relationship Id="rId4" Type="http://schemas.openxmlformats.org/officeDocument/2006/relationships/image" Target="../media/image14.jpeg"/><Relationship Id="rId3" Type="http://schemas.openxmlformats.org/officeDocument/2006/relationships/tags" Target="../tags/tag27.xml"/><Relationship Id="rId2" Type="http://schemas.openxmlformats.org/officeDocument/2006/relationships/image" Target="../media/image6.png"/><Relationship Id="rId1" Type="http://schemas.openxmlformats.org/officeDocument/2006/relationships/tags" Target="../tags/tag26.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tags" Target="../tags/tag31.xml"/><Relationship Id="rId4" Type="http://schemas.openxmlformats.org/officeDocument/2006/relationships/image" Target="../media/image15.png"/><Relationship Id="rId3" Type="http://schemas.openxmlformats.org/officeDocument/2006/relationships/tags" Target="../tags/tag30.xml"/><Relationship Id="rId2" Type="http://schemas.openxmlformats.org/officeDocument/2006/relationships/image" Target="../media/image6.png"/><Relationship Id="rId1" Type="http://schemas.openxmlformats.org/officeDocument/2006/relationships/tags" Target="../tags/tag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PPT3"/>
          <p:cNvPicPr>
            <a:picLocks noChangeAspect="1"/>
          </p:cNvPicPr>
          <p:nvPr>
            <p:custDataLst>
              <p:tags r:id="rId1"/>
            </p:custDataLst>
          </p:nvPr>
        </p:nvPicPr>
        <p:blipFill>
          <a:blip r:embed="rId2"/>
          <a:stretch>
            <a:fillRect/>
          </a:stretch>
        </p:blipFill>
        <p:spPr>
          <a:xfrm>
            <a:off x="635" y="0"/>
            <a:ext cx="12192000" cy="6858000"/>
          </a:xfrm>
          <a:prstGeom prst="rect">
            <a:avLst/>
          </a:prstGeom>
        </p:spPr>
      </p:pic>
      <p:pic>
        <p:nvPicPr>
          <p:cNvPr id="19" name="图片 18" descr="未标题-2"/>
          <p:cNvPicPr>
            <a:picLocks noChangeAspect="1"/>
          </p:cNvPicPr>
          <p:nvPr/>
        </p:nvPicPr>
        <p:blipFill>
          <a:blip r:embed="rId3"/>
          <a:stretch>
            <a:fillRect/>
          </a:stretch>
        </p:blipFill>
        <p:spPr>
          <a:xfrm>
            <a:off x="405765" y="4696460"/>
            <a:ext cx="2874010" cy="357505"/>
          </a:xfrm>
          <a:prstGeom prst="rect">
            <a:avLst/>
          </a:prstGeom>
        </p:spPr>
      </p:pic>
      <p:sp>
        <p:nvSpPr>
          <p:cNvPr id="20" name="文本框 19"/>
          <p:cNvSpPr txBox="1"/>
          <p:nvPr>
            <p:custDataLst>
              <p:tags r:id="rId4"/>
            </p:custDataLst>
          </p:nvPr>
        </p:nvSpPr>
        <p:spPr>
          <a:xfrm>
            <a:off x="496263" y="5109845"/>
            <a:ext cx="4064000" cy="368300"/>
          </a:xfrm>
          <a:prstGeom prst="rect">
            <a:avLst/>
          </a:prstGeom>
          <a:noFill/>
        </p:spPr>
        <p:txBody>
          <a:bodyPr wrap="square" rtlCol="0">
            <a:spAutoFit/>
          </a:bodyPr>
          <a:lstStyle/>
          <a:p>
            <a:r>
              <a:rPr lang="zh-CN" altLang="en-US" spc="300">
                <a:solidFill>
                  <a:schemeClr val="bg1"/>
                </a:solidFill>
                <a:uFillTx/>
                <a:latin typeface="思源黑体 Medium" panose="020B0600000000000000" charset="-122"/>
                <a:ea typeface="思源黑体 Medium" panose="020B0600000000000000" charset="-122"/>
                <a:cs typeface="思源黑体 Medium" panose="020B0600000000000000" charset="-122"/>
              </a:rPr>
              <a:t>郑福兴</a:t>
            </a:r>
            <a:r>
              <a:rPr lang="en-US" altLang="zh-CN" spc="300">
                <a:solidFill>
                  <a:schemeClr val="bg1"/>
                </a:solidFill>
                <a:uFillTx/>
                <a:latin typeface="思源黑体 Medium" panose="020B0600000000000000" charset="-122"/>
                <a:ea typeface="思源黑体 Medium" panose="020B0600000000000000" charset="-122"/>
                <a:cs typeface="思源黑体 Medium" panose="020B0600000000000000" charset="-122"/>
              </a:rPr>
              <a:t> · </a:t>
            </a:r>
            <a:r>
              <a:rPr lang="zh-CN" altLang="en-US" spc="300">
                <a:solidFill>
                  <a:schemeClr val="bg1"/>
                </a:solidFill>
                <a:uFillTx/>
                <a:latin typeface="思源黑体 Medium" panose="020B0600000000000000" charset="-122"/>
                <a:ea typeface="思源黑体 Medium" panose="020B0600000000000000" charset="-122"/>
                <a:cs typeface="思源黑体 Medium" panose="020B0600000000000000" charset="-122"/>
              </a:rPr>
              <a:t>生信部</a:t>
            </a:r>
            <a:endParaRPr lang="zh-CN" altLang="en-US" spc="300">
              <a:solidFill>
                <a:schemeClr val="bg1"/>
              </a:solidFill>
              <a:uFillTx/>
              <a:latin typeface="思源黑体 Medium" panose="020B0600000000000000" charset="-122"/>
              <a:ea typeface="思源黑体 Medium" panose="020B0600000000000000" charset="-122"/>
              <a:cs typeface="思源黑体 Medium" panose="020B0600000000000000" charset="-122"/>
            </a:endParaRPr>
          </a:p>
        </p:txBody>
      </p:sp>
      <p:sp>
        <p:nvSpPr>
          <p:cNvPr id="25" name="文本框 24"/>
          <p:cNvSpPr txBox="1"/>
          <p:nvPr>
            <p:custDataLst>
              <p:tags r:id="rId5"/>
            </p:custDataLst>
          </p:nvPr>
        </p:nvSpPr>
        <p:spPr>
          <a:xfrm>
            <a:off x="7829550" y="6291580"/>
            <a:ext cx="2114550" cy="213995"/>
          </a:xfrm>
          <a:prstGeom prst="rect">
            <a:avLst/>
          </a:prstGeom>
          <a:noFill/>
        </p:spPr>
        <p:txBody>
          <a:bodyPr wrap="square" rtlCol="0">
            <a:spAutoFit/>
          </a:bodyPr>
          <a:lstStyle/>
          <a:p>
            <a:r>
              <a:rPr lang="zh-CN" altLang="en-US" sz="800" spc="300">
                <a:solidFill>
                  <a:schemeClr val="bg1"/>
                </a:solidFill>
                <a:uFillTx/>
                <a:latin typeface="思源黑体 Light" panose="020B0300000000000000" charset="-122"/>
                <a:ea typeface="思源黑体 Light" panose="020B0300000000000000" charset="-122"/>
              </a:rPr>
              <a:t>欧易旗下子公司</a:t>
            </a:r>
            <a:endParaRPr lang="zh-CN" altLang="en-US" sz="800" spc="300">
              <a:solidFill>
                <a:schemeClr val="bg1"/>
              </a:solidFill>
              <a:uFillTx/>
              <a:latin typeface="思源黑体 Light" panose="020B0300000000000000" charset="-122"/>
              <a:ea typeface="思源黑体 Light" panose="020B0300000000000000" charset="-122"/>
            </a:endParaRPr>
          </a:p>
        </p:txBody>
      </p:sp>
      <p:grpSp>
        <p:nvGrpSpPr>
          <p:cNvPr id="2" name="组合 1"/>
          <p:cNvGrpSpPr/>
          <p:nvPr/>
        </p:nvGrpSpPr>
        <p:grpSpPr>
          <a:xfrm>
            <a:off x="594995" y="6356985"/>
            <a:ext cx="654050" cy="99060"/>
            <a:chOff x="937" y="10011"/>
            <a:chExt cx="1030" cy="156"/>
          </a:xfrm>
        </p:grpSpPr>
        <p:sp>
          <p:nvSpPr>
            <p:cNvPr id="26" name="椭圆 25"/>
            <p:cNvSpPr/>
            <p:nvPr/>
          </p:nvSpPr>
          <p:spPr>
            <a:xfrm>
              <a:off x="937" y="10011"/>
              <a:ext cx="156" cy="156"/>
            </a:xfrm>
            <a:prstGeom prst="ellipse">
              <a:avLst/>
            </a:prstGeom>
            <a:solidFill>
              <a:srgbClr val="8DC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custDataLst>
                <p:tags r:id="rId6"/>
              </p:custDataLst>
            </p:nvPr>
          </p:nvSpPr>
          <p:spPr>
            <a:xfrm>
              <a:off x="1374" y="10011"/>
              <a:ext cx="156" cy="156"/>
            </a:xfrm>
            <a:prstGeom prst="ellipse">
              <a:avLst/>
            </a:prstGeom>
            <a:solidFill>
              <a:srgbClr val="8DC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custDataLst>
                <p:tags r:id="rId7"/>
              </p:custDataLst>
            </p:nvPr>
          </p:nvSpPr>
          <p:spPr>
            <a:xfrm>
              <a:off x="1811" y="10011"/>
              <a:ext cx="156" cy="156"/>
            </a:xfrm>
            <a:prstGeom prst="ellipse">
              <a:avLst/>
            </a:prstGeom>
            <a:solidFill>
              <a:srgbClr val="8DC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descr="资源 2@4x"/>
          <p:cNvPicPr>
            <a:picLocks noChangeAspect="1"/>
          </p:cNvPicPr>
          <p:nvPr>
            <p:custDataLst>
              <p:tags r:id="rId8"/>
            </p:custDataLst>
          </p:nvPr>
        </p:nvPicPr>
        <p:blipFill>
          <a:blip r:embed="rId9"/>
          <a:stretch>
            <a:fillRect/>
          </a:stretch>
        </p:blipFill>
        <p:spPr>
          <a:xfrm>
            <a:off x="9141621" y="537210"/>
            <a:ext cx="2629374" cy="288000"/>
          </a:xfrm>
          <a:prstGeom prst="rect">
            <a:avLst/>
          </a:prstGeom>
        </p:spPr>
      </p:pic>
      <p:pic>
        <p:nvPicPr>
          <p:cNvPr id="32" name="图片 31" descr="图层 8"/>
          <p:cNvPicPr>
            <a:picLocks noChangeAspect="1"/>
          </p:cNvPicPr>
          <p:nvPr/>
        </p:nvPicPr>
        <p:blipFill>
          <a:blip r:embed="rId10"/>
          <a:stretch>
            <a:fillRect/>
          </a:stretch>
        </p:blipFill>
        <p:spPr>
          <a:xfrm>
            <a:off x="9070930" y="6237275"/>
            <a:ext cx="2700065" cy="255600"/>
          </a:xfrm>
          <a:prstGeom prst="rect">
            <a:avLst/>
          </a:prstGeom>
        </p:spPr>
      </p:pic>
      <p:pic>
        <p:nvPicPr>
          <p:cNvPr id="33" name="图片 32" descr="OE-LOGO-优化"/>
          <p:cNvPicPr>
            <a:picLocks noChangeAspect="1"/>
          </p:cNvPicPr>
          <p:nvPr>
            <p:custDataLst>
              <p:tags r:id="rId11"/>
            </p:custDataLst>
          </p:nvPr>
        </p:nvPicPr>
        <p:blipFill>
          <a:blip r:embed="rId12"/>
          <a:stretch>
            <a:fillRect/>
          </a:stretch>
        </p:blipFill>
        <p:spPr>
          <a:xfrm>
            <a:off x="496263" y="496570"/>
            <a:ext cx="1681480" cy="443865"/>
          </a:xfrm>
          <a:prstGeom prst="rect">
            <a:avLst/>
          </a:prstGeom>
        </p:spPr>
      </p:pic>
      <p:sp>
        <p:nvSpPr>
          <p:cNvPr id="4" name="文本框 3"/>
          <p:cNvSpPr txBox="1"/>
          <p:nvPr/>
        </p:nvSpPr>
        <p:spPr>
          <a:xfrm>
            <a:off x="2324735" y="2766695"/>
            <a:ext cx="3181985" cy="368300"/>
          </a:xfrm>
          <a:prstGeom prst="rect">
            <a:avLst/>
          </a:prstGeom>
          <a:noFill/>
        </p:spPr>
        <p:txBody>
          <a:bodyPr wrap="square" rtlCol="0">
            <a:spAutoFit/>
          </a:bodyPr>
          <a:p>
            <a:endParaRPr lang="zh-CN" altLang="en-US"/>
          </a:p>
        </p:txBody>
      </p:sp>
      <p:sp>
        <p:nvSpPr>
          <p:cNvPr id="7" name="文本框 6"/>
          <p:cNvSpPr txBox="1"/>
          <p:nvPr/>
        </p:nvSpPr>
        <p:spPr>
          <a:xfrm>
            <a:off x="694055" y="3097530"/>
            <a:ext cx="6150610" cy="1543050"/>
          </a:xfrm>
          <a:prstGeom prst="rect">
            <a:avLst/>
          </a:prstGeom>
          <a:noFill/>
        </p:spPr>
        <p:txBody>
          <a:bodyPr wrap="square" rtlCol="0">
            <a:noAutofit/>
          </a:bodyPr>
          <a:p>
            <a:pPr marL="0" lvl="6"/>
            <a:r>
              <a:rPr kumimoji="1" lang="en-US" altLang="zh-CN" sz="60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sym typeface="+mn-ea"/>
              </a:rPr>
              <a:t>Shanno</a:t>
            </a:r>
            <a:r>
              <a:rPr kumimoji="1" lang="en-US" altLang="zh-CN" sz="60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sym typeface="+mn-ea"/>
              </a:rPr>
              <a:t>n </a:t>
            </a:r>
            <a:r>
              <a:rPr kumimoji="1" lang="zh-CN" altLang="en-US" sz="60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sym typeface="+mn-ea"/>
              </a:rPr>
              <a:t>熵</a:t>
            </a:r>
            <a:endParaRPr kumimoji="1" lang="zh-CN" altLang="en-US" sz="60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sym typeface="+mn-ea"/>
            </a:endParaRPr>
          </a:p>
          <a:p>
            <a:pPr marL="0" lvl="6" algn="r"/>
            <a:endParaRPr kumimoji="1" lang="en-US" altLang="zh-CN" sz="20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sym typeface="+mn-ea"/>
            </a:endParaRPr>
          </a:p>
          <a:p>
            <a:pPr marL="0" lvl="6" algn="r"/>
            <a:r>
              <a:rPr kumimoji="1" lang="en-US" altLang="zh-CN" sz="20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sym typeface="+mn-ea"/>
              </a:rPr>
              <a:t>--</a:t>
            </a:r>
            <a:r>
              <a:rPr kumimoji="1" lang="zh-CN" altLang="en-US" sz="20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sym typeface="+mn-ea"/>
              </a:rPr>
              <a:t>信息的价值在于消除不确定性</a:t>
            </a:r>
            <a:endParaRPr kumimoji="1" lang="zh-CN" altLang="en-US" sz="48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endParaRPr>
          </a:p>
          <a:p>
            <a:endParaRPr kumimoji="1" lang="zh-CN" altLang="en-US" sz="48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endParaRPr>
          </a:p>
        </p:txBody>
      </p:sp>
    </p:spTree>
    <p:custDataLst>
      <p:tags r:id="rId1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
        <p:nvSpPr>
          <p:cNvPr id="2" name="文本框 1"/>
          <p:cNvSpPr txBox="1"/>
          <p:nvPr/>
        </p:nvSpPr>
        <p:spPr>
          <a:xfrm>
            <a:off x="2790190" y="3863975"/>
            <a:ext cx="6845935" cy="1568450"/>
          </a:xfrm>
          <a:prstGeom prst="rect">
            <a:avLst/>
          </a:prstGeom>
          <a:noFill/>
        </p:spPr>
        <p:txBody>
          <a:bodyPr wrap="square" rtlCol="0">
            <a:spAutoFit/>
          </a:bodyPr>
          <a:p>
            <a:pPr algn="ctr"/>
            <a:r>
              <a:rPr lang="zh-CN" altLang="en-US" sz="2400"/>
              <a:t>计算机</a:t>
            </a:r>
            <a:r>
              <a:rPr lang="en-US" altLang="zh-CN" sz="2400"/>
              <a:t> </a:t>
            </a:r>
            <a:r>
              <a:rPr lang="en-US" altLang="zh-CN" sz="2400">
                <a:solidFill>
                  <a:srgbClr val="FF0000"/>
                </a:solidFill>
              </a:rPr>
              <a:t>int</a:t>
            </a:r>
            <a:r>
              <a:rPr lang="en-US" altLang="zh-CN" sz="2400"/>
              <a:t> </a:t>
            </a:r>
            <a:r>
              <a:rPr lang="zh-CN" altLang="en-US" sz="2400"/>
              <a:t>型变量</a:t>
            </a:r>
            <a:r>
              <a:rPr lang="en-US" altLang="zh-CN" sz="2400"/>
              <a:t> </a:t>
            </a:r>
            <a:r>
              <a:rPr lang="zh-CN" altLang="en-US" sz="2400"/>
              <a:t>占用内存</a:t>
            </a:r>
            <a:r>
              <a:rPr lang="en-US" altLang="zh-CN" sz="2400"/>
              <a:t> 4 </a:t>
            </a:r>
            <a:r>
              <a:rPr lang="zh-CN" altLang="en-US" sz="2400"/>
              <a:t>字节</a:t>
            </a:r>
            <a:r>
              <a:rPr lang="en-US" altLang="zh-CN" sz="2400"/>
              <a:t> 1 </a:t>
            </a:r>
            <a:r>
              <a:rPr lang="zh-CN" altLang="en-US" sz="2400"/>
              <a:t>字节</a:t>
            </a:r>
            <a:r>
              <a:rPr lang="en-US" altLang="zh-CN" sz="2400"/>
              <a:t> = 8 </a:t>
            </a:r>
            <a:r>
              <a:rPr lang="en-US" altLang="zh-CN" sz="2400">
                <a:solidFill>
                  <a:srgbClr val="FF0000"/>
                </a:solidFill>
              </a:rPr>
              <a:t>bits</a:t>
            </a:r>
            <a:endParaRPr lang="zh-CN" altLang="en-US" sz="2400">
              <a:solidFill>
                <a:srgbClr val="FF0000"/>
              </a:solidFill>
            </a:endParaRPr>
          </a:p>
          <a:p>
            <a:pPr algn="ctr"/>
            <a:r>
              <a:rPr lang="zh-CN" altLang="en-US" sz="2400"/>
              <a:t>最小信息单位</a:t>
            </a:r>
            <a:r>
              <a:rPr lang="en-US" altLang="zh-CN" sz="2400"/>
              <a:t> </a:t>
            </a:r>
            <a:r>
              <a:rPr lang="en-US" altLang="zh-CN" sz="2400">
                <a:solidFill>
                  <a:srgbClr val="FF0000"/>
                </a:solidFill>
              </a:rPr>
              <a:t>0 , 1 </a:t>
            </a:r>
            <a:r>
              <a:rPr lang="zh-CN" altLang="en-US" sz="2400">
                <a:solidFill>
                  <a:srgbClr val="FF0000"/>
                </a:solidFill>
              </a:rPr>
              <a:t>叫</a:t>
            </a:r>
            <a:r>
              <a:rPr lang="en-US" altLang="zh-CN" sz="2400">
                <a:solidFill>
                  <a:srgbClr val="FF0000"/>
                </a:solidFill>
              </a:rPr>
              <a:t> bit (</a:t>
            </a:r>
            <a:r>
              <a:rPr lang="zh-CN" altLang="en-US" sz="2400">
                <a:solidFill>
                  <a:srgbClr val="FF0000"/>
                </a:solidFill>
              </a:rPr>
              <a:t>比特</a:t>
            </a:r>
            <a:r>
              <a:rPr lang="en-US" altLang="zh-CN" sz="2400">
                <a:solidFill>
                  <a:srgbClr val="FF0000"/>
                </a:solidFill>
              </a:rPr>
              <a:t>)</a:t>
            </a:r>
            <a:r>
              <a:rPr lang="en-US" altLang="zh-CN" sz="2400"/>
              <a:t>,</a:t>
            </a:r>
            <a:r>
              <a:rPr lang="zh-CN" altLang="en-US" sz="2400"/>
              <a:t>就是来源于该论文</a:t>
            </a:r>
            <a:endParaRPr lang="en-US" altLang="zh-CN" sz="2400"/>
          </a:p>
          <a:p>
            <a:pPr algn="ctr"/>
            <a:r>
              <a:rPr lang="zh-CN" altLang="en-US" sz="2400"/>
              <a:t>计算机数据结构中</a:t>
            </a:r>
            <a:r>
              <a:rPr lang="en-US" altLang="zh-CN" sz="2400"/>
              <a:t>, </a:t>
            </a:r>
            <a:r>
              <a:rPr lang="en-US" altLang="zh-CN" sz="2400">
                <a:solidFill>
                  <a:srgbClr val="FF0000"/>
                </a:solidFill>
              </a:rPr>
              <a:t>0 </a:t>
            </a:r>
            <a:r>
              <a:rPr lang="zh-CN" altLang="en-US" sz="2400">
                <a:solidFill>
                  <a:srgbClr val="FF0000"/>
                </a:solidFill>
              </a:rPr>
              <a:t>为低电位</a:t>
            </a:r>
            <a:r>
              <a:rPr lang="en-US" altLang="zh-CN" sz="2400">
                <a:solidFill>
                  <a:srgbClr val="FF0000"/>
                </a:solidFill>
              </a:rPr>
              <a:t>,</a:t>
            </a:r>
            <a:r>
              <a:rPr lang="zh-CN" altLang="en-US" sz="2400">
                <a:solidFill>
                  <a:srgbClr val="FF0000"/>
                </a:solidFill>
              </a:rPr>
              <a:t>代表逻辑</a:t>
            </a:r>
            <a:r>
              <a:rPr lang="en-US" altLang="zh-CN" sz="2400">
                <a:solidFill>
                  <a:srgbClr val="FF0000"/>
                </a:solidFill>
                <a:sym typeface="+mn-ea"/>
              </a:rPr>
              <a:t>False</a:t>
            </a:r>
            <a:r>
              <a:rPr lang="en-US" altLang="zh-CN" sz="2400"/>
              <a:t> ;</a:t>
            </a:r>
            <a:endParaRPr lang="en-US" altLang="zh-CN" sz="2400"/>
          </a:p>
          <a:p>
            <a:pPr algn="ctr"/>
            <a:r>
              <a:rPr lang="en-US" altLang="zh-CN" sz="2400">
                <a:solidFill>
                  <a:srgbClr val="FF0000"/>
                </a:solidFill>
              </a:rPr>
              <a:t>1 </a:t>
            </a:r>
            <a:r>
              <a:rPr lang="zh-CN" altLang="en-US" sz="2400">
                <a:solidFill>
                  <a:srgbClr val="FF0000"/>
                </a:solidFill>
              </a:rPr>
              <a:t>为高电位</a:t>
            </a:r>
            <a:r>
              <a:rPr lang="en-US" altLang="zh-CN" sz="2400">
                <a:solidFill>
                  <a:srgbClr val="FF0000"/>
                </a:solidFill>
              </a:rPr>
              <a:t>,</a:t>
            </a:r>
            <a:r>
              <a:rPr lang="zh-CN" altLang="en-US" sz="2400">
                <a:solidFill>
                  <a:srgbClr val="FF0000"/>
                </a:solidFill>
              </a:rPr>
              <a:t>代表逻辑</a:t>
            </a:r>
            <a:r>
              <a:rPr lang="en-US" altLang="zh-CN" sz="2400">
                <a:solidFill>
                  <a:srgbClr val="FF0000"/>
                </a:solidFill>
              </a:rPr>
              <a:t> True</a:t>
            </a:r>
            <a:endParaRPr lang="en-US" altLang="zh-CN" sz="2400">
              <a:solidFill>
                <a:srgbClr val="FF0000"/>
              </a:solidFill>
            </a:endParaRPr>
          </a:p>
        </p:txBody>
      </p:sp>
      <p:pic>
        <p:nvPicPr>
          <p:cNvPr id="3" name="图片 2"/>
          <p:cNvPicPr>
            <a:picLocks noChangeAspect="1"/>
          </p:cNvPicPr>
          <p:nvPr>
            <p:custDataLst>
              <p:tags r:id="rId3"/>
            </p:custDataLst>
          </p:nvPr>
        </p:nvPicPr>
        <p:blipFill>
          <a:blip r:embed="rId4"/>
          <a:stretch>
            <a:fillRect/>
          </a:stretch>
        </p:blipFill>
        <p:spPr>
          <a:xfrm>
            <a:off x="1305560" y="1495425"/>
            <a:ext cx="9858375" cy="1933575"/>
          </a:xfrm>
          <a:prstGeom prst="rect">
            <a:avLst/>
          </a:prstGeom>
        </p:spPr>
      </p:pic>
    </p:spTree>
    <p:custDataLst>
      <p:tags r:id="rId5"/>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4" name="图片 3"/>
          <p:cNvPicPr>
            <a:picLocks noChangeAspect="1"/>
          </p:cNvPicPr>
          <p:nvPr/>
        </p:nvPicPr>
        <p:blipFill>
          <a:blip r:embed="rId3"/>
          <a:stretch>
            <a:fillRect/>
          </a:stretch>
        </p:blipFill>
        <p:spPr>
          <a:xfrm>
            <a:off x="2435225" y="976630"/>
            <a:ext cx="7877175" cy="4905375"/>
          </a:xfrm>
          <a:prstGeom prst="rect">
            <a:avLst/>
          </a:prstGeom>
        </p:spPr>
      </p:pic>
    </p:spTree>
    <p:custDataLst>
      <p:tags r:id="rId4"/>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100" name="图片 99"/>
          <p:cNvPicPr/>
          <p:nvPr>
            <p:custDataLst>
              <p:tags r:id="rId3"/>
            </p:custDataLst>
          </p:nvPr>
        </p:nvPicPr>
        <p:blipFill>
          <a:blip r:embed="rId4"/>
          <a:srcRect l="25186" r="24518"/>
          <a:stretch>
            <a:fillRect/>
          </a:stretch>
        </p:blipFill>
        <p:spPr>
          <a:xfrm>
            <a:off x="345440" y="795655"/>
            <a:ext cx="2917825" cy="2701925"/>
          </a:xfrm>
          <a:prstGeom prst="rect">
            <a:avLst/>
          </a:prstGeom>
          <a:noFill/>
          <a:ln w="9525">
            <a:noFill/>
          </a:ln>
        </p:spPr>
      </p:pic>
      <p:sp>
        <p:nvSpPr>
          <p:cNvPr id="2" name="文本框 1"/>
          <p:cNvSpPr txBox="1"/>
          <p:nvPr/>
        </p:nvSpPr>
        <p:spPr>
          <a:xfrm>
            <a:off x="3629025" y="1055370"/>
            <a:ext cx="4064000" cy="1198880"/>
          </a:xfrm>
          <a:prstGeom prst="rect">
            <a:avLst/>
          </a:prstGeom>
          <a:noFill/>
        </p:spPr>
        <p:txBody>
          <a:bodyPr wrap="square" rtlCol="0">
            <a:spAutoFit/>
          </a:bodyPr>
          <a:p>
            <a:r>
              <a:rPr lang="zh-CN" altLang="en-US"/>
              <a:t>如何通过最小的信息</a:t>
            </a:r>
            <a:r>
              <a:rPr lang="en-US" altLang="zh-CN"/>
              <a:t>,</a:t>
            </a:r>
            <a:r>
              <a:rPr lang="zh-CN" altLang="en-US"/>
              <a:t>将结果传递出来</a:t>
            </a:r>
            <a:endParaRPr lang="zh-CN" altLang="en-US"/>
          </a:p>
          <a:p>
            <a:r>
              <a:rPr lang="zh-CN" altLang="en-US"/>
              <a:t>对于抛硬币</a:t>
            </a:r>
            <a:r>
              <a:rPr lang="en-US" altLang="zh-CN"/>
              <a:t>:0</a:t>
            </a:r>
            <a:r>
              <a:rPr lang="zh-CN" altLang="en-US"/>
              <a:t>代表正面</a:t>
            </a:r>
            <a:r>
              <a:rPr lang="en-US" altLang="zh-CN"/>
              <a:t>,1</a:t>
            </a:r>
            <a:r>
              <a:rPr lang="zh-CN" altLang="en-US"/>
              <a:t>代表反面</a:t>
            </a:r>
            <a:endParaRPr lang="zh-CN" altLang="en-US"/>
          </a:p>
          <a:p>
            <a:r>
              <a:rPr lang="zh-CN" altLang="en-US"/>
              <a:t>抛硬币结果传递</a:t>
            </a:r>
            <a:r>
              <a:rPr lang="en-US" altLang="zh-CN"/>
              <a:t> </a:t>
            </a:r>
            <a:r>
              <a:rPr lang="zh-CN" altLang="en-US"/>
              <a:t>只需要</a:t>
            </a:r>
            <a:r>
              <a:rPr lang="en-US" altLang="zh-CN"/>
              <a:t> 1 bit </a:t>
            </a:r>
            <a:r>
              <a:rPr lang="zh-CN" altLang="en-US"/>
              <a:t>信息</a:t>
            </a:r>
            <a:r>
              <a:rPr lang="en-US" altLang="zh-CN"/>
              <a:t> </a:t>
            </a:r>
            <a:r>
              <a:rPr lang="zh-CN" altLang="en-US"/>
              <a:t>就可以传递</a:t>
            </a:r>
            <a:endParaRPr lang="zh-CN" altLang="en-US"/>
          </a:p>
        </p:txBody>
      </p:sp>
      <p:pic>
        <p:nvPicPr>
          <p:cNvPr id="105" name="图片 104"/>
          <p:cNvPicPr/>
          <p:nvPr/>
        </p:nvPicPr>
        <p:blipFill>
          <a:blip r:embed="rId5"/>
          <a:stretch>
            <a:fillRect/>
          </a:stretch>
        </p:blipFill>
        <p:spPr>
          <a:xfrm>
            <a:off x="7766050" y="3118485"/>
            <a:ext cx="3919855" cy="3212465"/>
          </a:xfrm>
          <a:prstGeom prst="rect">
            <a:avLst/>
          </a:prstGeom>
          <a:noFill/>
          <a:ln w="9525">
            <a:noFill/>
          </a:ln>
        </p:spPr>
      </p:pic>
      <p:sp>
        <p:nvSpPr>
          <p:cNvPr id="3" name="文本框 2"/>
          <p:cNvSpPr txBox="1"/>
          <p:nvPr/>
        </p:nvSpPr>
        <p:spPr>
          <a:xfrm>
            <a:off x="10005060" y="4169410"/>
            <a:ext cx="509905" cy="368300"/>
          </a:xfrm>
          <a:prstGeom prst="rect">
            <a:avLst/>
          </a:prstGeom>
          <a:noFill/>
        </p:spPr>
        <p:txBody>
          <a:bodyPr wrap="square" rtlCol="0">
            <a:spAutoFit/>
          </a:bodyPr>
          <a:p>
            <a:r>
              <a:rPr lang="en-US" altLang="zh-CN">
                <a:solidFill>
                  <a:srgbClr val="FF0000"/>
                </a:solidFill>
              </a:rPr>
              <a:t>00</a:t>
            </a:r>
            <a:endParaRPr lang="en-US" altLang="zh-CN">
              <a:solidFill>
                <a:srgbClr val="FF0000"/>
              </a:solidFill>
            </a:endParaRPr>
          </a:p>
        </p:txBody>
      </p:sp>
      <p:sp>
        <p:nvSpPr>
          <p:cNvPr id="4" name="文本框 3"/>
          <p:cNvSpPr txBox="1"/>
          <p:nvPr>
            <p:custDataLst>
              <p:tags r:id="rId6"/>
            </p:custDataLst>
          </p:nvPr>
        </p:nvSpPr>
        <p:spPr>
          <a:xfrm>
            <a:off x="10132060" y="5031740"/>
            <a:ext cx="509905" cy="368300"/>
          </a:xfrm>
          <a:prstGeom prst="rect">
            <a:avLst/>
          </a:prstGeom>
          <a:noFill/>
        </p:spPr>
        <p:txBody>
          <a:bodyPr wrap="square" rtlCol="0">
            <a:spAutoFit/>
          </a:bodyPr>
          <a:p>
            <a:r>
              <a:rPr lang="en-US" altLang="zh-CN">
                <a:solidFill>
                  <a:srgbClr val="FF0000"/>
                </a:solidFill>
              </a:rPr>
              <a:t>01</a:t>
            </a:r>
            <a:endParaRPr lang="en-US" altLang="zh-CN">
              <a:solidFill>
                <a:srgbClr val="FF0000"/>
              </a:solidFill>
            </a:endParaRPr>
          </a:p>
        </p:txBody>
      </p:sp>
      <p:sp>
        <p:nvSpPr>
          <p:cNvPr id="6" name="文本框 5"/>
          <p:cNvSpPr txBox="1"/>
          <p:nvPr>
            <p:custDataLst>
              <p:tags r:id="rId7"/>
            </p:custDataLst>
          </p:nvPr>
        </p:nvSpPr>
        <p:spPr>
          <a:xfrm>
            <a:off x="9012555" y="5031740"/>
            <a:ext cx="509905" cy="368300"/>
          </a:xfrm>
          <a:prstGeom prst="rect">
            <a:avLst/>
          </a:prstGeom>
          <a:noFill/>
        </p:spPr>
        <p:txBody>
          <a:bodyPr wrap="square" rtlCol="0">
            <a:spAutoFit/>
          </a:bodyPr>
          <a:p>
            <a:r>
              <a:rPr lang="en-US" altLang="zh-CN">
                <a:solidFill>
                  <a:srgbClr val="FF0000"/>
                </a:solidFill>
              </a:rPr>
              <a:t>11</a:t>
            </a:r>
            <a:endParaRPr lang="en-US" altLang="zh-CN">
              <a:solidFill>
                <a:srgbClr val="FF0000"/>
              </a:solidFill>
            </a:endParaRPr>
          </a:p>
        </p:txBody>
      </p:sp>
      <p:sp>
        <p:nvSpPr>
          <p:cNvPr id="7" name="文本框 6"/>
          <p:cNvSpPr txBox="1"/>
          <p:nvPr>
            <p:custDataLst>
              <p:tags r:id="rId8"/>
            </p:custDataLst>
          </p:nvPr>
        </p:nvSpPr>
        <p:spPr>
          <a:xfrm>
            <a:off x="9012555" y="4182110"/>
            <a:ext cx="509905" cy="368300"/>
          </a:xfrm>
          <a:prstGeom prst="rect">
            <a:avLst/>
          </a:prstGeom>
          <a:noFill/>
        </p:spPr>
        <p:txBody>
          <a:bodyPr wrap="square" rtlCol="0">
            <a:spAutoFit/>
          </a:bodyPr>
          <a:p>
            <a:r>
              <a:rPr lang="en-US" altLang="zh-CN">
                <a:solidFill>
                  <a:srgbClr val="FF0000"/>
                </a:solidFill>
              </a:rPr>
              <a:t>10</a:t>
            </a:r>
            <a:endParaRPr lang="en-US" altLang="zh-CN">
              <a:solidFill>
                <a:srgbClr val="FF0000"/>
              </a:solidFill>
            </a:endParaRPr>
          </a:p>
        </p:txBody>
      </p:sp>
      <p:sp>
        <p:nvSpPr>
          <p:cNvPr id="8" name="文本框 7"/>
          <p:cNvSpPr txBox="1"/>
          <p:nvPr>
            <p:custDataLst>
              <p:tags r:id="rId9"/>
            </p:custDataLst>
          </p:nvPr>
        </p:nvSpPr>
        <p:spPr>
          <a:xfrm>
            <a:off x="7983220" y="2653665"/>
            <a:ext cx="4064000" cy="645160"/>
          </a:xfrm>
          <a:prstGeom prst="rect">
            <a:avLst/>
          </a:prstGeom>
          <a:noFill/>
        </p:spPr>
        <p:txBody>
          <a:bodyPr wrap="square" rtlCol="0">
            <a:spAutoFit/>
          </a:bodyPr>
          <a:p>
            <a:r>
              <a:rPr lang="zh-CN" altLang="en-US"/>
              <a:t>对于</a:t>
            </a:r>
            <a:r>
              <a:rPr lang="en-US" altLang="zh-CN"/>
              <a:t>4</a:t>
            </a:r>
            <a:r>
              <a:rPr lang="zh-CN" altLang="en-US"/>
              <a:t>种情况</a:t>
            </a:r>
            <a:r>
              <a:rPr lang="en-US" altLang="zh-CN"/>
              <a:t>(</a:t>
            </a:r>
            <a:r>
              <a:rPr lang="zh-CN" altLang="en-US"/>
              <a:t>不考虑坐标轴情况</a:t>
            </a:r>
            <a:r>
              <a:rPr lang="en-US" altLang="zh-CN"/>
              <a:t>),</a:t>
            </a:r>
            <a:r>
              <a:rPr lang="zh-CN" altLang="en-US"/>
              <a:t>需要</a:t>
            </a:r>
            <a:r>
              <a:rPr lang="en-US" altLang="zh-CN"/>
              <a:t>2</a:t>
            </a:r>
            <a:r>
              <a:rPr lang="zh-CN" altLang="en-US"/>
              <a:t>比特信息可以传递准确消息</a:t>
            </a:r>
            <a:endParaRPr lang="zh-CN" altLang="en-US"/>
          </a:p>
        </p:txBody>
      </p:sp>
      <p:pic>
        <p:nvPicPr>
          <p:cNvPr id="106" name="图片 105"/>
          <p:cNvPicPr/>
          <p:nvPr/>
        </p:nvPicPr>
        <p:blipFill>
          <a:blip r:embed="rId10"/>
          <a:stretch>
            <a:fillRect/>
          </a:stretch>
        </p:blipFill>
        <p:spPr>
          <a:xfrm>
            <a:off x="538798" y="4169410"/>
            <a:ext cx="2200275" cy="2076450"/>
          </a:xfrm>
          <a:prstGeom prst="rect">
            <a:avLst/>
          </a:prstGeom>
          <a:noFill/>
          <a:ln w="9525">
            <a:noFill/>
          </a:ln>
        </p:spPr>
      </p:pic>
      <p:sp>
        <p:nvSpPr>
          <p:cNvPr id="9" name="文本框 8"/>
          <p:cNvSpPr txBox="1"/>
          <p:nvPr/>
        </p:nvSpPr>
        <p:spPr>
          <a:xfrm>
            <a:off x="3158490" y="4021455"/>
            <a:ext cx="1392555" cy="2584450"/>
          </a:xfrm>
          <a:prstGeom prst="rect">
            <a:avLst/>
          </a:prstGeom>
          <a:noFill/>
        </p:spPr>
        <p:txBody>
          <a:bodyPr wrap="square" rtlCol="0">
            <a:spAutoFit/>
          </a:bodyPr>
          <a:p>
            <a:r>
              <a:rPr lang="en-US" altLang="zh-CN">
                <a:solidFill>
                  <a:srgbClr val="FF0000"/>
                </a:solidFill>
                <a:sym typeface="+mn-ea"/>
              </a:rPr>
              <a:t>0 : 000</a:t>
            </a:r>
            <a:endParaRPr lang="en-US" altLang="zh-CN">
              <a:solidFill>
                <a:srgbClr val="FF0000"/>
              </a:solidFill>
            </a:endParaRPr>
          </a:p>
          <a:p>
            <a:r>
              <a:rPr lang="en-US" altLang="zh-CN">
                <a:solidFill>
                  <a:srgbClr val="FF0000"/>
                </a:solidFill>
              </a:rPr>
              <a:t>1 : 001</a:t>
            </a:r>
            <a:endParaRPr lang="en-US" altLang="zh-CN">
              <a:solidFill>
                <a:srgbClr val="FF0000"/>
              </a:solidFill>
            </a:endParaRPr>
          </a:p>
          <a:p>
            <a:r>
              <a:rPr lang="en-US" altLang="zh-CN">
                <a:solidFill>
                  <a:srgbClr val="FF0000"/>
                </a:solidFill>
                <a:sym typeface="+mn-ea"/>
              </a:rPr>
              <a:t>2 : 010</a:t>
            </a:r>
            <a:endParaRPr lang="en-US" altLang="zh-CN">
              <a:solidFill>
                <a:srgbClr val="FF0000"/>
              </a:solidFill>
            </a:endParaRPr>
          </a:p>
          <a:p>
            <a:r>
              <a:rPr lang="en-US" altLang="zh-CN">
                <a:solidFill>
                  <a:srgbClr val="FF0000"/>
                </a:solidFill>
                <a:sym typeface="+mn-ea"/>
              </a:rPr>
              <a:t>3 : 011</a:t>
            </a:r>
            <a:endParaRPr lang="en-US" altLang="zh-CN">
              <a:solidFill>
                <a:srgbClr val="FF0000"/>
              </a:solidFill>
            </a:endParaRPr>
          </a:p>
          <a:p>
            <a:r>
              <a:rPr lang="en-US" altLang="zh-CN">
                <a:solidFill>
                  <a:srgbClr val="FF0000"/>
                </a:solidFill>
                <a:sym typeface="+mn-ea"/>
              </a:rPr>
              <a:t>4 : 100</a:t>
            </a:r>
            <a:endParaRPr lang="en-US" altLang="zh-CN">
              <a:solidFill>
                <a:srgbClr val="FF0000"/>
              </a:solidFill>
            </a:endParaRPr>
          </a:p>
          <a:p>
            <a:r>
              <a:rPr lang="en-US" altLang="zh-CN">
                <a:solidFill>
                  <a:srgbClr val="FF0000"/>
                </a:solidFill>
                <a:sym typeface="+mn-ea"/>
              </a:rPr>
              <a:t>5 : 101</a:t>
            </a:r>
            <a:endParaRPr lang="en-US" altLang="zh-CN">
              <a:solidFill>
                <a:srgbClr val="FF0000"/>
              </a:solidFill>
            </a:endParaRPr>
          </a:p>
          <a:p>
            <a:r>
              <a:rPr lang="en-US" altLang="zh-CN">
                <a:solidFill>
                  <a:srgbClr val="FF0000"/>
                </a:solidFill>
                <a:sym typeface="+mn-ea"/>
              </a:rPr>
              <a:t>6 : 110</a:t>
            </a:r>
            <a:endParaRPr lang="en-US" altLang="zh-CN">
              <a:solidFill>
                <a:srgbClr val="FF0000"/>
              </a:solidFill>
            </a:endParaRPr>
          </a:p>
          <a:p>
            <a:r>
              <a:rPr lang="en-US" altLang="zh-CN">
                <a:solidFill>
                  <a:srgbClr val="FF0000"/>
                </a:solidFill>
                <a:sym typeface="+mn-ea"/>
              </a:rPr>
              <a:t>7 : 111</a:t>
            </a:r>
            <a:endParaRPr lang="en-US" altLang="zh-CN">
              <a:solidFill>
                <a:srgbClr val="FF0000"/>
              </a:solidFill>
            </a:endParaRPr>
          </a:p>
          <a:p>
            <a:endParaRPr lang="en-US" altLang="zh-CN">
              <a:solidFill>
                <a:srgbClr val="FF0000"/>
              </a:solidFill>
            </a:endParaRPr>
          </a:p>
        </p:txBody>
      </p:sp>
      <p:sp>
        <p:nvSpPr>
          <p:cNvPr id="10" name="文本框 9"/>
          <p:cNvSpPr txBox="1"/>
          <p:nvPr>
            <p:custDataLst>
              <p:tags r:id="rId11"/>
            </p:custDataLst>
          </p:nvPr>
        </p:nvSpPr>
        <p:spPr>
          <a:xfrm>
            <a:off x="4216400" y="4720590"/>
            <a:ext cx="2072640" cy="974090"/>
          </a:xfrm>
          <a:prstGeom prst="rect">
            <a:avLst/>
          </a:prstGeom>
          <a:noFill/>
        </p:spPr>
        <p:txBody>
          <a:bodyPr wrap="square" rtlCol="0">
            <a:noAutofit/>
          </a:bodyPr>
          <a:p>
            <a:r>
              <a:rPr lang="zh-CN" altLang="en-US"/>
              <a:t>对于</a:t>
            </a:r>
            <a:r>
              <a:rPr lang="en-US" altLang="zh-CN"/>
              <a:t> 8 </a:t>
            </a:r>
            <a:r>
              <a:rPr lang="zh-CN" altLang="en-US"/>
              <a:t>色转盘</a:t>
            </a:r>
            <a:r>
              <a:rPr lang="en-US" altLang="zh-CN"/>
              <a:t> </a:t>
            </a:r>
            <a:r>
              <a:rPr lang="zh-CN" altLang="en-US"/>
              <a:t>需要</a:t>
            </a:r>
            <a:r>
              <a:rPr lang="en-US" altLang="zh-CN"/>
              <a:t>3bit </a:t>
            </a:r>
            <a:r>
              <a:rPr lang="zh-CN" altLang="en-US"/>
              <a:t>信息即可准确传递</a:t>
            </a:r>
            <a:r>
              <a:rPr lang="zh-CN" altLang="en-US"/>
              <a:t>结果</a:t>
            </a:r>
            <a:endParaRPr lang="zh-CN" altLang="en-US"/>
          </a:p>
        </p:txBody>
      </p:sp>
      <p:sp>
        <p:nvSpPr>
          <p:cNvPr id="11" name="文本框 10"/>
          <p:cNvSpPr txBox="1"/>
          <p:nvPr/>
        </p:nvSpPr>
        <p:spPr>
          <a:xfrm>
            <a:off x="4216400" y="2376805"/>
            <a:ext cx="3745865" cy="1198880"/>
          </a:xfrm>
          <a:prstGeom prst="rect">
            <a:avLst/>
          </a:prstGeom>
          <a:noFill/>
        </p:spPr>
        <p:txBody>
          <a:bodyPr wrap="square" rtlCol="0">
            <a:spAutoFit/>
          </a:bodyPr>
          <a:p>
            <a:r>
              <a:rPr lang="zh-CN" altLang="en-US" sz="2400"/>
              <a:t>硬币</a:t>
            </a:r>
            <a:r>
              <a:rPr lang="en-US" altLang="zh-CN" sz="2400"/>
              <a:t>:  log</a:t>
            </a:r>
            <a:r>
              <a:rPr lang="en-US" altLang="zh-CN" sz="2400" baseline="-25000"/>
              <a:t>2</a:t>
            </a:r>
            <a:r>
              <a:rPr lang="en-US" altLang="zh-CN" sz="2400"/>
              <a:t>2 = 1 bit</a:t>
            </a:r>
            <a:endParaRPr lang="en-US" altLang="zh-CN" sz="2400"/>
          </a:p>
          <a:p>
            <a:r>
              <a:rPr lang="zh-CN" altLang="en-US" sz="2400">
                <a:sym typeface="+mn-ea"/>
              </a:rPr>
              <a:t>坐标</a:t>
            </a:r>
            <a:r>
              <a:rPr lang="en-US" altLang="zh-CN" sz="2400">
                <a:sym typeface="+mn-ea"/>
              </a:rPr>
              <a:t>:  log</a:t>
            </a:r>
            <a:r>
              <a:rPr lang="en-US" altLang="zh-CN" sz="2400" baseline="-25000">
                <a:sym typeface="+mn-ea"/>
              </a:rPr>
              <a:t>2</a:t>
            </a:r>
            <a:r>
              <a:rPr lang="en-US" altLang="zh-CN" sz="2400">
                <a:sym typeface="+mn-ea"/>
              </a:rPr>
              <a:t>4 = 2 bit</a:t>
            </a:r>
            <a:endParaRPr lang="en-US" altLang="zh-CN" sz="2400"/>
          </a:p>
          <a:p>
            <a:r>
              <a:rPr lang="zh-CN" altLang="en-US" sz="2400">
                <a:sym typeface="+mn-ea"/>
              </a:rPr>
              <a:t>转盘</a:t>
            </a:r>
            <a:r>
              <a:rPr lang="en-US" altLang="zh-CN" sz="2400">
                <a:sym typeface="+mn-ea"/>
              </a:rPr>
              <a:t>:  log</a:t>
            </a:r>
            <a:r>
              <a:rPr lang="en-US" altLang="zh-CN" sz="2400" baseline="-25000">
                <a:sym typeface="+mn-ea"/>
              </a:rPr>
              <a:t>2</a:t>
            </a:r>
            <a:r>
              <a:rPr lang="en-US" altLang="zh-CN" sz="2400">
                <a:sym typeface="+mn-ea"/>
              </a:rPr>
              <a:t>8 = 3 bit</a:t>
            </a:r>
            <a:endParaRPr lang="en-US" altLang="zh-CN" sz="2400">
              <a:sym typeface="+mn-ea"/>
            </a:endParaRPr>
          </a:p>
        </p:txBody>
      </p:sp>
      <p:sp>
        <p:nvSpPr>
          <p:cNvPr id="13" name="文本框 12"/>
          <p:cNvSpPr txBox="1"/>
          <p:nvPr/>
        </p:nvSpPr>
        <p:spPr>
          <a:xfrm>
            <a:off x="2294890" y="3611245"/>
            <a:ext cx="6551295" cy="521970"/>
          </a:xfrm>
          <a:prstGeom prst="rect">
            <a:avLst/>
          </a:prstGeom>
          <a:noFill/>
        </p:spPr>
        <p:txBody>
          <a:bodyPr wrap="square" rtlCol="0">
            <a:spAutoFit/>
          </a:bodyPr>
          <a:p>
            <a:r>
              <a:rPr lang="en-US" altLang="zh-CN" sz="2800"/>
              <a:t>log</a:t>
            </a:r>
            <a:r>
              <a:rPr lang="en-US" altLang="zh-CN" sz="2800" baseline="-25000"/>
              <a:t>2</a:t>
            </a:r>
            <a:r>
              <a:rPr lang="en-US" altLang="zh-CN" sz="2800"/>
              <a:t>[</a:t>
            </a:r>
            <a:r>
              <a:rPr lang="zh-CN" altLang="en-US" sz="2800"/>
              <a:t>所有等概率事件的数量</a:t>
            </a:r>
            <a:r>
              <a:rPr lang="en-US" altLang="zh-CN" sz="2800"/>
              <a:t>] = </a:t>
            </a:r>
            <a:r>
              <a:rPr lang="zh-CN" altLang="en-US" sz="2800"/>
              <a:t>信息量</a:t>
            </a:r>
            <a:endParaRPr lang="zh-CN" altLang="en-US" sz="2800"/>
          </a:p>
        </p:txBody>
      </p:sp>
      <p:sp>
        <p:nvSpPr>
          <p:cNvPr id="14" name="文本框 13"/>
          <p:cNvSpPr txBox="1"/>
          <p:nvPr/>
        </p:nvSpPr>
        <p:spPr>
          <a:xfrm>
            <a:off x="8058785" y="808355"/>
            <a:ext cx="3491865" cy="1568450"/>
          </a:xfrm>
          <a:prstGeom prst="rect">
            <a:avLst/>
          </a:prstGeom>
          <a:noFill/>
        </p:spPr>
        <p:txBody>
          <a:bodyPr wrap="square" rtlCol="0">
            <a:spAutoFit/>
          </a:bodyPr>
          <a:p>
            <a:r>
              <a:rPr lang="zh-CN" altLang="en-US" sz="2400">
                <a:solidFill>
                  <a:srgbClr val="FF0000"/>
                </a:solidFill>
              </a:rPr>
              <a:t>信息量</a:t>
            </a:r>
            <a:r>
              <a:rPr lang="en-US" altLang="zh-CN" sz="2400">
                <a:solidFill>
                  <a:srgbClr val="FF0000"/>
                </a:solidFill>
              </a:rPr>
              <a:t>,</a:t>
            </a:r>
            <a:r>
              <a:rPr lang="zh-CN" altLang="en-US" sz="2400">
                <a:solidFill>
                  <a:srgbClr val="FF0000"/>
                </a:solidFill>
              </a:rPr>
              <a:t>是信息熵的一种特殊情况</a:t>
            </a:r>
            <a:r>
              <a:rPr lang="en-US" altLang="zh-CN" sz="2400">
                <a:solidFill>
                  <a:srgbClr val="FF0000"/>
                </a:solidFill>
              </a:rPr>
              <a:t>.</a:t>
            </a:r>
            <a:r>
              <a:rPr lang="zh-CN" altLang="en-US" sz="2400">
                <a:solidFill>
                  <a:srgbClr val="FF0000"/>
                </a:solidFill>
              </a:rPr>
              <a:t>发生在古典概率模型中</a:t>
            </a:r>
            <a:r>
              <a:rPr lang="en-US" altLang="zh-CN" sz="2400">
                <a:solidFill>
                  <a:srgbClr val="FF0000"/>
                </a:solidFill>
              </a:rPr>
              <a:t>.</a:t>
            </a:r>
            <a:r>
              <a:rPr lang="zh-CN" altLang="en-US" sz="2400">
                <a:solidFill>
                  <a:srgbClr val="FF0000"/>
                </a:solidFill>
              </a:rPr>
              <a:t>实际情况</a:t>
            </a:r>
            <a:r>
              <a:rPr lang="en-US" altLang="zh-CN" sz="2400">
                <a:solidFill>
                  <a:srgbClr val="FF0000"/>
                </a:solidFill>
              </a:rPr>
              <a:t>,</a:t>
            </a:r>
            <a:r>
              <a:rPr lang="zh-CN" altLang="en-US" sz="2400">
                <a:solidFill>
                  <a:srgbClr val="FF0000"/>
                </a:solidFill>
              </a:rPr>
              <a:t>各事件分布并不均匀</a:t>
            </a:r>
            <a:endParaRPr lang="zh-CN" altLang="en-US" sz="2400">
              <a:solidFill>
                <a:srgbClr val="FF0000"/>
              </a:solidFill>
            </a:endParaRPr>
          </a:p>
        </p:txBody>
      </p:sp>
    </p:spTree>
    <p:custDataLst>
      <p:tags r:id="rId1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p:bldP spid="13" grpId="1"/>
      <p:bldP spid="14" grpId="0"/>
      <p:bldP spid="1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
        <p:nvSpPr>
          <p:cNvPr id="2" name="文本框 1"/>
          <p:cNvSpPr txBox="1"/>
          <p:nvPr/>
        </p:nvSpPr>
        <p:spPr>
          <a:xfrm>
            <a:off x="2668270" y="902970"/>
            <a:ext cx="6403975" cy="829945"/>
          </a:xfrm>
          <a:prstGeom prst="rect">
            <a:avLst/>
          </a:prstGeom>
          <a:noFill/>
        </p:spPr>
        <p:txBody>
          <a:bodyPr wrap="square" rtlCol="0">
            <a:spAutoFit/>
          </a:bodyPr>
          <a:p>
            <a:pPr algn="ctr"/>
            <a:r>
              <a:rPr lang="zh-CN" altLang="en-US" sz="2400"/>
              <a:t>特制硬币</a:t>
            </a:r>
            <a:r>
              <a:rPr lang="en-US" altLang="zh-CN" sz="2400"/>
              <a:t>:  </a:t>
            </a:r>
            <a:r>
              <a:rPr lang="zh-CN" altLang="en-US" sz="2400"/>
              <a:t>抛硬币</a:t>
            </a:r>
            <a:endParaRPr lang="zh-CN" altLang="en-US" sz="2400"/>
          </a:p>
          <a:p>
            <a:r>
              <a:rPr lang="zh-CN" altLang="en-US" sz="2400"/>
              <a:t>正面向上的概率</a:t>
            </a:r>
            <a:r>
              <a:rPr lang="en-US" altLang="zh-CN" sz="2400"/>
              <a:t>  0.1           </a:t>
            </a:r>
            <a:r>
              <a:rPr lang="zh-CN" altLang="en-US" sz="2400"/>
              <a:t>反面向上的概率</a:t>
            </a:r>
            <a:r>
              <a:rPr lang="en-US" altLang="zh-CN" sz="2400"/>
              <a:t>  0.9</a:t>
            </a:r>
            <a:endParaRPr lang="en-US" altLang="zh-CN" sz="2400"/>
          </a:p>
        </p:txBody>
      </p:sp>
      <p:sp>
        <p:nvSpPr>
          <p:cNvPr id="3" name="右箭头 2"/>
          <p:cNvSpPr/>
          <p:nvPr/>
        </p:nvSpPr>
        <p:spPr>
          <a:xfrm rot="7620000">
            <a:off x="2289175" y="2389505"/>
            <a:ext cx="1876425" cy="23558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右箭头 3"/>
          <p:cNvSpPr/>
          <p:nvPr>
            <p:custDataLst>
              <p:tags r:id="rId3"/>
            </p:custDataLst>
          </p:nvPr>
        </p:nvSpPr>
        <p:spPr>
          <a:xfrm rot="2580000">
            <a:off x="7355205" y="2416810"/>
            <a:ext cx="2030730" cy="23558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000125" y="3335655"/>
            <a:ext cx="3060065" cy="184404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custDataLst>
              <p:tags r:id="rId4"/>
            </p:custDataLst>
          </p:nvPr>
        </p:nvSpPr>
        <p:spPr>
          <a:xfrm>
            <a:off x="7374890" y="3335655"/>
            <a:ext cx="3060065" cy="184404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1196340" y="3652520"/>
            <a:ext cx="432000" cy="43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custDataLst>
              <p:tags r:id="rId5"/>
            </p:custDataLst>
          </p:nvPr>
        </p:nvSpPr>
        <p:spPr>
          <a:xfrm>
            <a:off x="3505200" y="3652520"/>
            <a:ext cx="432000" cy="43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custDataLst>
              <p:tags r:id="rId6"/>
            </p:custDataLst>
          </p:nvPr>
        </p:nvSpPr>
        <p:spPr>
          <a:xfrm>
            <a:off x="2313940" y="3652520"/>
            <a:ext cx="432000" cy="43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custDataLst>
              <p:tags r:id="rId7"/>
            </p:custDataLst>
          </p:nvPr>
        </p:nvSpPr>
        <p:spPr>
          <a:xfrm>
            <a:off x="2909570" y="3652520"/>
            <a:ext cx="432000" cy="43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custDataLst>
              <p:tags r:id="rId8"/>
            </p:custDataLst>
          </p:nvPr>
        </p:nvSpPr>
        <p:spPr>
          <a:xfrm>
            <a:off x="1718310" y="4486275"/>
            <a:ext cx="432000" cy="43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custDataLst>
              <p:tags r:id="rId9"/>
            </p:custDataLst>
          </p:nvPr>
        </p:nvSpPr>
        <p:spPr>
          <a:xfrm>
            <a:off x="7488555" y="3652520"/>
            <a:ext cx="432000" cy="43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custDataLst>
              <p:tags r:id="rId10"/>
            </p:custDataLst>
          </p:nvPr>
        </p:nvSpPr>
        <p:spPr>
          <a:xfrm>
            <a:off x="1196340" y="4486275"/>
            <a:ext cx="432000" cy="43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custDataLst>
              <p:tags r:id="rId11"/>
            </p:custDataLst>
          </p:nvPr>
        </p:nvSpPr>
        <p:spPr>
          <a:xfrm>
            <a:off x="2909570" y="4492625"/>
            <a:ext cx="432000" cy="43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custDataLst>
              <p:tags r:id="rId12"/>
            </p:custDataLst>
          </p:nvPr>
        </p:nvSpPr>
        <p:spPr>
          <a:xfrm>
            <a:off x="2313940" y="4492625"/>
            <a:ext cx="432000" cy="43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custDataLst>
              <p:tags r:id="rId13"/>
            </p:custDataLst>
          </p:nvPr>
        </p:nvSpPr>
        <p:spPr>
          <a:xfrm>
            <a:off x="1718310" y="3652520"/>
            <a:ext cx="432000" cy="43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custDataLst>
              <p:tags r:id="rId14"/>
            </p:custDataLst>
          </p:nvPr>
        </p:nvSpPr>
        <p:spPr>
          <a:xfrm>
            <a:off x="3505200" y="4492625"/>
            <a:ext cx="432000" cy="43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椭圆 18"/>
          <p:cNvSpPr/>
          <p:nvPr>
            <p:custDataLst>
              <p:tags r:id="rId15"/>
            </p:custDataLst>
          </p:nvPr>
        </p:nvSpPr>
        <p:spPr>
          <a:xfrm>
            <a:off x="8537575" y="3652520"/>
            <a:ext cx="432000" cy="43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椭圆 19"/>
          <p:cNvSpPr/>
          <p:nvPr>
            <p:custDataLst>
              <p:tags r:id="rId16"/>
            </p:custDataLst>
          </p:nvPr>
        </p:nvSpPr>
        <p:spPr>
          <a:xfrm>
            <a:off x="9134475" y="4491990"/>
            <a:ext cx="432000" cy="43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custDataLst>
              <p:tags r:id="rId17"/>
            </p:custDataLst>
          </p:nvPr>
        </p:nvSpPr>
        <p:spPr>
          <a:xfrm>
            <a:off x="8537575" y="4491990"/>
            <a:ext cx="432000" cy="43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21"/>
          <p:cNvSpPr/>
          <p:nvPr>
            <p:custDataLst>
              <p:tags r:id="rId18"/>
            </p:custDataLst>
          </p:nvPr>
        </p:nvSpPr>
        <p:spPr>
          <a:xfrm>
            <a:off x="8013065" y="4491990"/>
            <a:ext cx="432000" cy="43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椭圆 22"/>
          <p:cNvSpPr/>
          <p:nvPr>
            <p:custDataLst>
              <p:tags r:id="rId19"/>
            </p:custDataLst>
          </p:nvPr>
        </p:nvSpPr>
        <p:spPr>
          <a:xfrm>
            <a:off x="7488555" y="4491990"/>
            <a:ext cx="432000" cy="43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custDataLst>
              <p:tags r:id="rId20"/>
            </p:custDataLst>
          </p:nvPr>
        </p:nvSpPr>
        <p:spPr>
          <a:xfrm>
            <a:off x="9731375" y="3652520"/>
            <a:ext cx="432000" cy="43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custDataLst>
              <p:tags r:id="rId21"/>
            </p:custDataLst>
          </p:nvPr>
        </p:nvSpPr>
        <p:spPr>
          <a:xfrm>
            <a:off x="9134475" y="3652520"/>
            <a:ext cx="432000" cy="43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custDataLst>
              <p:tags r:id="rId22"/>
            </p:custDataLst>
          </p:nvPr>
        </p:nvSpPr>
        <p:spPr>
          <a:xfrm>
            <a:off x="8013065" y="3652520"/>
            <a:ext cx="432000" cy="43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custDataLst>
              <p:tags r:id="rId23"/>
            </p:custDataLst>
          </p:nvPr>
        </p:nvSpPr>
        <p:spPr>
          <a:xfrm>
            <a:off x="9731375" y="4492625"/>
            <a:ext cx="432000" cy="43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426085" y="5621020"/>
            <a:ext cx="4222750" cy="1198880"/>
          </a:xfrm>
          <a:prstGeom prst="rect">
            <a:avLst/>
          </a:prstGeom>
          <a:noFill/>
        </p:spPr>
        <p:txBody>
          <a:bodyPr wrap="square" rtlCol="0">
            <a:spAutoFit/>
          </a:bodyPr>
          <a:p>
            <a:r>
              <a:rPr lang="zh-CN" altLang="en-US"/>
              <a:t>信息量</a:t>
            </a:r>
            <a:r>
              <a:rPr lang="en-US" altLang="zh-CN"/>
              <a:t> = 1/p  ,p = 1/10 ;</a:t>
            </a:r>
            <a:r>
              <a:rPr lang="zh-CN" altLang="en-US"/>
              <a:t>硬币正面向上概率</a:t>
            </a:r>
            <a:r>
              <a:rPr lang="en-US" altLang="zh-CN"/>
              <a:t>0.1 </a:t>
            </a:r>
            <a:r>
              <a:rPr lang="zh-CN" altLang="en-US"/>
              <a:t>等价于从</a:t>
            </a:r>
            <a:r>
              <a:rPr lang="en-US" altLang="zh-CN"/>
              <a:t>10</a:t>
            </a:r>
            <a:r>
              <a:rPr lang="zh-CN" altLang="en-US"/>
              <a:t>个球中摸出</a:t>
            </a:r>
            <a:r>
              <a:rPr lang="en-US" altLang="zh-CN"/>
              <a:t>1</a:t>
            </a:r>
            <a:r>
              <a:rPr lang="zh-CN" altLang="en-US"/>
              <a:t>个球</a:t>
            </a:r>
            <a:r>
              <a:rPr lang="en-US" altLang="zh-CN"/>
              <a:t>,</a:t>
            </a:r>
            <a:r>
              <a:rPr lang="zh-CN" altLang="en-US"/>
              <a:t>每个球被摸到的概率为</a:t>
            </a:r>
            <a:r>
              <a:rPr lang="en-US" altLang="zh-CN"/>
              <a:t>0.1  </a:t>
            </a:r>
            <a:r>
              <a:rPr lang="zh-CN" altLang="en-US"/>
              <a:t>则有</a:t>
            </a:r>
            <a:r>
              <a:rPr lang="en-US" altLang="zh-CN"/>
              <a:t> </a:t>
            </a:r>
            <a:r>
              <a:rPr lang="en-US" altLang="zh-CN">
                <a:solidFill>
                  <a:srgbClr val="FF0000"/>
                </a:solidFill>
              </a:rPr>
              <a:t>log</a:t>
            </a:r>
            <a:r>
              <a:rPr lang="en-US" altLang="zh-CN" baseline="-25000">
                <a:solidFill>
                  <a:srgbClr val="FF0000"/>
                </a:solidFill>
              </a:rPr>
              <a:t>2</a:t>
            </a:r>
            <a:r>
              <a:rPr lang="en-US" altLang="zh-CN">
                <a:solidFill>
                  <a:srgbClr val="FF0000"/>
                </a:solidFill>
              </a:rPr>
              <a:t>(1/0.1) </a:t>
            </a:r>
            <a:endParaRPr lang="en-US" altLang="zh-CN">
              <a:solidFill>
                <a:srgbClr val="FF0000"/>
              </a:solidFill>
            </a:endParaRPr>
          </a:p>
          <a:p>
            <a:r>
              <a:rPr lang="zh-CN" altLang="en-US">
                <a:solidFill>
                  <a:srgbClr val="FF0000"/>
                </a:solidFill>
              </a:rPr>
              <a:t>信息量为</a:t>
            </a:r>
            <a:r>
              <a:rPr lang="en-US" altLang="zh-CN">
                <a:solidFill>
                  <a:srgbClr val="FF0000"/>
                </a:solidFill>
              </a:rPr>
              <a:t> 10</a:t>
            </a:r>
            <a:endParaRPr lang="en-US" altLang="zh-CN">
              <a:solidFill>
                <a:srgbClr val="FF0000"/>
              </a:solidFill>
            </a:endParaRPr>
          </a:p>
        </p:txBody>
      </p:sp>
      <p:sp>
        <p:nvSpPr>
          <p:cNvPr id="29" name="文本框 28"/>
          <p:cNvSpPr txBox="1"/>
          <p:nvPr>
            <p:custDataLst>
              <p:tags r:id="rId24"/>
            </p:custDataLst>
          </p:nvPr>
        </p:nvSpPr>
        <p:spPr>
          <a:xfrm>
            <a:off x="5621655" y="5621020"/>
            <a:ext cx="6222365" cy="922020"/>
          </a:xfrm>
          <a:prstGeom prst="rect">
            <a:avLst/>
          </a:prstGeom>
          <a:noFill/>
        </p:spPr>
        <p:txBody>
          <a:bodyPr wrap="square" rtlCol="0">
            <a:spAutoFit/>
          </a:bodyPr>
          <a:p>
            <a:r>
              <a:rPr lang="zh-CN" altLang="en-US">
                <a:sym typeface="+mn-ea"/>
              </a:rPr>
              <a:t>信息量</a:t>
            </a:r>
            <a:r>
              <a:rPr lang="en-US" altLang="zh-CN">
                <a:sym typeface="+mn-ea"/>
              </a:rPr>
              <a:t> = 1/p  ,p = 9/10 ;</a:t>
            </a:r>
            <a:r>
              <a:rPr lang="zh-CN" altLang="en-US">
                <a:sym typeface="+mn-ea"/>
              </a:rPr>
              <a:t>硬币反面向上概率</a:t>
            </a:r>
            <a:r>
              <a:rPr lang="en-US" altLang="zh-CN">
                <a:sym typeface="+mn-ea"/>
              </a:rPr>
              <a:t>0.9 </a:t>
            </a:r>
            <a:r>
              <a:rPr lang="zh-CN" altLang="en-US">
                <a:sym typeface="+mn-ea"/>
              </a:rPr>
              <a:t>等价于从</a:t>
            </a:r>
            <a:r>
              <a:rPr lang="en-US" altLang="zh-CN">
                <a:sym typeface="+mn-ea"/>
              </a:rPr>
              <a:t>10</a:t>
            </a:r>
            <a:r>
              <a:rPr lang="zh-CN" altLang="en-US">
                <a:sym typeface="+mn-ea"/>
              </a:rPr>
              <a:t>个球中摸出</a:t>
            </a:r>
            <a:r>
              <a:rPr lang="en-US" altLang="zh-CN">
                <a:sym typeface="+mn-ea"/>
              </a:rPr>
              <a:t>9</a:t>
            </a:r>
            <a:r>
              <a:rPr lang="zh-CN" altLang="en-US">
                <a:sym typeface="+mn-ea"/>
              </a:rPr>
              <a:t>个球</a:t>
            </a:r>
            <a:r>
              <a:rPr lang="en-US" altLang="zh-CN">
                <a:sym typeface="+mn-ea"/>
              </a:rPr>
              <a:t>,</a:t>
            </a:r>
            <a:r>
              <a:rPr lang="zh-CN" altLang="en-US">
                <a:sym typeface="+mn-ea"/>
              </a:rPr>
              <a:t>每个球被摸到的概率是</a:t>
            </a:r>
            <a:r>
              <a:rPr lang="en-US" altLang="zh-CN">
                <a:sym typeface="+mn-ea"/>
              </a:rPr>
              <a:t>0.9  </a:t>
            </a:r>
            <a:r>
              <a:rPr lang="zh-CN" altLang="en-US">
                <a:sym typeface="+mn-ea"/>
              </a:rPr>
              <a:t>则</a:t>
            </a:r>
            <a:r>
              <a:rPr lang="en-US" altLang="zh-CN">
                <a:sym typeface="+mn-ea"/>
              </a:rPr>
              <a:t> </a:t>
            </a:r>
            <a:r>
              <a:rPr lang="en-US" altLang="zh-CN">
                <a:solidFill>
                  <a:srgbClr val="FF0000"/>
                </a:solidFill>
                <a:sym typeface="+mn-ea"/>
              </a:rPr>
              <a:t>log</a:t>
            </a:r>
            <a:r>
              <a:rPr lang="en-US" altLang="zh-CN" baseline="-25000">
                <a:solidFill>
                  <a:srgbClr val="FF0000"/>
                </a:solidFill>
                <a:sym typeface="+mn-ea"/>
              </a:rPr>
              <a:t>2</a:t>
            </a:r>
            <a:r>
              <a:rPr lang="en-US" altLang="zh-CN">
                <a:solidFill>
                  <a:srgbClr val="FF0000"/>
                </a:solidFill>
                <a:sym typeface="+mn-ea"/>
              </a:rPr>
              <a:t>(1/0.9)</a:t>
            </a:r>
            <a:endParaRPr lang="en-US" altLang="zh-CN">
              <a:solidFill>
                <a:srgbClr val="FF0000"/>
              </a:solidFill>
              <a:sym typeface="+mn-ea"/>
            </a:endParaRPr>
          </a:p>
          <a:p>
            <a:r>
              <a:rPr lang="zh-CN" altLang="en-US">
                <a:solidFill>
                  <a:srgbClr val="FF0000"/>
                </a:solidFill>
              </a:rPr>
              <a:t>信息量为</a:t>
            </a:r>
            <a:r>
              <a:rPr lang="en-US" altLang="zh-CN">
                <a:solidFill>
                  <a:srgbClr val="FF0000"/>
                </a:solidFill>
              </a:rPr>
              <a:t> 1.1111(10/9,</a:t>
            </a:r>
            <a:r>
              <a:rPr lang="zh-CN" altLang="en-US">
                <a:solidFill>
                  <a:srgbClr val="FF0000"/>
                </a:solidFill>
              </a:rPr>
              <a:t>等价于</a:t>
            </a:r>
            <a:r>
              <a:rPr lang="en-US" altLang="zh-CN">
                <a:solidFill>
                  <a:srgbClr val="FF0000"/>
                </a:solidFill>
              </a:rPr>
              <a:t>1.111</a:t>
            </a:r>
            <a:r>
              <a:rPr lang="zh-CN" altLang="en-US">
                <a:solidFill>
                  <a:srgbClr val="FF0000"/>
                </a:solidFill>
              </a:rPr>
              <a:t>个球中摸到一个</a:t>
            </a:r>
            <a:r>
              <a:rPr lang="zh-CN" altLang="en-US">
                <a:solidFill>
                  <a:srgbClr val="FF0000"/>
                </a:solidFill>
              </a:rPr>
              <a:t>球的概率</a:t>
            </a:r>
            <a:r>
              <a:rPr lang="en-US" altLang="zh-CN">
                <a:solidFill>
                  <a:srgbClr val="FF0000"/>
                </a:solidFill>
              </a:rPr>
              <a:t>)</a:t>
            </a:r>
            <a:endParaRPr lang="en-US" altLang="zh-CN">
              <a:solidFill>
                <a:srgbClr val="FF0000"/>
              </a:solidFill>
            </a:endParaRPr>
          </a:p>
        </p:txBody>
      </p:sp>
    </p:spTree>
    <p:custDataLst>
      <p:tags r:id="rId2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
        <p:nvSpPr>
          <p:cNvPr id="2" name="文本框 1"/>
          <p:cNvSpPr txBox="1"/>
          <p:nvPr/>
        </p:nvSpPr>
        <p:spPr>
          <a:xfrm>
            <a:off x="2900680" y="2322195"/>
            <a:ext cx="6096000" cy="1383665"/>
          </a:xfrm>
          <a:prstGeom prst="rect">
            <a:avLst/>
          </a:prstGeom>
          <a:noFill/>
        </p:spPr>
        <p:txBody>
          <a:bodyPr wrap="square" rtlCol="0" anchor="t">
            <a:spAutoFit/>
          </a:bodyPr>
          <a:p>
            <a:r>
              <a:rPr lang="en-US" altLang="zh-CN" sz="2800">
                <a:solidFill>
                  <a:schemeClr val="tx1"/>
                </a:solidFill>
                <a:sym typeface="+mn-ea"/>
              </a:rPr>
              <a:t>        0.1*log</a:t>
            </a:r>
            <a:r>
              <a:rPr lang="en-US" altLang="zh-CN" sz="2800" baseline="-25000">
                <a:solidFill>
                  <a:schemeClr val="tx1"/>
                </a:solidFill>
                <a:sym typeface="+mn-ea"/>
              </a:rPr>
              <a:t>2</a:t>
            </a:r>
            <a:r>
              <a:rPr lang="en-US" altLang="zh-CN" sz="2800">
                <a:solidFill>
                  <a:schemeClr val="tx1"/>
                </a:solidFill>
                <a:sym typeface="+mn-ea"/>
              </a:rPr>
              <a:t>(1/0.1) + 0.9*</a:t>
            </a:r>
            <a:r>
              <a:rPr lang="en-US" altLang="zh-CN" sz="2800">
                <a:solidFill>
                  <a:schemeClr val="tx1"/>
                </a:solidFill>
                <a:sym typeface="+mn-ea"/>
              </a:rPr>
              <a:t>log2(1/0.9</a:t>
            </a:r>
            <a:r>
              <a:rPr lang="en-US" altLang="zh-CN" sz="2800">
                <a:sym typeface="+mn-ea"/>
              </a:rPr>
              <a:t>)</a:t>
            </a:r>
            <a:endParaRPr lang="en-US" altLang="zh-CN" sz="2800">
              <a:sym typeface="+mn-ea"/>
            </a:endParaRPr>
          </a:p>
          <a:p>
            <a:r>
              <a:rPr lang="en-US" altLang="zh-CN" sz="2800">
                <a:sym typeface="+mn-ea"/>
              </a:rPr>
              <a:t>=&gt;  -0.1*log</a:t>
            </a:r>
            <a:r>
              <a:rPr lang="en-US" altLang="zh-CN" sz="2800" baseline="-25000">
                <a:sym typeface="+mn-ea"/>
              </a:rPr>
              <a:t>2</a:t>
            </a:r>
            <a:r>
              <a:rPr lang="en-US" altLang="zh-CN" sz="2800">
                <a:sym typeface="+mn-ea"/>
              </a:rPr>
              <a:t>(0.1) + -0.9*log2(0.9)</a:t>
            </a:r>
            <a:endParaRPr lang="en-US" altLang="zh-CN" sz="2800">
              <a:sym typeface="+mn-ea"/>
            </a:endParaRPr>
          </a:p>
          <a:p>
            <a:r>
              <a:rPr lang="en-US" altLang="zh-CN" sz="2800">
                <a:sym typeface="+mn-ea"/>
              </a:rPr>
              <a:t>=&gt;  -(0.1*log</a:t>
            </a:r>
            <a:r>
              <a:rPr lang="en-US" altLang="zh-CN" sz="2800" baseline="-25000">
                <a:sym typeface="+mn-ea"/>
              </a:rPr>
              <a:t>2</a:t>
            </a:r>
            <a:r>
              <a:rPr lang="en-US" altLang="zh-CN" sz="2800">
                <a:sym typeface="+mn-ea"/>
              </a:rPr>
              <a:t>(0.1) + 0.9*log2(0.9))</a:t>
            </a:r>
            <a:endParaRPr lang="en-US" altLang="zh-CN" sz="2800">
              <a:sym typeface="+mn-ea"/>
            </a:endParaRPr>
          </a:p>
        </p:txBody>
      </p:sp>
      <p:pic>
        <p:nvPicPr>
          <p:cNvPr id="104" name="图片 103"/>
          <p:cNvPicPr/>
          <p:nvPr>
            <p:custDataLst>
              <p:tags r:id="rId3"/>
            </p:custDataLst>
          </p:nvPr>
        </p:nvPicPr>
        <p:blipFill>
          <a:blip r:embed="rId4"/>
          <a:stretch>
            <a:fillRect/>
          </a:stretch>
        </p:blipFill>
        <p:spPr>
          <a:xfrm>
            <a:off x="4356100" y="4126865"/>
            <a:ext cx="3581400" cy="721995"/>
          </a:xfrm>
          <a:prstGeom prst="rect">
            <a:avLst/>
          </a:prstGeom>
          <a:noFill/>
          <a:ln w="9525">
            <a:noFill/>
          </a:ln>
        </p:spPr>
      </p:pic>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
        <p:nvSpPr>
          <p:cNvPr id="2" name="文本框 1"/>
          <p:cNvSpPr txBox="1"/>
          <p:nvPr/>
        </p:nvSpPr>
        <p:spPr>
          <a:xfrm>
            <a:off x="1718310" y="637540"/>
            <a:ext cx="8561705" cy="1198880"/>
          </a:xfrm>
          <a:prstGeom prst="rect">
            <a:avLst/>
          </a:prstGeom>
          <a:noFill/>
        </p:spPr>
        <p:txBody>
          <a:bodyPr wrap="square" rtlCol="0">
            <a:spAutoFit/>
          </a:bodyPr>
          <a:p>
            <a:r>
              <a:rPr lang="en-US" altLang="zh-CN" sz="2400"/>
              <a:t>         </a:t>
            </a:r>
            <a:r>
              <a:rPr lang="zh-CN" altLang="en-US" sz="2400"/>
              <a:t>计算机中</a:t>
            </a:r>
            <a:r>
              <a:rPr lang="en-US" altLang="zh-CN" sz="2400"/>
              <a:t>,</a:t>
            </a:r>
            <a:r>
              <a:rPr lang="zh-CN" altLang="en-US" sz="2400"/>
              <a:t>高电位表示</a:t>
            </a:r>
            <a:r>
              <a:rPr lang="en-US" altLang="zh-CN" sz="2400"/>
              <a:t>1,</a:t>
            </a:r>
            <a:r>
              <a:rPr lang="zh-CN" altLang="en-US" sz="2400"/>
              <a:t>低电位表示</a:t>
            </a:r>
            <a:r>
              <a:rPr lang="en-US" altLang="zh-CN" sz="2400"/>
              <a:t>0,</a:t>
            </a:r>
            <a:r>
              <a:rPr lang="zh-CN" altLang="en-US" sz="2400"/>
              <a:t>这一类的比特单位只是信息熵比特的一种情况</a:t>
            </a:r>
            <a:r>
              <a:rPr lang="en-US" altLang="zh-CN" sz="2400"/>
              <a:t>,</a:t>
            </a:r>
            <a:r>
              <a:rPr lang="zh-CN" altLang="en-US" sz="2400"/>
              <a:t>比特的内涵是对新西兰客观度量的单位</a:t>
            </a:r>
            <a:r>
              <a:rPr lang="en-US" altLang="zh-CN" sz="2400"/>
              <a:t>,</a:t>
            </a:r>
            <a:r>
              <a:rPr lang="zh-CN" altLang="en-US" sz="2400"/>
              <a:t>和是不是在计算机中没有关系</a:t>
            </a:r>
            <a:endParaRPr lang="zh-CN" altLang="en-US" sz="2400"/>
          </a:p>
        </p:txBody>
      </p:sp>
      <p:pic>
        <p:nvPicPr>
          <p:cNvPr id="103" name="图片 102"/>
          <p:cNvPicPr/>
          <p:nvPr/>
        </p:nvPicPr>
        <p:blipFill>
          <a:blip r:embed="rId3"/>
          <a:stretch>
            <a:fillRect/>
          </a:stretch>
        </p:blipFill>
        <p:spPr>
          <a:xfrm>
            <a:off x="1140143" y="2415858"/>
            <a:ext cx="2143125" cy="2143125"/>
          </a:xfrm>
          <a:prstGeom prst="rect">
            <a:avLst/>
          </a:prstGeom>
          <a:noFill/>
          <a:ln w="9525">
            <a:noFill/>
          </a:ln>
        </p:spPr>
      </p:pic>
      <p:sp>
        <p:nvSpPr>
          <p:cNvPr id="3" name="文本框 2"/>
          <p:cNvSpPr txBox="1"/>
          <p:nvPr/>
        </p:nvSpPr>
        <p:spPr>
          <a:xfrm>
            <a:off x="4158615" y="3021330"/>
            <a:ext cx="3069590" cy="1198880"/>
          </a:xfrm>
          <a:prstGeom prst="rect">
            <a:avLst/>
          </a:prstGeom>
          <a:noFill/>
        </p:spPr>
        <p:txBody>
          <a:bodyPr wrap="square" rtlCol="0">
            <a:spAutoFit/>
          </a:bodyPr>
          <a:p>
            <a:r>
              <a:rPr lang="zh-CN" altLang="en-US"/>
              <a:t>根据信息熵计算公式</a:t>
            </a:r>
            <a:r>
              <a:rPr lang="en-US" altLang="zh-CN"/>
              <a:t>,</a:t>
            </a:r>
            <a:r>
              <a:rPr lang="zh-CN" altLang="en-US"/>
              <a:t>按照古典</a:t>
            </a:r>
            <a:r>
              <a:rPr lang="zh-CN" altLang="en-US"/>
              <a:t>概率模型判断</a:t>
            </a:r>
            <a:r>
              <a:rPr lang="en-US" altLang="zh-CN"/>
              <a:t>,</a:t>
            </a:r>
            <a:r>
              <a:rPr lang="zh-CN" altLang="en-US"/>
              <a:t>想要将骰子的判定结果传递给另一个人</a:t>
            </a:r>
            <a:r>
              <a:rPr lang="en-US" altLang="zh-CN"/>
              <a:t>,</a:t>
            </a:r>
            <a:r>
              <a:rPr lang="zh-CN" altLang="en-US"/>
              <a:t>所需的信息熵为</a:t>
            </a:r>
            <a:r>
              <a:rPr lang="en-US" altLang="zh-CN"/>
              <a:t> </a:t>
            </a:r>
            <a:r>
              <a:rPr lang="en-US" altLang="zh-CN">
                <a:solidFill>
                  <a:srgbClr val="FF0000"/>
                </a:solidFill>
              </a:rPr>
              <a:t>log</a:t>
            </a:r>
            <a:r>
              <a:rPr lang="en-US" altLang="zh-CN" baseline="-25000">
                <a:solidFill>
                  <a:srgbClr val="FF0000"/>
                </a:solidFill>
              </a:rPr>
              <a:t>2</a:t>
            </a:r>
            <a:r>
              <a:rPr lang="en-US" altLang="zh-CN">
                <a:solidFill>
                  <a:srgbClr val="FF0000"/>
                </a:solidFill>
              </a:rPr>
              <a:t>6 = 2.585</a:t>
            </a:r>
            <a:endParaRPr lang="en-US" altLang="zh-CN">
              <a:solidFill>
                <a:srgbClr val="FF0000"/>
              </a:solidFill>
            </a:endParaRPr>
          </a:p>
        </p:txBody>
      </p:sp>
      <p:pic>
        <p:nvPicPr>
          <p:cNvPr id="104" name="图片 103"/>
          <p:cNvPicPr/>
          <p:nvPr/>
        </p:nvPicPr>
        <p:blipFill>
          <a:blip r:embed="rId4"/>
          <a:stretch>
            <a:fillRect/>
          </a:stretch>
        </p:blipFill>
        <p:spPr>
          <a:xfrm>
            <a:off x="4208780" y="2009140"/>
            <a:ext cx="3581400" cy="721995"/>
          </a:xfrm>
          <a:prstGeom prst="rect">
            <a:avLst/>
          </a:prstGeom>
          <a:noFill/>
          <a:ln w="9525">
            <a:noFill/>
          </a:ln>
        </p:spPr>
      </p:pic>
      <p:pic>
        <p:nvPicPr>
          <p:cNvPr id="4" name="图片 3"/>
          <p:cNvPicPr>
            <a:picLocks noChangeAspect="1"/>
          </p:cNvPicPr>
          <p:nvPr>
            <p:custDataLst>
              <p:tags r:id="rId5"/>
            </p:custDataLst>
          </p:nvPr>
        </p:nvPicPr>
        <p:blipFill>
          <a:blip r:embed="rId6"/>
          <a:stretch>
            <a:fillRect/>
          </a:stretch>
        </p:blipFill>
        <p:spPr>
          <a:xfrm>
            <a:off x="8387715" y="3282950"/>
            <a:ext cx="2419350" cy="409575"/>
          </a:xfrm>
          <a:prstGeom prst="rect">
            <a:avLst/>
          </a:prstGeom>
        </p:spPr>
      </p:pic>
      <p:sp>
        <p:nvSpPr>
          <p:cNvPr id="6" name="文本框 5"/>
          <p:cNvSpPr txBox="1"/>
          <p:nvPr/>
        </p:nvSpPr>
        <p:spPr>
          <a:xfrm>
            <a:off x="2795270" y="4705985"/>
            <a:ext cx="6601460" cy="829945"/>
          </a:xfrm>
          <a:prstGeom prst="rect">
            <a:avLst/>
          </a:prstGeom>
          <a:noFill/>
        </p:spPr>
        <p:txBody>
          <a:bodyPr wrap="square" rtlCol="0">
            <a:spAutoFit/>
            <a:scene3d>
              <a:camera prst="orthographicFront"/>
              <a:lightRig rig="threePt" dir="t"/>
            </a:scene3d>
          </a:bodyPr>
          <a:p>
            <a:r>
              <a:rPr lang="zh-CN" altLang="en-US" sz="2400">
                <a:solidFill>
                  <a:schemeClr val="tx1"/>
                </a:solidFill>
                <a:effectLst>
                  <a:outerShdw blurRad="38100" dist="19050" dir="2700000" algn="tl" rotWithShape="0">
                    <a:schemeClr val="dk1">
                      <a:alpha val="40000"/>
                    </a:schemeClr>
                  </a:outerShdw>
                </a:effectLst>
              </a:rPr>
              <a:t>传递骰子结果</a:t>
            </a:r>
            <a:r>
              <a:rPr lang="en-US" altLang="zh-CN" sz="2400">
                <a:solidFill>
                  <a:schemeClr val="tx1"/>
                </a:solidFill>
                <a:effectLst>
                  <a:outerShdw blurRad="38100" dist="19050" dir="2700000" algn="tl" rotWithShape="0">
                    <a:schemeClr val="dk1">
                      <a:alpha val="40000"/>
                    </a:schemeClr>
                  </a:outerShdw>
                </a:effectLst>
              </a:rPr>
              <a:t> </a:t>
            </a:r>
            <a:r>
              <a:rPr lang="zh-CN" altLang="en-US" sz="2400">
                <a:solidFill>
                  <a:schemeClr val="tx1"/>
                </a:solidFill>
                <a:effectLst>
                  <a:outerShdw blurRad="38100" dist="19050" dir="2700000" algn="tl" rotWithShape="0">
                    <a:schemeClr val="dk1">
                      <a:alpha val="40000"/>
                    </a:schemeClr>
                  </a:outerShdw>
                </a:effectLst>
              </a:rPr>
              <a:t>需要</a:t>
            </a:r>
            <a:r>
              <a:rPr lang="en-US" altLang="zh-CN" sz="2400">
                <a:solidFill>
                  <a:schemeClr val="tx1"/>
                </a:solidFill>
                <a:effectLst>
                  <a:outerShdw blurRad="38100" dist="19050" dir="2700000" algn="tl" rotWithShape="0">
                    <a:schemeClr val="dk1">
                      <a:alpha val="40000"/>
                    </a:schemeClr>
                  </a:outerShdw>
                </a:effectLst>
              </a:rPr>
              <a:t> 2.6 bits </a:t>
            </a:r>
            <a:r>
              <a:rPr lang="zh-CN" altLang="en-US" sz="2400">
                <a:solidFill>
                  <a:schemeClr val="tx1"/>
                </a:solidFill>
                <a:effectLst>
                  <a:outerShdw blurRad="38100" dist="19050" dir="2700000" algn="tl" rotWithShape="0">
                    <a:schemeClr val="dk1">
                      <a:alpha val="40000"/>
                    </a:schemeClr>
                  </a:outerShdw>
                </a:effectLst>
              </a:rPr>
              <a:t>的信息</a:t>
            </a:r>
            <a:r>
              <a:rPr lang="en-US" altLang="zh-CN" sz="2400">
                <a:solidFill>
                  <a:schemeClr val="tx1"/>
                </a:solidFill>
                <a:effectLst>
                  <a:outerShdw blurRad="38100" dist="19050" dir="2700000" algn="tl" rotWithShape="0">
                    <a:schemeClr val="dk1">
                      <a:alpha val="40000"/>
                    </a:schemeClr>
                  </a:outerShdw>
                </a:effectLst>
              </a:rPr>
              <a:t>,</a:t>
            </a:r>
            <a:r>
              <a:rPr lang="zh-CN" altLang="en-US" sz="2400">
                <a:solidFill>
                  <a:schemeClr val="tx1"/>
                </a:solidFill>
                <a:effectLst>
                  <a:outerShdw blurRad="38100" dist="19050" dir="2700000" algn="tl" rotWithShape="0">
                    <a:schemeClr val="dk1">
                      <a:alpha val="40000"/>
                    </a:schemeClr>
                  </a:outerShdw>
                </a:effectLst>
              </a:rPr>
              <a:t>但是如果使用计算机</a:t>
            </a:r>
            <a:r>
              <a:rPr lang="en-US" altLang="zh-CN" sz="2400">
                <a:solidFill>
                  <a:schemeClr val="tx1"/>
                </a:solidFill>
                <a:effectLst>
                  <a:outerShdw blurRad="38100" dist="19050" dir="2700000" algn="tl" rotWithShape="0">
                    <a:schemeClr val="dk1">
                      <a:alpha val="40000"/>
                    </a:schemeClr>
                  </a:outerShdw>
                </a:effectLst>
              </a:rPr>
              <a:t> </a:t>
            </a:r>
            <a:r>
              <a:rPr lang="zh-CN" altLang="en-US" sz="2400">
                <a:solidFill>
                  <a:schemeClr val="tx1"/>
                </a:solidFill>
                <a:effectLst>
                  <a:outerShdw blurRad="38100" dist="19050" dir="2700000" algn="tl" rotWithShape="0">
                    <a:schemeClr val="dk1">
                      <a:alpha val="40000"/>
                    </a:schemeClr>
                  </a:outerShdw>
                </a:effectLst>
              </a:rPr>
              <a:t>没有办法传递</a:t>
            </a:r>
            <a:r>
              <a:rPr lang="en-US" altLang="zh-CN" sz="2400">
                <a:solidFill>
                  <a:schemeClr val="tx1"/>
                </a:solidFill>
                <a:effectLst>
                  <a:outerShdw blurRad="38100" dist="19050" dir="2700000" algn="tl" rotWithShape="0">
                    <a:schemeClr val="dk1">
                      <a:alpha val="40000"/>
                    </a:schemeClr>
                  </a:outerShdw>
                </a:effectLst>
              </a:rPr>
              <a:t> 2.6 bits ,</a:t>
            </a:r>
            <a:r>
              <a:rPr lang="zh-CN" altLang="en-US" sz="2400">
                <a:solidFill>
                  <a:schemeClr val="tx1"/>
                </a:solidFill>
                <a:effectLst>
                  <a:outerShdw blurRad="38100" dist="19050" dir="2700000" algn="tl" rotWithShape="0">
                    <a:schemeClr val="dk1">
                      <a:alpha val="40000"/>
                    </a:schemeClr>
                  </a:outerShdw>
                </a:effectLst>
              </a:rPr>
              <a:t>只能传递</a:t>
            </a:r>
            <a:r>
              <a:rPr lang="en-US" altLang="zh-CN" sz="2400">
                <a:solidFill>
                  <a:schemeClr val="tx1"/>
                </a:solidFill>
                <a:effectLst>
                  <a:outerShdw blurRad="38100" dist="19050" dir="2700000" algn="tl" rotWithShape="0">
                    <a:schemeClr val="dk1">
                      <a:alpha val="40000"/>
                    </a:schemeClr>
                  </a:outerShdw>
                </a:effectLst>
              </a:rPr>
              <a:t> 3 bits</a:t>
            </a:r>
            <a:endParaRPr lang="en-US" altLang="zh-CN" sz="240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2448560" y="5405120"/>
            <a:ext cx="7294880" cy="1322070"/>
          </a:xfrm>
          <a:prstGeom prst="rect">
            <a:avLst/>
          </a:prstGeom>
          <a:noFill/>
          <a:ln>
            <a:noFill/>
          </a:ln>
        </p:spPr>
        <p:txBody>
          <a:bodyPr wrap="none" rtlCol="0" anchor="t">
            <a:spAutoFit/>
          </a:bodyPr>
          <a:p>
            <a:pPr algn="ctr"/>
            <a:r>
              <a:rPr lang="zh-CN" altLang="en-US" sz="4000" b="1">
                <a:ln w="9525">
                  <a:solidFill>
                    <a:schemeClr val="bg1"/>
                  </a:solidFill>
                  <a:prstDash val="solid"/>
                </a:ln>
                <a:solidFill>
                  <a:schemeClr val="tx1"/>
                </a:solidFill>
                <a:effectLst>
                  <a:outerShdw blurRad="12700" dist="38100" dir="2700000" algn="tl" rotWithShape="0">
                    <a:schemeClr val="bg1">
                      <a:lumMod val="50000"/>
                    </a:schemeClr>
                  </a:outerShdw>
                </a:effectLst>
              </a:rPr>
              <a:t>虽然大概率是这样</a:t>
            </a:r>
            <a:r>
              <a:rPr lang="en-US" altLang="zh-CN" sz="4000" b="1">
                <a:ln w="9525">
                  <a:solidFill>
                    <a:schemeClr val="bg1"/>
                  </a:solidFill>
                  <a:prstDash val="solid"/>
                </a:ln>
                <a:solidFill>
                  <a:schemeClr val="tx1"/>
                </a:solidFill>
                <a:effectLst>
                  <a:outerShdw blurRad="12700" dist="38100" dir="2700000" algn="tl" rotWithShape="0">
                    <a:schemeClr val="bg1">
                      <a:lumMod val="50000"/>
                    </a:schemeClr>
                  </a:outerShdw>
                </a:effectLst>
              </a:rPr>
              <a:t>,</a:t>
            </a:r>
            <a:endParaRPr lang="en-US" altLang="zh-CN" sz="4000" b="1">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r>
              <a:rPr lang="zh-CN" altLang="en-US" sz="4000" b="1">
                <a:ln w="9525">
                  <a:solidFill>
                    <a:schemeClr val="bg1"/>
                  </a:solidFill>
                  <a:prstDash val="solid"/>
                </a:ln>
                <a:solidFill>
                  <a:schemeClr val="tx1"/>
                </a:solidFill>
                <a:effectLst>
                  <a:outerShdw blurRad="12700" dist="38100" dir="2700000" algn="tl" rotWithShape="0">
                    <a:schemeClr val="bg1">
                      <a:lumMod val="50000"/>
                    </a:schemeClr>
                  </a:outerShdw>
                </a:effectLst>
              </a:rPr>
              <a:t>但是为了保险起见还是验证一下</a:t>
            </a:r>
            <a:endParaRPr lang="zh-CN" altLang="en-US" sz="40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104" name="图片 103"/>
          <p:cNvPicPr/>
          <p:nvPr/>
        </p:nvPicPr>
        <p:blipFill>
          <a:blip r:embed="rId3"/>
          <a:stretch>
            <a:fillRect/>
          </a:stretch>
        </p:blipFill>
        <p:spPr>
          <a:xfrm>
            <a:off x="2659380" y="1202690"/>
            <a:ext cx="6873240" cy="4451985"/>
          </a:xfrm>
          <a:prstGeom prst="rect">
            <a:avLst/>
          </a:prstGeom>
          <a:noFill/>
          <a:ln w="9525">
            <a:noFill/>
          </a:ln>
        </p:spPr>
      </p:pic>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
        <p:nvSpPr>
          <p:cNvPr id="2" name="文本框 1"/>
          <p:cNvSpPr txBox="1"/>
          <p:nvPr/>
        </p:nvSpPr>
        <p:spPr>
          <a:xfrm>
            <a:off x="3416935" y="728345"/>
            <a:ext cx="5022215" cy="583565"/>
          </a:xfrm>
          <a:prstGeom prst="rect">
            <a:avLst/>
          </a:prstGeom>
          <a:noFill/>
        </p:spPr>
        <p:txBody>
          <a:bodyPr wrap="square" rtlCol="0">
            <a:spAutoFit/>
          </a:bodyPr>
          <a:p>
            <a:pPr algn="ctr"/>
            <a:r>
              <a:rPr lang="en-US" altLang="zh-CN" sz="3200"/>
              <a:t>A : 00; T : 01; C : 10; G : 11</a:t>
            </a:r>
            <a:endParaRPr lang="en-US" altLang="zh-CN" sz="3200"/>
          </a:p>
        </p:txBody>
      </p:sp>
      <p:pic>
        <p:nvPicPr>
          <p:cNvPr id="107" name="图片 106"/>
          <p:cNvPicPr/>
          <p:nvPr/>
        </p:nvPicPr>
        <p:blipFill>
          <a:blip r:embed="rId3"/>
          <a:stretch>
            <a:fillRect/>
          </a:stretch>
        </p:blipFill>
        <p:spPr>
          <a:xfrm>
            <a:off x="3416935" y="1715135"/>
            <a:ext cx="5486400" cy="3657600"/>
          </a:xfrm>
          <a:prstGeom prst="rect">
            <a:avLst/>
          </a:prstGeom>
          <a:noFill/>
          <a:ln w="9525">
            <a:noFill/>
          </a:ln>
        </p:spPr>
      </p:pic>
      <p:sp>
        <p:nvSpPr>
          <p:cNvPr id="3" name="右箭头 2"/>
          <p:cNvSpPr/>
          <p:nvPr>
            <p:custDataLst>
              <p:tags r:id="rId4"/>
            </p:custDataLst>
          </p:nvPr>
        </p:nvSpPr>
        <p:spPr>
          <a:xfrm rot="10320000">
            <a:off x="3310890" y="2175510"/>
            <a:ext cx="873125" cy="1695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428750" y="2115820"/>
            <a:ext cx="1874520" cy="645160"/>
          </a:xfrm>
          <a:prstGeom prst="rect">
            <a:avLst/>
          </a:prstGeom>
          <a:noFill/>
        </p:spPr>
        <p:txBody>
          <a:bodyPr wrap="square" rtlCol="0">
            <a:spAutoFit/>
          </a:bodyPr>
          <a:p>
            <a:pPr algn="r"/>
            <a:r>
              <a:rPr lang="zh-CN" altLang="en-US"/>
              <a:t>信息量</a:t>
            </a:r>
            <a:r>
              <a:rPr lang="en-US" altLang="zh-CN"/>
              <a:t> 2bit</a:t>
            </a:r>
            <a:r>
              <a:rPr lang="en-US" altLang="zh-CN"/>
              <a:t>s</a:t>
            </a:r>
            <a:endParaRPr lang="en-US" altLang="zh-CN"/>
          </a:p>
          <a:p>
            <a:pPr algn="r"/>
            <a:r>
              <a:rPr lang="en-US" altLang="zh-CN"/>
              <a:t>log</a:t>
            </a:r>
            <a:r>
              <a:rPr lang="en-US" altLang="zh-CN" baseline="-25000"/>
              <a:t>2</a:t>
            </a:r>
            <a:r>
              <a:rPr lang="en-US" altLang="zh-CN"/>
              <a:t>4</a:t>
            </a:r>
            <a:endParaRPr lang="en-US" altLang="zh-CN"/>
          </a:p>
        </p:txBody>
      </p:sp>
      <p:sp>
        <p:nvSpPr>
          <p:cNvPr id="6" name="右大括号 5"/>
          <p:cNvSpPr/>
          <p:nvPr/>
        </p:nvSpPr>
        <p:spPr>
          <a:xfrm>
            <a:off x="4975860" y="2179955"/>
            <a:ext cx="177800" cy="720725"/>
          </a:xfrm>
          <a:prstGeom prst="rightBrac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文本框 6"/>
          <p:cNvSpPr txBox="1"/>
          <p:nvPr/>
        </p:nvSpPr>
        <p:spPr>
          <a:xfrm>
            <a:off x="5389880" y="2357755"/>
            <a:ext cx="2357755" cy="368300"/>
          </a:xfrm>
          <a:prstGeom prst="rect">
            <a:avLst/>
          </a:prstGeom>
          <a:noFill/>
        </p:spPr>
        <p:txBody>
          <a:bodyPr wrap="square" rtlCol="0">
            <a:spAutoFit/>
          </a:bodyPr>
          <a:p>
            <a:r>
              <a:rPr lang="zh-CN" altLang="en-US"/>
              <a:t>该碱基的信息熵</a:t>
            </a:r>
            <a:r>
              <a:rPr lang="en-US" altLang="zh-CN"/>
              <a:t> </a:t>
            </a:r>
            <a:endParaRPr lang="en-US" altLang="zh-CN"/>
          </a:p>
        </p:txBody>
      </p:sp>
      <p:sp>
        <p:nvSpPr>
          <p:cNvPr id="8" name="文本框 7"/>
          <p:cNvSpPr txBox="1"/>
          <p:nvPr/>
        </p:nvSpPr>
        <p:spPr>
          <a:xfrm>
            <a:off x="1718310" y="5372735"/>
            <a:ext cx="9304655" cy="1198880"/>
          </a:xfrm>
          <a:prstGeom prst="rect">
            <a:avLst/>
          </a:prstGeom>
          <a:noFill/>
        </p:spPr>
        <p:txBody>
          <a:bodyPr wrap="square" rtlCol="0">
            <a:spAutoFit/>
          </a:bodyPr>
          <a:p>
            <a:r>
              <a:rPr lang="zh-CN" altLang="en-US" sz="3600"/>
              <a:t>通过</a:t>
            </a:r>
            <a:r>
              <a:rPr lang="zh-CN" altLang="en-US" sz="3600"/>
              <a:t>该图可获取</a:t>
            </a:r>
            <a:r>
              <a:rPr lang="en-US" altLang="zh-CN" sz="3600"/>
              <a:t> </a:t>
            </a:r>
            <a:r>
              <a:rPr lang="zh-CN" altLang="en-US" sz="3600"/>
              <a:t>某些特定位置的偏好性</a:t>
            </a:r>
            <a:r>
              <a:rPr lang="en-US" altLang="zh-CN" sz="3600"/>
              <a:t>,</a:t>
            </a:r>
            <a:r>
              <a:rPr lang="zh-CN" altLang="en-US" sz="3600"/>
              <a:t>例如第</a:t>
            </a:r>
            <a:r>
              <a:rPr lang="en-US" altLang="zh-CN" sz="3600"/>
              <a:t>1</a:t>
            </a:r>
            <a:r>
              <a:rPr lang="zh-CN" altLang="en-US" sz="3600"/>
              <a:t>个碱基</a:t>
            </a:r>
            <a:r>
              <a:rPr lang="en-US" altLang="zh-CN" sz="3600"/>
              <a:t> </a:t>
            </a:r>
            <a:r>
              <a:rPr lang="zh-CN" altLang="en-US" sz="3600"/>
              <a:t>偏好性更趋向于</a:t>
            </a:r>
            <a:r>
              <a:rPr lang="en-US" altLang="zh-CN" sz="3600"/>
              <a:t> C (</a:t>
            </a:r>
            <a:r>
              <a:rPr lang="zh-CN" altLang="en-US" sz="3600"/>
              <a:t>胞嘧啶</a:t>
            </a:r>
            <a:r>
              <a:rPr lang="en-US" altLang="zh-CN" sz="3600"/>
              <a:t>)</a:t>
            </a:r>
            <a:endParaRPr lang="en-US" altLang="zh-CN" sz="3600"/>
          </a:p>
        </p:txBody>
      </p:sp>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descr="seqlogo"/>
          <p:cNvPicPr>
            <a:picLocks noChangeAspect="1"/>
          </p:cNvPicPr>
          <p:nvPr>
            <p:custDataLst>
              <p:tags r:id="rId3"/>
            </p:custDataLst>
          </p:nvPr>
        </p:nvPicPr>
        <p:blipFill>
          <a:blip r:embed="rId4"/>
          <a:stretch>
            <a:fillRect/>
          </a:stretch>
        </p:blipFill>
        <p:spPr>
          <a:xfrm>
            <a:off x="3803015" y="3190875"/>
            <a:ext cx="4287520" cy="2858135"/>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1896110" y="603885"/>
            <a:ext cx="8100695" cy="2177415"/>
          </a:xfrm>
          <a:prstGeom prst="rect">
            <a:avLst/>
          </a:prstGeom>
        </p:spPr>
      </p:pic>
    </p:spTree>
    <p:custDataLst>
      <p:tags r:id="rId7"/>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descr="All_sample"/>
          <p:cNvPicPr>
            <a:picLocks noChangeAspect="1"/>
          </p:cNvPicPr>
          <p:nvPr/>
        </p:nvPicPr>
        <p:blipFill>
          <a:blip r:embed="rId3"/>
          <a:stretch>
            <a:fillRect/>
          </a:stretch>
        </p:blipFill>
        <p:spPr>
          <a:xfrm>
            <a:off x="4370705" y="763905"/>
            <a:ext cx="7315200" cy="5486400"/>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751205" y="2095500"/>
            <a:ext cx="3057525" cy="2667000"/>
          </a:xfrm>
          <a:prstGeom prst="rect">
            <a:avLst/>
          </a:prstGeom>
        </p:spPr>
      </p:pic>
      <p:sp>
        <p:nvSpPr>
          <p:cNvPr id="4" name="文本框 3"/>
          <p:cNvSpPr txBox="1"/>
          <p:nvPr/>
        </p:nvSpPr>
        <p:spPr>
          <a:xfrm>
            <a:off x="6736715" y="332105"/>
            <a:ext cx="3496310" cy="368300"/>
          </a:xfrm>
          <a:prstGeom prst="rect">
            <a:avLst/>
          </a:prstGeom>
          <a:noFill/>
        </p:spPr>
        <p:txBody>
          <a:bodyPr wrap="square" rtlCol="0" anchor="t">
            <a:spAutoFit/>
          </a:bodyPr>
          <a:p>
            <a:r>
              <a:rPr lang="zh-CN" altLang="en-US"/>
              <a:t>3.321928</a:t>
            </a:r>
            <a:r>
              <a:rPr lang="en-US" altLang="zh-CN"/>
              <a:t>                       </a:t>
            </a:r>
            <a:r>
              <a:rPr lang="zh-CN" altLang="en-US"/>
              <a:t>0.7217631</a:t>
            </a:r>
            <a:endParaRPr lang="zh-CN" altLang="en-US"/>
          </a:p>
        </p:txBody>
      </p:sp>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
        <p:nvSpPr>
          <p:cNvPr id="2" name="文本框 1"/>
          <p:cNvSpPr txBox="1"/>
          <p:nvPr/>
        </p:nvSpPr>
        <p:spPr>
          <a:xfrm>
            <a:off x="2870835" y="5274945"/>
            <a:ext cx="6096000" cy="1198880"/>
          </a:xfrm>
          <a:prstGeom prst="rect">
            <a:avLst/>
          </a:prstGeom>
          <a:noFill/>
        </p:spPr>
        <p:txBody>
          <a:bodyPr wrap="square" rtlCol="0" anchor="t">
            <a:spAutoFit/>
          </a:bodyPr>
          <a:p>
            <a:pPr algn="ctr"/>
            <a:r>
              <a:rPr lang="zh-CN" altLang="en-US" sz="2400"/>
              <a:t>《A Mathematical Theory of Communication》</a:t>
            </a:r>
            <a:endParaRPr lang="zh-CN" altLang="en-US" sz="2400"/>
          </a:p>
          <a:p>
            <a:pPr algn="ctr"/>
            <a:r>
              <a:rPr lang="en-US" altLang="zh-CN" sz="2400"/>
              <a:t>↓</a:t>
            </a:r>
            <a:endParaRPr lang="zh-CN" altLang="en-US" sz="2400"/>
          </a:p>
          <a:p>
            <a:pPr algn="ctr"/>
            <a:r>
              <a:rPr lang="zh-CN" altLang="en-US" sz="2400"/>
              <a:t>《The Mathematical Theory of Communication》</a:t>
            </a:r>
            <a:endParaRPr lang="zh-CN" altLang="en-US" sz="2400"/>
          </a:p>
        </p:txBody>
      </p:sp>
      <p:sp>
        <p:nvSpPr>
          <p:cNvPr id="3" name="文本框 2"/>
          <p:cNvSpPr txBox="1"/>
          <p:nvPr/>
        </p:nvSpPr>
        <p:spPr>
          <a:xfrm>
            <a:off x="2430145" y="253365"/>
            <a:ext cx="7508240" cy="2245360"/>
          </a:xfrm>
          <a:prstGeom prst="rect">
            <a:avLst/>
          </a:prstGeom>
          <a:noFill/>
        </p:spPr>
        <p:txBody>
          <a:bodyPr wrap="square" rtlCol="0" anchor="t">
            <a:spAutoFit/>
          </a:bodyPr>
          <a:p>
            <a:r>
              <a:rPr lang="zh-CN" altLang="en-US" sz="2800"/>
              <a:t>这篇论文最初发表在"贝尔系统技术学报"（Bell System Technical Journal）的第27卷第3期，发表日期为1948年7月。这篇论文被认为是信息论的重要里程碑，奠定了信息论的基础，对于通信、信号处理和编码等领域产生了深远的影响。</a:t>
            </a:r>
            <a:endParaRPr lang="zh-CN" altLang="en-US" sz="2800"/>
          </a:p>
        </p:txBody>
      </p:sp>
      <p:pic>
        <p:nvPicPr>
          <p:cNvPr id="101" name="图片 100"/>
          <p:cNvPicPr/>
          <p:nvPr/>
        </p:nvPicPr>
        <p:blipFill>
          <a:blip r:embed="rId3"/>
          <a:stretch>
            <a:fillRect/>
          </a:stretch>
        </p:blipFill>
        <p:spPr>
          <a:xfrm>
            <a:off x="2870835" y="2498725"/>
            <a:ext cx="2285365" cy="2604135"/>
          </a:xfrm>
          <a:prstGeom prst="rect">
            <a:avLst/>
          </a:prstGeom>
          <a:noFill/>
          <a:ln w="9525">
            <a:noFill/>
          </a:ln>
        </p:spPr>
      </p:pic>
      <p:pic>
        <p:nvPicPr>
          <p:cNvPr id="102" name="图片 101"/>
          <p:cNvPicPr/>
          <p:nvPr/>
        </p:nvPicPr>
        <p:blipFill>
          <a:blip r:embed="rId4"/>
          <a:stretch>
            <a:fillRect/>
          </a:stretch>
        </p:blipFill>
        <p:spPr>
          <a:xfrm>
            <a:off x="5890260" y="2577465"/>
            <a:ext cx="4048125" cy="2245360"/>
          </a:xfrm>
          <a:prstGeom prst="rect">
            <a:avLst/>
          </a:prstGeom>
          <a:noFill/>
          <a:ln w="9525">
            <a:noFill/>
          </a:ln>
        </p:spPr>
      </p:pic>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
        <p:nvSpPr>
          <p:cNvPr id="2" name="文本框 1"/>
          <p:cNvSpPr txBox="1"/>
          <p:nvPr/>
        </p:nvSpPr>
        <p:spPr>
          <a:xfrm>
            <a:off x="537845" y="1167130"/>
            <a:ext cx="11420475" cy="4523105"/>
          </a:xfrm>
          <a:prstGeom prst="rect">
            <a:avLst/>
          </a:prstGeom>
          <a:noFill/>
        </p:spPr>
        <p:txBody>
          <a:bodyPr wrap="square" rtlCol="0" anchor="t">
            <a:spAutoFit/>
          </a:bodyPr>
          <a:p>
            <a:r>
              <a:rPr lang="zh-CN" altLang="en-US" sz="2400"/>
              <a:t>评估生态系统的稳定性：高阿尔法多样性和高信息熵通常被认为是生态系统稳定性的标志之一。一个多样性丰富的生态系统可能对外界扰动更具有抵抗力，因为当某些物种受到影响时，其他物种可能会填补空缺。</a:t>
            </a:r>
            <a:endParaRPr lang="zh-CN" altLang="en-US" sz="2400"/>
          </a:p>
          <a:p>
            <a:endParaRPr lang="zh-CN" altLang="en-US" sz="2400"/>
          </a:p>
          <a:p>
            <a:r>
              <a:rPr lang="zh-CN" altLang="en-US" sz="2400"/>
              <a:t>生态系统管理：了解阿尔法多样性和信息熵有助于制定更好的生态系统管理策略。保护和维护生态系统中的物种多样性有助于保持生态平衡和功能。</a:t>
            </a:r>
            <a:endParaRPr lang="zh-CN" altLang="en-US" sz="2400"/>
          </a:p>
          <a:p>
            <a:endParaRPr lang="zh-CN" altLang="en-US" sz="2400"/>
          </a:p>
          <a:p>
            <a:r>
              <a:rPr lang="zh-CN" altLang="en-US" sz="2400"/>
              <a:t>生物多样性保护：研究阿尔法多样性和信息熵有助于确定哪些区域或生态系统对于保护生物多样性至关重要。这有助于指导保护计划的优先级。</a:t>
            </a:r>
            <a:endParaRPr lang="zh-CN" altLang="en-US" sz="2400"/>
          </a:p>
          <a:p>
            <a:endParaRPr lang="zh-CN" altLang="en-US" sz="2400"/>
          </a:p>
          <a:p>
            <a:r>
              <a:rPr lang="zh-CN" altLang="en-US" sz="2400"/>
              <a:t>生态演化理论：阿尔法多样性和信息熵的研究也可以为生态演化理论提供支持，帮助理解物种多样性的形成和维持机制。</a:t>
            </a:r>
            <a:endParaRPr lang="zh-CN" altLang="en-US" sz="2400"/>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
        <p:nvSpPr>
          <p:cNvPr id="2" name="矩形 1"/>
          <p:cNvSpPr/>
          <p:nvPr/>
        </p:nvSpPr>
        <p:spPr>
          <a:xfrm>
            <a:off x="1375410" y="2054860"/>
            <a:ext cx="9679940" cy="1938020"/>
          </a:xfrm>
          <a:prstGeom prst="rect">
            <a:avLst/>
          </a:prstGeom>
          <a:noFill/>
          <a:ln>
            <a:noFill/>
          </a:ln>
        </p:spPr>
        <p:txBody>
          <a:bodyPr wrap="none" rtlCol="0" anchor="t">
            <a:spAutoFit/>
          </a:bodyPr>
          <a:p>
            <a:pPr algn="ctr"/>
            <a:r>
              <a:rPr lang="zh-CN" altLang="en-US" sz="6000" b="1">
                <a:ln w="9525">
                  <a:solidFill>
                    <a:schemeClr val="bg1"/>
                  </a:solidFill>
                  <a:prstDash val="solid"/>
                </a:ln>
                <a:solidFill>
                  <a:schemeClr val="tx1"/>
                </a:solidFill>
                <a:effectLst>
                  <a:outerShdw blurRad="12700" dist="38100" dir="2700000" algn="tl" rotWithShape="0">
                    <a:schemeClr val="bg1">
                      <a:lumMod val="50000"/>
                    </a:schemeClr>
                  </a:outerShdw>
                </a:effectLst>
              </a:rPr>
              <a:t>向一个</a:t>
            </a:r>
            <a:r>
              <a:rPr lang="zh-CN" altLang="en-US" sz="6000" b="1">
                <a:ln w="9525">
                  <a:solidFill>
                    <a:schemeClr val="bg1"/>
                  </a:solidFill>
                  <a:prstDash val="solid"/>
                </a:ln>
                <a:solidFill>
                  <a:schemeClr val="tx1"/>
                </a:solidFill>
                <a:effectLst>
                  <a:outerShdw blurRad="12700" dist="38100" dir="2700000" algn="tl" rotWithShape="0">
                    <a:schemeClr val="bg1">
                      <a:lumMod val="50000"/>
                    </a:schemeClr>
                  </a:outerShdw>
                </a:effectLst>
              </a:rPr>
              <a:t>细菌落中加入青霉菌</a:t>
            </a:r>
            <a:endParaRPr lang="zh-CN" altLang="en-US" sz="6000" b="1">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r>
              <a:rPr lang="zh-CN" altLang="en-US" sz="6000" b="1">
                <a:ln w="9525">
                  <a:solidFill>
                    <a:schemeClr val="bg1"/>
                  </a:solidFill>
                  <a:prstDash val="solid"/>
                </a:ln>
                <a:solidFill>
                  <a:schemeClr val="tx1"/>
                </a:solidFill>
                <a:effectLst>
                  <a:outerShdw blurRad="12700" dist="38100" dir="2700000" algn="tl" rotWithShape="0">
                    <a:schemeClr val="bg1">
                      <a:lumMod val="50000"/>
                    </a:schemeClr>
                  </a:outerShdw>
                </a:effectLst>
              </a:rPr>
              <a:t>对该菌落的信息熵有何影响</a:t>
            </a:r>
            <a:r>
              <a:rPr lang="en-US" altLang="zh-CN" sz="6000" b="1">
                <a:ln w="9525">
                  <a:solidFill>
                    <a:schemeClr val="bg1"/>
                  </a:solidFill>
                  <a:prstDash val="solid"/>
                </a:ln>
                <a:solidFill>
                  <a:schemeClr val="tx1"/>
                </a:solidFill>
                <a:effectLst>
                  <a:outerShdw blurRad="12700" dist="38100" dir="2700000" algn="tl" rotWithShape="0">
                    <a:schemeClr val="bg1">
                      <a:lumMod val="50000"/>
                    </a:schemeClr>
                  </a:outerShdw>
                </a:effectLst>
              </a:rPr>
              <a:t>?</a:t>
            </a:r>
            <a:endParaRPr lang="en-US" altLang="zh-CN" sz="60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PPT4"/>
          <p:cNvPicPr>
            <a:picLocks noChangeAspect="1"/>
          </p:cNvPicPr>
          <p:nvPr/>
        </p:nvPicPr>
        <p:blipFill>
          <a:blip r:embed="rId1"/>
          <a:stretch>
            <a:fillRect/>
          </a:stretch>
        </p:blipFill>
        <p:spPr>
          <a:xfrm>
            <a:off x="0" y="0"/>
            <a:ext cx="12192000" cy="6858000"/>
          </a:xfrm>
          <a:prstGeom prst="rect">
            <a:avLst/>
          </a:prstGeom>
        </p:spPr>
      </p:pic>
      <p:sp>
        <p:nvSpPr>
          <p:cNvPr id="15" name="文本框 14"/>
          <p:cNvSpPr txBox="1"/>
          <p:nvPr>
            <p:custDataLst>
              <p:tags r:id="rId2"/>
            </p:custDataLst>
          </p:nvPr>
        </p:nvSpPr>
        <p:spPr>
          <a:xfrm>
            <a:off x="410538" y="2089683"/>
            <a:ext cx="5489803" cy="1715770"/>
          </a:xfrm>
          <a:prstGeom prst="rect">
            <a:avLst/>
          </a:prstGeom>
          <a:noFill/>
        </p:spPr>
        <p:txBody>
          <a:bodyPr wrap="square" rtlCol="0">
            <a:spAutoFit/>
          </a:bodyPr>
          <a:lstStyle/>
          <a:p>
            <a:pPr indent="0" fontAlgn="auto">
              <a:lnSpc>
                <a:spcPct val="110000"/>
              </a:lnSpc>
            </a:pPr>
            <a:r>
              <a:rPr kumimoji="1" lang="zh-CN" altLang="en-US" sz="96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rPr>
              <a:t>感谢聆听</a:t>
            </a:r>
            <a:endParaRPr kumimoji="1" lang="zh-CN" altLang="en-US" sz="96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endParaRPr>
          </a:p>
        </p:txBody>
      </p:sp>
      <p:sp>
        <p:nvSpPr>
          <p:cNvPr id="17" name="文本框 16"/>
          <p:cNvSpPr txBox="1"/>
          <p:nvPr/>
        </p:nvSpPr>
        <p:spPr>
          <a:xfrm>
            <a:off x="410845" y="3928745"/>
            <a:ext cx="4064000" cy="368300"/>
          </a:xfrm>
          <a:prstGeom prst="rect">
            <a:avLst/>
          </a:prstGeom>
          <a:noFill/>
        </p:spPr>
        <p:txBody>
          <a:bodyPr wrap="square" rtlCol="0">
            <a:spAutoFit/>
          </a:bodyPr>
          <a:lstStyle/>
          <a:p>
            <a:r>
              <a:rPr lang="en-US" altLang="zh-CN">
                <a:solidFill>
                  <a:schemeClr val="bg1"/>
                </a:solidFill>
                <a:latin typeface="思源黑体 Medium" panose="020B0600000000000000" charset="-122"/>
                <a:ea typeface="思源黑体 Medium" panose="020B0600000000000000" charset="-122"/>
                <a:sym typeface="+mn-ea"/>
              </a:rPr>
              <a:t>THANKS FOR LISTENING</a:t>
            </a:r>
            <a:endParaRPr lang="en-US" altLang="zh-CN" spc="300">
              <a:solidFill>
                <a:schemeClr val="bg1"/>
              </a:solidFill>
              <a:uFillTx/>
              <a:latin typeface="思源黑体 Medium" panose="020B0600000000000000" charset="-122"/>
              <a:ea typeface="思源黑体 Medium" panose="020B0600000000000000" charset="-122"/>
              <a:sym typeface="+mn-ea"/>
            </a:endParaRPr>
          </a:p>
        </p:txBody>
      </p:sp>
      <p:sp>
        <p:nvSpPr>
          <p:cNvPr id="26" name="椭圆 25"/>
          <p:cNvSpPr/>
          <p:nvPr/>
        </p:nvSpPr>
        <p:spPr>
          <a:xfrm>
            <a:off x="594995" y="6356985"/>
            <a:ext cx="99060" cy="99060"/>
          </a:xfrm>
          <a:prstGeom prst="ellipse">
            <a:avLst/>
          </a:prstGeom>
          <a:solidFill>
            <a:srgbClr val="8DC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custDataLst>
              <p:tags r:id="rId3"/>
            </p:custDataLst>
          </p:nvPr>
        </p:nvSpPr>
        <p:spPr>
          <a:xfrm>
            <a:off x="872490" y="6356985"/>
            <a:ext cx="99060" cy="99060"/>
          </a:xfrm>
          <a:prstGeom prst="ellipse">
            <a:avLst/>
          </a:prstGeom>
          <a:solidFill>
            <a:srgbClr val="8DC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custDataLst>
              <p:tags r:id="rId4"/>
            </p:custDataLst>
          </p:nvPr>
        </p:nvSpPr>
        <p:spPr>
          <a:xfrm>
            <a:off x="1149985" y="6356985"/>
            <a:ext cx="99060" cy="99060"/>
          </a:xfrm>
          <a:prstGeom prst="ellipse">
            <a:avLst/>
          </a:prstGeom>
          <a:solidFill>
            <a:srgbClr val="8DC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custDataLst>
              <p:tags r:id="rId5"/>
            </p:custDataLst>
          </p:nvPr>
        </p:nvSpPr>
        <p:spPr>
          <a:xfrm>
            <a:off x="7829550" y="6291580"/>
            <a:ext cx="2114550" cy="213995"/>
          </a:xfrm>
          <a:prstGeom prst="rect">
            <a:avLst/>
          </a:prstGeom>
          <a:noFill/>
        </p:spPr>
        <p:txBody>
          <a:bodyPr wrap="square" rtlCol="0">
            <a:spAutoFit/>
          </a:bodyPr>
          <a:lstStyle/>
          <a:p>
            <a:r>
              <a:rPr lang="zh-CN" altLang="en-US" sz="800" spc="300">
                <a:solidFill>
                  <a:schemeClr val="bg1"/>
                </a:solidFill>
                <a:uFillTx/>
                <a:latin typeface="思源黑体 Light" panose="020B0300000000000000" charset="-122"/>
                <a:ea typeface="思源黑体 Light" panose="020B0300000000000000" charset="-122"/>
              </a:rPr>
              <a:t>欧易旗下子公司</a:t>
            </a:r>
            <a:endParaRPr lang="zh-CN" altLang="en-US" sz="800" spc="300">
              <a:solidFill>
                <a:schemeClr val="bg1"/>
              </a:solidFill>
              <a:uFillTx/>
              <a:latin typeface="思源黑体 Light" panose="020B0300000000000000" charset="-122"/>
              <a:ea typeface="思源黑体 Light" panose="020B0300000000000000" charset="-122"/>
            </a:endParaRPr>
          </a:p>
        </p:txBody>
      </p:sp>
      <p:pic>
        <p:nvPicPr>
          <p:cNvPr id="5" name="图片 4" descr="图层 8"/>
          <p:cNvPicPr>
            <a:picLocks noChangeAspect="1"/>
          </p:cNvPicPr>
          <p:nvPr>
            <p:custDataLst>
              <p:tags r:id="rId6"/>
            </p:custDataLst>
          </p:nvPr>
        </p:nvPicPr>
        <p:blipFill>
          <a:blip r:embed="rId7"/>
          <a:stretch>
            <a:fillRect/>
          </a:stretch>
        </p:blipFill>
        <p:spPr>
          <a:xfrm>
            <a:off x="9070930" y="6237275"/>
            <a:ext cx="2700065" cy="255600"/>
          </a:xfrm>
          <a:prstGeom prst="rect">
            <a:avLst/>
          </a:prstGeom>
        </p:spPr>
      </p:pic>
      <p:pic>
        <p:nvPicPr>
          <p:cNvPr id="29" name="图片 28" descr="资源 2@4x"/>
          <p:cNvPicPr>
            <a:picLocks noChangeAspect="1"/>
          </p:cNvPicPr>
          <p:nvPr>
            <p:custDataLst>
              <p:tags r:id="rId8"/>
            </p:custDataLst>
          </p:nvPr>
        </p:nvPicPr>
        <p:blipFill>
          <a:blip r:embed="rId9"/>
          <a:stretch>
            <a:fillRect/>
          </a:stretch>
        </p:blipFill>
        <p:spPr>
          <a:xfrm>
            <a:off x="9141621" y="537210"/>
            <a:ext cx="2629374" cy="288000"/>
          </a:xfrm>
          <a:prstGeom prst="rect">
            <a:avLst/>
          </a:prstGeom>
        </p:spPr>
      </p:pic>
      <p:pic>
        <p:nvPicPr>
          <p:cNvPr id="33" name="图片 32" descr="OE-LOGO-优化"/>
          <p:cNvPicPr>
            <a:picLocks noChangeAspect="1"/>
          </p:cNvPicPr>
          <p:nvPr>
            <p:custDataLst>
              <p:tags r:id="rId10"/>
            </p:custDataLst>
          </p:nvPr>
        </p:nvPicPr>
        <p:blipFill>
          <a:blip r:embed="rId11"/>
          <a:stretch>
            <a:fillRect/>
          </a:stretch>
        </p:blipFill>
        <p:spPr>
          <a:xfrm>
            <a:off x="496263" y="496570"/>
            <a:ext cx="1681480" cy="443865"/>
          </a:xfrm>
          <a:prstGeom prst="rect">
            <a:avLst/>
          </a:prstGeom>
        </p:spPr>
      </p:pic>
    </p:spTree>
    <p:custDataLst>
      <p:tags r:id="rId1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3361055" y="355600"/>
            <a:ext cx="5469890" cy="5895975"/>
          </a:xfrm>
          <a:prstGeom prst="rect">
            <a:avLst/>
          </a:prstGeom>
        </p:spPr>
      </p:pic>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2670175" y="542290"/>
            <a:ext cx="7155815" cy="5942330"/>
          </a:xfrm>
          <a:prstGeom prst="rect">
            <a:avLst/>
          </a:prstGeom>
        </p:spPr>
      </p:pic>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
        <p:nvSpPr>
          <p:cNvPr id="3" name="矩形 2"/>
          <p:cNvSpPr/>
          <p:nvPr/>
        </p:nvSpPr>
        <p:spPr>
          <a:xfrm>
            <a:off x="4074478" y="253365"/>
            <a:ext cx="4043045" cy="1198880"/>
          </a:xfrm>
          <a:prstGeom prst="rect">
            <a:avLst/>
          </a:prstGeom>
          <a:noFill/>
          <a:ln>
            <a:noFill/>
          </a:ln>
        </p:spPr>
        <p:txBody>
          <a:bodyPr wrap="none" rtlCol="0" anchor="t">
            <a:spAutoFit/>
          </a:bodyPr>
          <a:p>
            <a:pPr algn="ctr"/>
            <a:r>
              <a:rPr lang="en-US" altLang="zh-CN" sz="72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rhelrgwhk</a:t>
            </a:r>
            <a:endParaRPr lang="en-US" altLang="zh-CN" sz="72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100" name="图片 99"/>
          <p:cNvPicPr/>
          <p:nvPr>
            <p:custDataLst>
              <p:tags r:id="rId3"/>
            </p:custDataLst>
          </p:nvPr>
        </p:nvPicPr>
        <p:blipFill>
          <a:blip r:embed="rId4"/>
          <a:stretch>
            <a:fillRect/>
          </a:stretch>
        </p:blipFill>
        <p:spPr>
          <a:xfrm>
            <a:off x="2484120" y="1452245"/>
            <a:ext cx="7026910" cy="3759835"/>
          </a:xfrm>
          <a:prstGeom prst="rect">
            <a:avLst/>
          </a:prstGeom>
          <a:noFill/>
          <a:ln w="9525">
            <a:noFill/>
          </a:ln>
        </p:spPr>
      </p:pic>
      <p:sp>
        <p:nvSpPr>
          <p:cNvPr id="4" name="矩形 3"/>
          <p:cNvSpPr/>
          <p:nvPr/>
        </p:nvSpPr>
        <p:spPr>
          <a:xfrm>
            <a:off x="4006851" y="5401945"/>
            <a:ext cx="3981450" cy="1198880"/>
          </a:xfrm>
          <a:prstGeom prst="rect">
            <a:avLst/>
          </a:prstGeom>
          <a:noFill/>
          <a:ln>
            <a:noFill/>
          </a:ln>
        </p:spPr>
        <p:txBody>
          <a:bodyPr wrap="none" rtlCol="0" anchor="t">
            <a:spAutoFit/>
          </a:bodyPr>
          <a:p>
            <a:pPr algn="ctr"/>
            <a:r>
              <a:rPr lang="en-US" altLang="zh-CN" sz="72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oebiotech</a:t>
            </a:r>
            <a:endParaRPr lang="en-US" altLang="zh-CN" sz="72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101" name="图片 100"/>
          <p:cNvPicPr/>
          <p:nvPr>
            <p:custDataLst>
              <p:tags r:id="rId3"/>
            </p:custDataLst>
          </p:nvPr>
        </p:nvPicPr>
        <p:blipFill>
          <a:blip r:embed="rId4"/>
          <a:stretch>
            <a:fillRect/>
          </a:stretch>
        </p:blipFill>
        <p:spPr>
          <a:xfrm>
            <a:off x="3238500" y="733425"/>
            <a:ext cx="5715000" cy="3801745"/>
          </a:xfrm>
          <a:prstGeom prst="rect">
            <a:avLst/>
          </a:prstGeom>
          <a:noFill/>
          <a:ln w="9525">
            <a:noFill/>
          </a:ln>
        </p:spPr>
      </p:pic>
      <p:sp>
        <p:nvSpPr>
          <p:cNvPr id="2" name="文本框 1"/>
          <p:cNvSpPr txBox="1"/>
          <p:nvPr/>
        </p:nvSpPr>
        <p:spPr>
          <a:xfrm>
            <a:off x="2883535" y="4843145"/>
            <a:ext cx="6424295" cy="1383665"/>
          </a:xfrm>
          <a:prstGeom prst="rect">
            <a:avLst/>
          </a:prstGeom>
          <a:noFill/>
        </p:spPr>
        <p:txBody>
          <a:bodyPr wrap="square" rtlCol="0">
            <a:spAutoFit/>
          </a:bodyPr>
          <a:p>
            <a:r>
              <a:rPr lang="zh-CN" altLang="en-US" sz="2800"/>
              <a:t>Enigma</a:t>
            </a:r>
            <a:r>
              <a:rPr lang="en-US" altLang="zh-CN" sz="2800"/>
              <a:t> </a:t>
            </a:r>
            <a:r>
              <a:rPr lang="zh-CN" altLang="en-US" sz="2800"/>
              <a:t>密码机</a:t>
            </a:r>
            <a:r>
              <a:rPr lang="en-US" altLang="zh-CN" sz="2800"/>
              <a:t>,</a:t>
            </a:r>
            <a:r>
              <a:rPr lang="zh-CN" altLang="en-US" sz="2800"/>
              <a:t>纳粹二战期间前期势如破竹的功臣之一</a:t>
            </a:r>
            <a:r>
              <a:rPr lang="en-US" altLang="zh-CN" sz="2800"/>
              <a:t>, </a:t>
            </a:r>
            <a:r>
              <a:rPr lang="zh-CN" altLang="en-US" sz="2800"/>
              <a:t>根据内部的排列组合</a:t>
            </a:r>
            <a:r>
              <a:rPr lang="en-US" altLang="zh-CN" sz="2800"/>
              <a:t> </a:t>
            </a:r>
            <a:r>
              <a:rPr lang="zh-CN" altLang="en-US" sz="2800"/>
              <a:t>大约有</a:t>
            </a:r>
            <a:r>
              <a:rPr lang="en-US" altLang="zh-CN" sz="2800"/>
              <a:t> </a:t>
            </a:r>
            <a:r>
              <a:rPr lang="en-US" altLang="zh-CN" sz="2800">
                <a:solidFill>
                  <a:srgbClr val="FF0000"/>
                </a:solidFill>
                <a:sym typeface="+mn-ea"/>
              </a:rPr>
              <a:t>10</a:t>
            </a:r>
            <a:r>
              <a:rPr lang="en-US" altLang="zh-CN" sz="2800" baseline="30000">
                <a:solidFill>
                  <a:srgbClr val="FF0000"/>
                </a:solidFill>
                <a:sym typeface="+mn-ea"/>
              </a:rPr>
              <a:t>50 </a:t>
            </a:r>
            <a:r>
              <a:rPr lang="en-US" altLang="zh-CN" sz="2800">
                <a:solidFill>
                  <a:srgbClr val="FF0000"/>
                </a:solidFill>
                <a:sym typeface="+mn-ea"/>
              </a:rPr>
              <a:t>(</a:t>
            </a:r>
            <a:r>
              <a:rPr lang="en-US" altLang="zh-CN" sz="2800">
                <a:solidFill>
                  <a:srgbClr val="FF0000"/>
                </a:solidFill>
              </a:rPr>
              <a:t>1</a:t>
            </a:r>
            <a:r>
              <a:rPr lang="zh-CN" altLang="en-US" sz="2800">
                <a:solidFill>
                  <a:srgbClr val="FF0000"/>
                </a:solidFill>
              </a:rPr>
              <a:t>万亿兆</a:t>
            </a:r>
            <a:r>
              <a:rPr lang="en-US" altLang="zh-CN" sz="2800">
                <a:solidFill>
                  <a:srgbClr val="FF0000"/>
                </a:solidFill>
              </a:rPr>
              <a:t>)</a:t>
            </a:r>
            <a:r>
              <a:rPr lang="zh-CN" altLang="en-US" sz="2800"/>
              <a:t>的密码组合的方式</a:t>
            </a:r>
            <a:r>
              <a:rPr lang="en-US" altLang="zh-CN" sz="2800"/>
              <a:t> </a:t>
            </a:r>
            <a:endParaRPr lang="en-US" altLang="zh-CN" sz="2800" baseline="30000">
              <a:solidFill>
                <a:srgbClr val="FF0000"/>
              </a:solidFill>
            </a:endParaRPr>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1188720" y="835660"/>
            <a:ext cx="9815195" cy="4686935"/>
          </a:xfrm>
          <a:prstGeom prst="rect">
            <a:avLst/>
          </a:prstGeom>
        </p:spPr>
      </p:pic>
      <p:sp>
        <p:nvSpPr>
          <p:cNvPr id="3" name="文本框 2"/>
          <p:cNvSpPr txBox="1"/>
          <p:nvPr/>
        </p:nvSpPr>
        <p:spPr>
          <a:xfrm>
            <a:off x="1786255" y="5635625"/>
            <a:ext cx="8620760" cy="953135"/>
          </a:xfrm>
          <a:prstGeom prst="rect">
            <a:avLst/>
          </a:prstGeom>
          <a:noFill/>
        </p:spPr>
        <p:txBody>
          <a:bodyPr wrap="square" rtlCol="0">
            <a:spAutoFit/>
          </a:bodyPr>
          <a:p>
            <a:r>
              <a:rPr lang="zh-CN" altLang="en-US" sz="2800"/>
              <a:t>如果对信息传递的先验分布没有一定假设</a:t>
            </a:r>
            <a:r>
              <a:rPr lang="en-US" altLang="zh-CN" sz="2800"/>
              <a:t>,</a:t>
            </a:r>
            <a:r>
              <a:rPr lang="zh-CN" altLang="en-US" sz="2800"/>
              <a:t>则只能采用暴力破解的方式</a:t>
            </a:r>
            <a:r>
              <a:rPr lang="en-US" altLang="zh-CN" sz="2800"/>
              <a:t>(</a:t>
            </a:r>
            <a:r>
              <a:rPr lang="zh-CN" altLang="en-US" sz="2800"/>
              <a:t>循环遍历每一种可能</a:t>
            </a:r>
            <a:r>
              <a:rPr lang="en-US" altLang="zh-CN" sz="2800"/>
              <a:t>,</a:t>
            </a:r>
            <a:r>
              <a:rPr lang="zh-CN" altLang="en-US" sz="2800"/>
              <a:t>找到正确结果</a:t>
            </a:r>
            <a:r>
              <a:rPr lang="en-US" altLang="zh-CN" sz="2800"/>
              <a:t>)</a:t>
            </a:r>
            <a:endParaRPr lang="en-US" altLang="zh-CN" sz="2800"/>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102" name="图片 101"/>
          <p:cNvPicPr/>
          <p:nvPr>
            <p:custDataLst>
              <p:tags r:id="rId3"/>
            </p:custDataLst>
          </p:nvPr>
        </p:nvPicPr>
        <p:blipFill>
          <a:blip r:embed="rId4"/>
          <a:stretch>
            <a:fillRect/>
          </a:stretch>
        </p:blipFill>
        <p:spPr>
          <a:xfrm>
            <a:off x="2150745" y="542290"/>
            <a:ext cx="7889875" cy="3350260"/>
          </a:xfrm>
          <a:prstGeom prst="rect">
            <a:avLst/>
          </a:prstGeom>
          <a:noFill/>
          <a:ln w="9525">
            <a:noFill/>
          </a:ln>
        </p:spPr>
      </p:pic>
      <p:sp>
        <p:nvSpPr>
          <p:cNvPr id="3" name="文本框 2"/>
          <p:cNvSpPr txBox="1"/>
          <p:nvPr/>
        </p:nvSpPr>
        <p:spPr>
          <a:xfrm>
            <a:off x="2162810" y="4118610"/>
            <a:ext cx="8006080" cy="2306955"/>
          </a:xfrm>
          <a:prstGeom prst="rect">
            <a:avLst/>
          </a:prstGeom>
          <a:noFill/>
        </p:spPr>
        <p:txBody>
          <a:bodyPr wrap="square" rtlCol="0">
            <a:spAutoFit/>
          </a:bodyPr>
          <a:p>
            <a:r>
              <a:rPr lang="zh-CN" altLang="en-US">
                <a:latin typeface="Times New Roman" panose="02020603050405020304" charset="0"/>
                <a:ea typeface="宋体" panose="02010600030101010101" pitchFamily="2" charset="-122"/>
                <a:cs typeface="Times New Roman" panose="02020603050405020304" charset="0"/>
              </a:rPr>
              <a:t>Alan Turing</a:t>
            </a:r>
            <a:r>
              <a:rPr lang="en-US" altLang="zh-CN">
                <a:latin typeface="Times New Roman" panose="02020603050405020304" charset="0"/>
                <a:ea typeface="宋体" panose="02010600030101010101" pitchFamily="2" charset="-122"/>
                <a:cs typeface="Times New Roman" panose="02020603050405020304" charset="0"/>
              </a:rPr>
              <a:t>,</a:t>
            </a:r>
            <a:r>
              <a:rPr lang="zh-CN" altLang="en-US">
                <a:latin typeface="Times New Roman" panose="02020603050405020304" charset="0"/>
                <a:ea typeface="宋体" panose="02010600030101010101" pitchFamily="2" charset="-122"/>
                <a:cs typeface="Times New Roman" panose="02020603050405020304" charset="0"/>
              </a:rPr>
              <a:t>破解纳粹密码的过程</a:t>
            </a:r>
            <a:r>
              <a:rPr lang="en-US" altLang="zh-CN">
                <a:latin typeface="Times New Roman" panose="02020603050405020304" charset="0"/>
                <a:ea typeface="宋体" panose="02010600030101010101" pitchFamily="2" charset="-122"/>
                <a:cs typeface="Times New Roman" panose="02020603050405020304" charset="0"/>
              </a:rPr>
              <a:t>,</a:t>
            </a:r>
            <a:r>
              <a:rPr lang="zh-CN" altLang="en-US">
                <a:latin typeface="Times New Roman" panose="02020603050405020304" charset="0"/>
                <a:ea typeface="宋体" panose="02010600030101010101" pitchFamily="2" charset="-122"/>
                <a:cs typeface="Times New Roman" panose="02020603050405020304" charset="0"/>
              </a:rPr>
              <a:t>使用差分密码法</a:t>
            </a:r>
            <a:r>
              <a:rPr lang="en-US" altLang="zh-CN">
                <a:latin typeface="Times New Roman" panose="02020603050405020304" charset="0"/>
                <a:ea typeface="宋体" panose="02010600030101010101" pitchFamily="2" charset="-122"/>
                <a:cs typeface="Times New Roman" panose="02020603050405020304" charset="0"/>
              </a:rPr>
              <a:t>,</a:t>
            </a:r>
            <a:r>
              <a:rPr lang="zh-CN" altLang="en-US">
                <a:latin typeface="Times New Roman" panose="02020603050405020304" charset="0"/>
                <a:ea typeface="宋体" panose="02010600030101010101" pitchFamily="2" charset="-122"/>
                <a:cs typeface="Times New Roman" panose="02020603050405020304" charset="0"/>
              </a:rPr>
              <a:t>将排列组合从</a:t>
            </a:r>
            <a:r>
              <a:rPr lang="en-US" altLang="zh-CN">
                <a:latin typeface="Times New Roman" panose="02020603050405020304" charset="0"/>
                <a:ea typeface="宋体" panose="02010600030101010101" pitchFamily="2" charset="-122"/>
                <a:cs typeface="Times New Roman" panose="02020603050405020304" charset="0"/>
              </a:rPr>
              <a:t> 1</a:t>
            </a:r>
            <a:r>
              <a:rPr lang="zh-CN" altLang="en-US">
                <a:latin typeface="Times New Roman" panose="02020603050405020304" charset="0"/>
                <a:ea typeface="宋体" panose="02010600030101010101" pitchFamily="2" charset="-122"/>
                <a:cs typeface="Times New Roman" panose="02020603050405020304" charset="0"/>
              </a:rPr>
              <a:t>万亿兆种</a:t>
            </a:r>
            <a:r>
              <a:rPr lang="en-US" altLang="zh-CN">
                <a:latin typeface="Times New Roman" panose="02020603050405020304" charset="0"/>
                <a:ea typeface="宋体" panose="02010600030101010101" pitchFamily="2" charset="-122"/>
                <a:cs typeface="Times New Roman" panose="02020603050405020304" charset="0"/>
              </a:rPr>
              <a:t>,</a:t>
            </a:r>
            <a:r>
              <a:rPr lang="zh-CN" altLang="en-US">
                <a:latin typeface="Times New Roman" panose="02020603050405020304" charset="0"/>
                <a:ea typeface="宋体" panose="02010600030101010101" pitchFamily="2" charset="-122"/>
                <a:cs typeface="Times New Roman" panose="02020603050405020304" charset="0"/>
              </a:rPr>
              <a:t>大幅度降低</a:t>
            </a:r>
            <a:r>
              <a:rPr lang="en-US" altLang="zh-CN">
                <a:latin typeface="Times New Roman" panose="02020603050405020304" charset="0"/>
                <a:ea typeface="宋体" panose="02010600030101010101" pitchFamily="2" charset="-122"/>
                <a:cs typeface="Times New Roman" panose="02020603050405020304" charset="0"/>
              </a:rPr>
              <a:t>,</a:t>
            </a:r>
            <a:r>
              <a:rPr lang="zh-CN" altLang="en-US">
                <a:latin typeface="Times New Roman" panose="02020603050405020304" charset="0"/>
                <a:ea typeface="宋体" panose="02010600030101010101" pitchFamily="2" charset="-122"/>
                <a:cs typeface="Times New Roman" panose="02020603050405020304" charset="0"/>
              </a:rPr>
              <a:t>但是以当初的</a:t>
            </a:r>
            <a:r>
              <a:rPr lang="en-US" altLang="zh-CN">
                <a:latin typeface="Times New Roman" panose="02020603050405020304" charset="0"/>
                <a:ea typeface="宋体" panose="02010600030101010101" pitchFamily="2" charset="-122"/>
                <a:cs typeface="Times New Roman" panose="02020603050405020304" charset="0"/>
              </a:rPr>
              <a:t> </a:t>
            </a:r>
            <a:r>
              <a:rPr lang="zh-CN" altLang="en-US">
                <a:latin typeface="Times New Roman" panose="02020603050405020304" charset="0"/>
                <a:ea typeface="宋体" panose="02010600030101010101" pitchFamily="2" charset="-122"/>
                <a:cs typeface="Times New Roman" panose="02020603050405020304" charset="0"/>
              </a:rPr>
              <a:t>机器</a:t>
            </a:r>
            <a:r>
              <a:rPr lang="en-US" altLang="zh-CN">
                <a:latin typeface="Times New Roman" panose="02020603050405020304" charset="0"/>
                <a:ea typeface="宋体" panose="02010600030101010101" pitchFamily="2" charset="-122"/>
                <a:cs typeface="Times New Roman" panose="02020603050405020304" charset="0"/>
              </a:rPr>
              <a:t> Bombe </a:t>
            </a:r>
            <a:r>
              <a:rPr lang="zh-CN" altLang="en-US">
                <a:latin typeface="Times New Roman" panose="02020603050405020304" charset="0"/>
                <a:ea typeface="宋体" panose="02010600030101010101" pitchFamily="2" charset="-122"/>
                <a:cs typeface="Times New Roman" panose="02020603050405020304" charset="0"/>
              </a:rPr>
              <a:t>的算力</a:t>
            </a:r>
            <a:r>
              <a:rPr lang="en-US" altLang="zh-CN">
                <a:latin typeface="Times New Roman" panose="02020603050405020304" charset="0"/>
                <a:ea typeface="宋体" panose="02010600030101010101" pitchFamily="2" charset="-122"/>
                <a:cs typeface="Times New Roman" panose="02020603050405020304" charset="0"/>
              </a:rPr>
              <a:t> ,</a:t>
            </a:r>
            <a:r>
              <a:rPr lang="zh-CN" altLang="en-US">
                <a:latin typeface="Times New Roman" panose="02020603050405020304" charset="0"/>
                <a:ea typeface="宋体" panose="02010600030101010101" pitchFamily="2" charset="-122"/>
                <a:cs typeface="Times New Roman" panose="02020603050405020304" charset="0"/>
              </a:rPr>
              <a:t>依然无法破解</a:t>
            </a:r>
            <a:r>
              <a:rPr lang="en-US" altLang="zh-CN">
                <a:latin typeface="Times New Roman" panose="02020603050405020304" charset="0"/>
                <a:ea typeface="宋体" panose="02010600030101010101" pitchFamily="2" charset="-122"/>
                <a:cs typeface="Times New Roman" panose="02020603050405020304" charset="0"/>
              </a:rPr>
              <a:t> Enigma.</a:t>
            </a:r>
            <a:endParaRPr lang="en-US" altLang="zh-CN">
              <a:latin typeface="Times New Roman" panose="02020603050405020304" charset="0"/>
              <a:ea typeface="宋体" panose="02010600030101010101" pitchFamily="2" charset="-122"/>
              <a:cs typeface="Times New Roman" panose="02020603050405020304" charset="0"/>
            </a:endParaRPr>
          </a:p>
          <a:p>
            <a:endParaRPr lang="en-US" altLang="zh-CN">
              <a:latin typeface="Times New Roman" panose="02020603050405020304" charset="0"/>
              <a:ea typeface="宋体" panose="02010600030101010101" pitchFamily="2" charset="-122"/>
              <a:cs typeface="Times New Roman" panose="02020603050405020304" charset="0"/>
            </a:endParaRPr>
          </a:p>
          <a:p>
            <a:r>
              <a:rPr lang="zh-CN" altLang="en-US">
                <a:latin typeface="Times New Roman" panose="02020603050405020304" charset="0"/>
                <a:ea typeface="宋体" panose="02010600030101010101" pitchFamily="2" charset="-122"/>
                <a:cs typeface="Times New Roman" panose="02020603050405020304" charset="0"/>
              </a:rPr>
              <a:t>最终破解的关键在于</a:t>
            </a:r>
            <a:r>
              <a:rPr lang="en-US" altLang="zh-CN">
                <a:latin typeface="Times New Roman" panose="02020603050405020304" charset="0"/>
                <a:ea typeface="宋体" panose="02010600030101010101" pitchFamily="2" charset="-122"/>
                <a:cs typeface="Times New Roman" panose="02020603050405020304" charset="0"/>
              </a:rPr>
              <a:t> </a:t>
            </a:r>
            <a:r>
              <a:rPr lang="zh-CN" altLang="en-US">
                <a:solidFill>
                  <a:srgbClr val="FF0000"/>
                </a:solidFill>
                <a:latin typeface="Times New Roman" panose="02020603050405020304" charset="0"/>
                <a:ea typeface="宋体" panose="02010600030101010101" pitchFamily="2" charset="-122"/>
                <a:cs typeface="Times New Roman" panose="02020603050405020304" charset="0"/>
              </a:rPr>
              <a:t>信息熵</a:t>
            </a:r>
            <a:r>
              <a:rPr lang="en-US" altLang="zh-CN">
                <a:latin typeface="Times New Roman" panose="02020603050405020304" charset="0"/>
                <a:ea typeface="宋体" panose="02010600030101010101" pitchFamily="2" charset="-122"/>
                <a:cs typeface="Times New Roman" panose="02020603050405020304" charset="0"/>
              </a:rPr>
              <a:t>: </a:t>
            </a:r>
            <a:r>
              <a:rPr lang="zh-CN" altLang="en-US">
                <a:latin typeface="Times New Roman" panose="02020603050405020304" charset="0"/>
                <a:ea typeface="宋体" panose="02010600030101010101" pitchFamily="2" charset="-122"/>
                <a:cs typeface="Times New Roman" panose="02020603050405020304" charset="0"/>
              </a:rPr>
              <a:t>每次德军发送情报的时候</a:t>
            </a:r>
            <a:r>
              <a:rPr lang="en-US" altLang="zh-CN">
                <a:latin typeface="Times New Roman" panose="02020603050405020304" charset="0"/>
                <a:ea typeface="宋体" panose="02010600030101010101" pitchFamily="2" charset="-122"/>
                <a:cs typeface="Times New Roman" panose="02020603050405020304" charset="0"/>
              </a:rPr>
              <a:t>,</a:t>
            </a:r>
            <a:r>
              <a:rPr lang="zh-CN" altLang="en-US">
                <a:latin typeface="Times New Roman" panose="02020603050405020304" charset="0"/>
                <a:ea typeface="宋体" panose="02010600030101010101" pitchFamily="2" charset="-122"/>
                <a:cs typeface="Times New Roman" panose="02020603050405020304" charset="0"/>
              </a:rPr>
              <a:t>都会行纳粹礼</a:t>
            </a:r>
            <a:r>
              <a:rPr lang="en-US" altLang="zh-CN">
                <a:latin typeface="Times New Roman" panose="02020603050405020304" charset="0"/>
                <a:ea typeface="宋体" panose="02010600030101010101" pitchFamily="2" charset="-122"/>
                <a:cs typeface="Times New Roman" panose="02020603050405020304" charset="0"/>
              </a:rPr>
              <a:t>(Heil Hitler!),</a:t>
            </a:r>
            <a:r>
              <a:rPr lang="zh-CN" altLang="en-US">
                <a:latin typeface="Times New Roman" panose="02020603050405020304" charset="0"/>
                <a:ea typeface="宋体" panose="02010600030101010101" pitchFamily="2" charset="-122"/>
                <a:cs typeface="Times New Roman" panose="02020603050405020304" charset="0"/>
              </a:rPr>
              <a:t>并且会出现</a:t>
            </a:r>
            <a:r>
              <a:rPr lang="en-US" altLang="zh-CN">
                <a:latin typeface="Times New Roman" panose="02020603050405020304" charset="0"/>
                <a:ea typeface="宋体" panose="02010600030101010101" pitchFamily="2" charset="-122"/>
                <a:cs typeface="Times New Roman" panose="02020603050405020304" charset="0"/>
              </a:rPr>
              <a:t> “</a:t>
            </a:r>
            <a:r>
              <a:rPr lang="zh-CN" altLang="en-US">
                <a:latin typeface="Times New Roman" panose="02020603050405020304" charset="0"/>
                <a:ea typeface="宋体" panose="02010600030101010101" pitchFamily="2" charset="-122"/>
                <a:cs typeface="Times New Roman" panose="02020603050405020304" charset="0"/>
              </a:rPr>
              <a:t>天气</a:t>
            </a:r>
            <a:r>
              <a:rPr lang="en-US" altLang="zh-CN">
                <a:latin typeface="Times New Roman" panose="02020603050405020304" charset="0"/>
                <a:ea typeface="宋体" panose="02010600030101010101" pitchFamily="2" charset="-122"/>
                <a:cs typeface="Times New Roman" panose="02020603050405020304" charset="0"/>
              </a:rPr>
              <a:t>” </a:t>
            </a:r>
            <a:r>
              <a:rPr lang="zh-CN" altLang="en-US">
                <a:latin typeface="Times New Roman" panose="02020603050405020304" charset="0"/>
                <a:ea typeface="宋体" panose="02010600030101010101" pitchFamily="2" charset="-122"/>
                <a:cs typeface="Times New Roman" panose="02020603050405020304" charset="0"/>
              </a:rPr>
              <a:t>一词</a:t>
            </a:r>
            <a:r>
              <a:rPr lang="en-US" altLang="zh-CN">
                <a:latin typeface="Times New Roman" panose="02020603050405020304" charset="0"/>
                <a:ea typeface="宋体" panose="02010600030101010101" pitchFamily="2" charset="-122"/>
                <a:cs typeface="Times New Roman" panose="02020603050405020304" charset="0"/>
              </a:rPr>
              <a:t>. </a:t>
            </a:r>
            <a:r>
              <a:rPr lang="zh-CN" altLang="en-US">
                <a:latin typeface="Times New Roman" panose="02020603050405020304" charset="0"/>
                <a:ea typeface="宋体" panose="02010600030101010101" pitchFamily="2" charset="-122"/>
                <a:cs typeface="Times New Roman" panose="02020603050405020304" charset="0"/>
              </a:rPr>
              <a:t>使得发送内容的偏好性</a:t>
            </a:r>
            <a:r>
              <a:rPr lang="en-US" altLang="zh-CN">
                <a:latin typeface="Times New Roman" panose="02020603050405020304" charset="0"/>
                <a:ea typeface="宋体" panose="02010600030101010101" pitchFamily="2" charset="-122"/>
                <a:cs typeface="Times New Roman" panose="02020603050405020304" charset="0"/>
              </a:rPr>
              <a:t>,</a:t>
            </a:r>
            <a:r>
              <a:rPr lang="zh-CN" altLang="en-US">
                <a:latin typeface="Times New Roman" panose="02020603050405020304" charset="0"/>
                <a:ea typeface="宋体" panose="02010600030101010101" pitchFamily="2" charset="-122"/>
                <a:cs typeface="Times New Roman" panose="02020603050405020304" charset="0"/>
              </a:rPr>
              <a:t>有了显著的提示</a:t>
            </a:r>
            <a:r>
              <a:rPr lang="en-US" altLang="zh-CN">
                <a:latin typeface="Times New Roman" panose="02020603050405020304" charset="0"/>
                <a:ea typeface="宋体" panose="02010600030101010101" pitchFamily="2" charset="-122"/>
                <a:cs typeface="Times New Roman" panose="02020603050405020304" charset="0"/>
              </a:rPr>
              <a:t>,</a:t>
            </a:r>
            <a:r>
              <a:rPr lang="zh-CN" altLang="en-US">
                <a:latin typeface="Times New Roman" panose="02020603050405020304" charset="0"/>
                <a:ea typeface="宋体" panose="02010600030101010101" pitchFamily="2" charset="-122"/>
                <a:cs typeface="Times New Roman" panose="02020603050405020304" charset="0"/>
              </a:rPr>
              <a:t>大幅降低了密码的信息熵</a:t>
            </a:r>
            <a:r>
              <a:rPr lang="en-US" altLang="zh-CN">
                <a:latin typeface="Times New Roman" panose="02020603050405020304" charset="0"/>
                <a:ea typeface="宋体" panose="02010600030101010101" pitchFamily="2" charset="-122"/>
                <a:cs typeface="Times New Roman" panose="02020603050405020304" charset="0"/>
              </a:rPr>
              <a:t>. </a:t>
            </a:r>
            <a:endParaRPr lang="en-US" altLang="zh-CN">
              <a:latin typeface="Times New Roman" panose="02020603050405020304" charset="0"/>
              <a:ea typeface="宋体" panose="02010600030101010101" pitchFamily="2" charset="-122"/>
              <a:cs typeface="Times New Roman" panose="02020603050405020304" charset="0"/>
            </a:endParaRPr>
          </a:p>
          <a:p>
            <a:endParaRPr lang="en-US" altLang="zh-CN">
              <a:latin typeface="Times New Roman" panose="02020603050405020304" charset="0"/>
              <a:ea typeface="宋体" panose="02010600030101010101" pitchFamily="2" charset="-122"/>
              <a:cs typeface="Times New Roman" panose="02020603050405020304" charset="0"/>
            </a:endParaRPr>
          </a:p>
          <a:p>
            <a:r>
              <a:rPr lang="zh-CN" altLang="en-US">
                <a:latin typeface="Times New Roman" panose="02020603050405020304" charset="0"/>
                <a:ea typeface="宋体" panose="02010600030101010101" pitchFamily="2" charset="-122"/>
                <a:cs typeface="Times New Roman" panose="02020603050405020304" charset="0"/>
              </a:rPr>
              <a:t>最终在各种算法的叠加使用下</a:t>
            </a:r>
            <a:r>
              <a:rPr lang="en-US" altLang="zh-CN">
                <a:latin typeface="Times New Roman" panose="02020603050405020304" charset="0"/>
                <a:ea typeface="宋体" panose="02010600030101010101" pitchFamily="2" charset="-122"/>
                <a:cs typeface="Times New Roman" panose="02020603050405020304" charset="0"/>
              </a:rPr>
              <a:t>,</a:t>
            </a:r>
            <a:r>
              <a:rPr lang="zh-CN" altLang="en-US">
                <a:latin typeface="Times New Roman" panose="02020603050405020304" charset="0"/>
                <a:ea typeface="宋体" panose="02010600030101010101" pitchFamily="2" charset="-122"/>
                <a:cs typeface="Times New Roman" panose="02020603050405020304" charset="0"/>
              </a:rPr>
              <a:t>将一万亿兆种可能</a:t>
            </a:r>
            <a:r>
              <a:rPr lang="zh-CN" altLang="en-US">
                <a:solidFill>
                  <a:srgbClr val="FF0000"/>
                </a:solidFill>
                <a:latin typeface="Times New Roman" panose="02020603050405020304" charset="0"/>
                <a:ea typeface="宋体" panose="02010600030101010101" pitchFamily="2" charset="-122"/>
                <a:cs typeface="Times New Roman" panose="02020603050405020304" charset="0"/>
              </a:rPr>
              <a:t>降低到了</a:t>
            </a:r>
            <a:r>
              <a:rPr lang="en-US" altLang="zh-CN">
                <a:solidFill>
                  <a:srgbClr val="FF0000"/>
                </a:solidFill>
                <a:latin typeface="Times New Roman" panose="02020603050405020304" charset="0"/>
                <a:ea typeface="宋体" panose="02010600030101010101" pitchFamily="2" charset="-122"/>
                <a:cs typeface="Times New Roman" panose="02020603050405020304" charset="0"/>
              </a:rPr>
              <a:t> 100</a:t>
            </a:r>
            <a:r>
              <a:rPr lang="zh-CN" altLang="en-US">
                <a:solidFill>
                  <a:srgbClr val="FF0000"/>
                </a:solidFill>
                <a:latin typeface="Times New Roman" panose="02020603050405020304" charset="0"/>
                <a:ea typeface="宋体" panose="02010600030101010101" pitchFamily="2" charset="-122"/>
                <a:cs typeface="Times New Roman" panose="02020603050405020304" charset="0"/>
              </a:rPr>
              <a:t>万种</a:t>
            </a:r>
            <a:r>
              <a:rPr lang="en-US" altLang="zh-CN">
                <a:latin typeface="Times New Roman" panose="02020603050405020304" charset="0"/>
                <a:ea typeface="宋体" panose="02010600030101010101" pitchFamily="2" charset="-122"/>
                <a:cs typeface="Times New Roman" panose="02020603050405020304" charset="0"/>
              </a:rPr>
              <a:t>.</a:t>
            </a:r>
            <a:endParaRPr lang="en-US" altLang="zh-CN">
              <a:latin typeface="Times New Roman" panose="02020603050405020304" charset="0"/>
              <a:ea typeface="宋体" panose="02010600030101010101" pitchFamily="2" charset="-122"/>
              <a:cs typeface="Times New Roman" panose="02020603050405020304" charset="0"/>
            </a:endParaRPr>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2337435" y="1049020"/>
            <a:ext cx="8324850" cy="5343525"/>
          </a:xfrm>
          <a:prstGeom prst="rect">
            <a:avLst/>
          </a:prstGeom>
        </p:spPr>
      </p:pic>
      <p:sp>
        <p:nvSpPr>
          <p:cNvPr id="3" name="文本框 2"/>
          <p:cNvSpPr txBox="1"/>
          <p:nvPr/>
        </p:nvSpPr>
        <p:spPr>
          <a:xfrm>
            <a:off x="1951355" y="381000"/>
            <a:ext cx="9324340" cy="521970"/>
          </a:xfrm>
          <a:prstGeom prst="rect">
            <a:avLst/>
          </a:prstGeom>
          <a:noFill/>
        </p:spPr>
        <p:txBody>
          <a:bodyPr wrap="square" rtlCol="0">
            <a:spAutoFit/>
          </a:bodyPr>
          <a:p>
            <a:r>
              <a:rPr lang="zh-CN" altLang="en-US" sz="2800"/>
              <a:t>个人公司电脑暴力破解一百万种加密仅需要</a:t>
            </a:r>
            <a:r>
              <a:rPr lang="en-US" altLang="zh-CN" sz="2800"/>
              <a:t> 0.333 </a:t>
            </a:r>
            <a:r>
              <a:rPr lang="zh-CN" altLang="en-US" sz="2800"/>
              <a:t>毫秒</a:t>
            </a:r>
            <a:r>
              <a:rPr lang="en-US" altLang="zh-CN" sz="2800"/>
              <a:t>.</a:t>
            </a:r>
            <a:endParaRPr lang="en-US" altLang="zh-CN" sz="2800"/>
          </a:p>
        </p:txBody>
      </p:sp>
    </p:spTree>
    <p:custDataLst>
      <p:tags r:id="rId5"/>
    </p:custDataLst>
  </p:cSld>
  <p:clrMapOvr>
    <a:masterClrMapping/>
  </p:clrMapOvr>
</p:sld>
</file>

<file path=ppt/tags/tag1.xml><?xml version="1.0" encoding="utf-8"?>
<p:tagLst xmlns:p="http://schemas.openxmlformats.org/presentationml/2006/main">
  <p:tag name="KSO_WM_UNIT_PLACING_PICTURE_USER_VIEWPORT" val="{&quot;height&quot;:10800,&quot;width&quot;:19200}"/>
</p:tagLst>
</file>

<file path=ppt/tags/tag1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UNIT_PLACING_PICTURE_USER_VIEWPORT" val="{&quot;height&quot;:5921,&quot;width&quot;:11066}"/>
</p:tagLst>
</file>

<file path=ppt/tags/tag1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UNIT_PLACING_PICTURE_USER_VIEWPORT" val="{&quot;height&quot;:8640,&quot;width&quot;:12960}"/>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9.xml><?xml version="1.0" encoding="utf-8"?>
<p:tagLst xmlns:p="http://schemas.openxmlformats.org/presentationml/2006/main">
  <p:tag name="COMMONDATA" val="eyJoZGlkIjoiMDdiNzcxZTcwODhkZDkwYzM2ZTQ5OGE4ZTM4YmY3YjEifQ=="/>
  <p:tag name="KSO_WPP_MARK_KEY" val="772f36b2-2cd1-41b7-90ab-16be66be94b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2074</Words>
  <Application>WPS 演示</Application>
  <PresentationFormat>宽屏</PresentationFormat>
  <Paragraphs>120</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宋体</vt:lpstr>
      <vt:lpstr>Wingdings</vt:lpstr>
      <vt:lpstr>思源黑体 Medium</vt:lpstr>
      <vt:lpstr>黑体</vt:lpstr>
      <vt:lpstr>思源黑体 Light</vt:lpstr>
      <vt:lpstr>思源黑体 Bold</vt:lpstr>
      <vt:lpstr>Times New Roman</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郑福兴</dc:creator>
  <cp:lastModifiedBy>郑福兴</cp:lastModifiedBy>
  <cp:revision>83</cp:revision>
  <dcterms:created xsi:type="dcterms:W3CDTF">2023-07-26T06:42:00Z</dcterms:created>
  <dcterms:modified xsi:type="dcterms:W3CDTF">2023-08-23T09:00:10Z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325D8CF74DBF4EDC90BBBF09FCF8A343</vt:lpwstr>
  </property>
  <property fmtid="{D5CDD505-2E9C-101B-9397-08002B2CF9AE}" pid="3" name="KSOProductBuildVer">
    <vt:lpwstr>2052-11.1.0.13703</vt:lpwstr>
  </property>
</Properties>
</file>