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6" r:id="rId3"/>
    <p:sldId id="358" r:id="rId5"/>
    <p:sldId id="431" r:id="rId6"/>
    <p:sldId id="423" r:id="rId7"/>
    <p:sldId id="428" r:id="rId8"/>
    <p:sldId id="441" r:id="rId9"/>
    <p:sldId id="424" r:id="rId10"/>
    <p:sldId id="427" r:id="rId11"/>
    <p:sldId id="426" r:id="rId12"/>
    <p:sldId id="425" r:id="rId13"/>
    <p:sldId id="433" r:id="rId14"/>
    <p:sldId id="429" r:id="rId15"/>
    <p:sldId id="430" r:id="rId16"/>
    <p:sldId id="451" r:id="rId17"/>
    <p:sldId id="439" r:id="rId18"/>
    <p:sldId id="440" r:id="rId19"/>
    <p:sldId id="443" r:id="rId20"/>
    <p:sldId id="442" r:id="rId21"/>
    <p:sldId id="444" r:id="rId22"/>
    <p:sldId id="445" r:id="rId23"/>
    <p:sldId id="446" r:id="rId24"/>
    <p:sldId id="447" r:id="rId25"/>
    <p:sldId id="452" r:id="rId26"/>
    <p:sldId id="453" r:id="rId27"/>
    <p:sldId id="463" r:id="rId28"/>
    <p:sldId id="278"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1FD5"/>
    <a:srgbClr val="D51F3D"/>
    <a:srgbClr val="23D1B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97.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第一点，</a:t>
            </a:r>
            <a:r>
              <a:rPr lang="en-US" altLang="zh-CN"/>
              <a:t>特别是当样本容量少于30时，由于中心极限定理可能不适用，因此直接假设数据来自正态分布可能不准确。此时可以考虑使用非参数统计方法，如Wilcoxon秩和检验或Kruskal-Wallis检验来代替 t 检验和方差分析。</a:t>
            </a:r>
            <a:endParaRPr lang="en-US" altLang="zh-CN"/>
          </a:p>
          <a:p>
            <a:r>
              <a:rPr lang="zh-CN" altLang="en-US"/>
              <a:t>第二点，当数据不满足方差齐性假设时，ANOVA的结果可能会产生误导，导致错误的结论。此时，使用ANOVA可能会忽略组间方差差异的影响，而仅仅基于组间均值的差异做出判断，这可能会导致对组别差异的误解。在数据不满足方差齐性假设的情况下，可以考虑使用一些基于分位数的非参数方法，比如Kruskal-Wallis检验。这种方法不需要假设数据满足特定的分布，因此更适用于不满足方差齐性假设的情况。</a:t>
            </a:r>
            <a:endParaRPr lang="zh-CN" altLang="en-US"/>
          </a:p>
          <a:p>
            <a:r>
              <a:rPr lang="zh-CN" altLang="en-US"/>
              <a:t>第三点，微生物研究者需要结合自己的课题进行</a:t>
            </a:r>
            <a:r>
              <a:rPr lang="zh-CN" altLang="en-US"/>
              <a:t>推断。</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鲁棒是Robust的音译，也就是健壮和强壮的意思。它是在异常和危险情况下系统生存的能力。</a:t>
            </a:r>
            <a:endParaRPr lang="zh-CN" altLang="en-US"/>
          </a:p>
          <a:p>
            <a:r>
              <a:rPr lang="zh-CN" altLang="en-US">
                <a:sym typeface="+mn-ea"/>
              </a:rPr>
              <a:t>在统计学中，"鲁棒"一词通常用来描述一种统计方法或模型对异常值或数据偏差的抵抗能力。具体来说，鲁棒性是指在数据包含异常值或偏差时，统计方法仍能产生可靠的结果，而不会因为个别异常值的存在而导致整体结果出现较大变化。具有鲁棒性的方法能够有效地降低异常值对估计量的影响，保持估计结果的稳定性和准确性。</a:t>
            </a:r>
            <a:endParaRPr lang="zh-CN" altLang="en-US"/>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类似上次组长问的问题</a:t>
            </a:r>
            <a:r>
              <a:rPr lang="en-US" altLang="zh-CN"/>
              <a:t>  </a:t>
            </a:r>
            <a:r>
              <a:rPr lang="zh-CN" altLang="en-US"/>
              <a:t>为什么</a:t>
            </a:r>
            <a:r>
              <a:rPr lang="en-US" altLang="zh-CN"/>
              <a:t> bwa </a:t>
            </a:r>
            <a:r>
              <a:rPr lang="zh-CN" altLang="en-US"/>
              <a:t>显示物种人比对率</a:t>
            </a:r>
            <a:r>
              <a:rPr lang="en-US" altLang="zh-CN"/>
              <a:t> 80% </a:t>
            </a:r>
            <a:r>
              <a:rPr lang="zh-CN" altLang="en-US"/>
              <a:t>，而</a:t>
            </a:r>
            <a:r>
              <a:rPr lang="en-US" altLang="zh-CN"/>
              <a:t>blast </a:t>
            </a:r>
            <a:r>
              <a:rPr lang="zh-CN" altLang="en-US"/>
              <a:t>显示</a:t>
            </a:r>
            <a:r>
              <a:rPr lang="en-US" altLang="zh-CN"/>
              <a:t> </a:t>
            </a:r>
            <a:r>
              <a:rPr lang="zh-CN" altLang="en-US"/>
              <a:t>不存在人的</a:t>
            </a:r>
            <a:r>
              <a:rPr lang="en-US" altLang="zh-CN"/>
              <a:t> reads</a:t>
            </a:r>
            <a:r>
              <a:rPr lang="zh-CN" altLang="en-US"/>
              <a:t>？</a:t>
            </a:r>
            <a:endParaRPr lang="zh-CN" altLang="en-US"/>
          </a:p>
          <a:p>
            <a:r>
              <a:rPr lang="zh-CN" altLang="en-US"/>
              <a:t>这两个软件的目的不同，假设不同，所以结果不同是很正常</a:t>
            </a:r>
            <a:r>
              <a:rPr lang="zh-CN" altLang="en-US"/>
              <a:t>的。</a:t>
            </a:r>
            <a:endParaRPr lang="zh-CN" altLang="en-US"/>
          </a:p>
          <a:p>
            <a:r>
              <a:rPr lang="en-US" altLang="zh-CN"/>
              <a:t>blast </a:t>
            </a:r>
            <a:r>
              <a:rPr lang="zh-CN" altLang="en-US"/>
              <a:t>抽</a:t>
            </a:r>
            <a:r>
              <a:rPr lang="en-US" altLang="zh-CN"/>
              <a:t> 3</a:t>
            </a:r>
            <a:r>
              <a:rPr lang="zh-CN" altLang="en-US"/>
              <a:t>万个</a:t>
            </a:r>
            <a:r>
              <a:rPr lang="en-US" altLang="zh-CN"/>
              <a:t> </a:t>
            </a:r>
            <a:r>
              <a:rPr lang="en-US" altLang="zh-CN"/>
              <a:t>reads</a:t>
            </a:r>
            <a:endParaRPr lang="en-US" altLang="zh-CN"/>
          </a:p>
          <a:p>
            <a:r>
              <a:rPr lang="en-US" altLang="zh-CN"/>
              <a:t>bwa </a:t>
            </a:r>
            <a:r>
              <a:rPr lang="zh-CN" altLang="en-US"/>
              <a:t>大批量</a:t>
            </a:r>
            <a:r>
              <a:rPr lang="zh-CN" altLang="en-US"/>
              <a:t>处理</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备择假设不需要三组间均存在</a:t>
            </a:r>
            <a:r>
              <a:rPr lang="zh-CN" altLang="en-US"/>
              <a:t>差异</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image" Target="../media/image1.jpeg"/><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tags" Target="../tags/tag8.xml"/><Relationship Id="rId12" Type="http://schemas.openxmlformats.org/officeDocument/2006/relationships/image" Target="../media/image5.png"/><Relationship Id="rId11" Type="http://schemas.openxmlformats.org/officeDocument/2006/relationships/tags" Target="../tags/tag7.xml"/><Relationship Id="rId10" Type="http://schemas.openxmlformats.org/officeDocument/2006/relationships/image" Target="../media/image4.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tags" Target="../tags/tag39.xml"/><Relationship Id="rId4" Type="http://schemas.openxmlformats.org/officeDocument/2006/relationships/image" Target="../media/image17.png"/><Relationship Id="rId3" Type="http://schemas.openxmlformats.org/officeDocument/2006/relationships/tags" Target="../tags/tag38.xml"/><Relationship Id="rId2" Type="http://schemas.openxmlformats.org/officeDocument/2006/relationships/image" Target="../media/image6.png"/><Relationship Id="rId1" Type="http://schemas.openxmlformats.org/officeDocument/2006/relationships/tags" Target="../tags/tag3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41.xml"/><Relationship Id="rId2" Type="http://schemas.openxmlformats.org/officeDocument/2006/relationships/image" Target="../media/image6.png"/><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43.xml"/><Relationship Id="rId2" Type="http://schemas.openxmlformats.org/officeDocument/2006/relationships/image" Target="../media/image6.png"/><Relationship Id="rId1" Type="http://schemas.openxmlformats.org/officeDocument/2006/relationships/tags" Target="../tags/tag4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45.xml"/><Relationship Id="rId2" Type="http://schemas.openxmlformats.org/officeDocument/2006/relationships/image" Target="../media/image6.png"/><Relationship Id="rId1" Type="http://schemas.openxmlformats.org/officeDocument/2006/relationships/tags" Target="../tags/tag4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6.png"/><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image" Target="../media/image6.png"/><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55.xml"/><Relationship Id="rId2" Type="http://schemas.openxmlformats.org/officeDocument/2006/relationships/image" Target="../media/image6.png"/><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image" Target="../media/image6.png"/><Relationship Id="rId10" Type="http://schemas.openxmlformats.org/officeDocument/2006/relationships/notesSlide" Target="../notesSlides/notesSlide17.xml"/><Relationship Id="rId1" Type="http://schemas.openxmlformats.org/officeDocument/2006/relationships/tags" Target="../tags/tag56.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xml"/><Relationship Id="rId5" Type="http://schemas.openxmlformats.org/officeDocument/2006/relationships/tags" Target="../tags/tag65.xml"/><Relationship Id="rId4" Type="http://schemas.openxmlformats.org/officeDocument/2006/relationships/image" Target="../media/image18.jpeg"/><Relationship Id="rId3" Type="http://schemas.openxmlformats.org/officeDocument/2006/relationships/tags" Target="../tags/tag64.xml"/><Relationship Id="rId2" Type="http://schemas.openxmlformats.org/officeDocument/2006/relationships/image" Target="../media/image6.png"/><Relationship Id="rId1" Type="http://schemas.openxmlformats.org/officeDocument/2006/relationships/tags" Target="../tags/tag63.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tags" Target="../tags/tag69.xml"/><Relationship Id="rId5" Type="http://schemas.openxmlformats.org/officeDocument/2006/relationships/image" Target="../media/image19.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6.png"/><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12.xml"/><Relationship Id="rId6" Type="http://schemas.openxmlformats.org/officeDocument/2006/relationships/image" Target="../media/image8.png"/><Relationship Id="rId5" Type="http://schemas.openxmlformats.org/officeDocument/2006/relationships/tags" Target="../tags/tag11.xml"/><Relationship Id="rId4" Type="http://schemas.openxmlformats.org/officeDocument/2006/relationships/image" Target="../media/image7.png"/><Relationship Id="rId3" Type="http://schemas.openxmlformats.org/officeDocument/2006/relationships/tags" Target="../tags/tag10.xml"/><Relationship Id="rId2" Type="http://schemas.openxmlformats.org/officeDocument/2006/relationships/image" Target="../media/image6.png"/><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1.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image" Target="../media/image20.png"/><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image" Target="../media/image21.png"/><Relationship Id="rId3" Type="http://schemas.openxmlformats.org/officeDocument/2006/relationships/tags" Target="../tags/tag75.xml"/><Relationship Id="rId2" Type="http://schemas.openxmlformats.org/officeDocument/2006/relationships/image" Target="../media/image6.png"/><Relationship Id="rId1" Type="http://schemas.openxmlformats.org/officeDocument/2006/relationships/tags" Target="../tags/tag74.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xml"/><Relationship Id="rId5" Type="http://schemas.openxmlformats.org/officeDocument/2006/relationships/tags" Target="../tags/tag79.xml"/><Relationship Id="rId4" Type="http://schemas.openxmlformats.org/officeDocument/2006/relationships/image" Target="../media/image22.png"/><Relationship Id="rId3" Type="http://schemas.openxmlformats.org/officeDocument/2006/relationships/tags" Target="../tags/tag78.xml"/><Relationship Id="rId2" Type="http://schemas.openxmlformats.org/officeDocument/2006/relationships/image" Target="../media/image6.png"/><Relationship Id="rId1" Type="http://schemas.openxmlformats.org/officeDocument/2006/relationships/tags" Target="../tags/tag77.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xml"/><Relationship Id="rId5" Type="http://schemas.openxmlformats.org/officeDocument/2006/relationships/tags" Target="../tags/tag82.xml"/><Relationship Id="rId4" Type="http://schemas.openxmlformats.org/officeDocument/2006/relationships/image" Target="../media/image23.png"/><Relationship Id="rId3" Type="http://schemas.openxmlformats.org/officeDocument/2006/relationships/tags" Target="../tags/tag81.xml"/><Relationship Id="rId2" Type="http://schemas.openxmlformats.org/officeDocument/2006/relationships/image" Target="../media/image6.png"/><Relationship Id="rId1" Type="http://schemas.openxmlformats.org/officeDocument/2006/relationships/tags" Target="../tags/tag80.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tags" Target="../tags/tag84.xml"/><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tags" Target="../tags/tag83.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1.xml"/><Relationship Id="rId7" Type="http://schemas.openxmlformats.org/officeDocument/2006/relationships/tags" Target="../tags/tag88.xml"/><Relationship Id="rId6" Type="http://schemas.openxmlformats.org/officeDocument/2006/relationships/image" Target="../media/image18.jpeg"/><Relationship Id="rId5" Type="http://schemas.openxmlformats.org/officeDocument/2006/relationships/tags" Target="../tags/tag87.xml"/><Relationship Id="rId4" Type="http://schemas.openxmlformats.org/officeDocument/2006/relationships/image" Target="../media/image19.png"/><Relationship Id="rId3" Type="http://schemas.openxmlformats.org/officeDocument/2006/relationships/tags" Target="../tags/tag86.xml"/><Relationship Id="rId2" Type="http://schemas.openxmlformats.org/officeDocument/2006/relationships/image" Target="../media/image6.png"/><Relationship Id="rId1" Type="http://schemas.openxmlformats.org/officeDocument/2006/relationships/tags" Target="../tags/tag85.xml"/></Relationships>
</file>

<file path=ppt/slides/_rels/slide26.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94.xml"/><Relationship Id="rId7" Type="http://schemas.openxmlformats.org/officeDocument/2006/relationships/image" Target="../media/image4.png"/><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slideLayout" Target="../slideLayouts/slideLayout1.xml"/><Relationship Id="rId12" Type="http://schemas.openxmlformats.org/officeDocument/2006/relationships/tags" Target="../tags/tag96.xml"/><Relationship Id="rId11" Type="http://schemas.openxmlformats.org/officeDocument/2006/relationships/image" Target="../media/image5.png"/><Relationship Id="rId10" Type="http://schemas.openxmlformats.org/officeDocument/2006/relationships/tags" Target="../tags/tag95.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15.xml"/><Relationship Id="rId4" Type="http://schemas.openxmlformats.org/officeDocument/2006/relationships/image" Target="../media/image9.png"/><Relationship Id="rId3" Type="http://schemas.openxmlformats.org/officeDocument/2006/relationships/tags" Target="../tags/tag14.xml"/><Relationship Id="rId2" Type="http://schemas.openxmlformats.org/officeDocument/2006/relationships/image" Target="../media/image6.png"/><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6.png"/><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image" Target="../media/image6.png"/><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26.xml"/><Relationship Id="rId4" Type="http://schemas.openxmlformats.org/officeDocument/2006/relationships/image" Target="../media/image11.png"/><Relationship Id="rId3" Type="http://schemas.openxmlformats.org/officeDocument/2006/relationships/tags" Target="../tags/tag25.xml"/><Relationship Id="rId2" Type="http://schemas.openxmlformats.org/officeDocument/2006/relationships/image" Target="../media/image6.png"/><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6.png"/><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media/image14.png"/><Relationship Id="rId7" Type="http://schemas.openxmlformats.org/officeDocument/2006/relationships/tags" Target="../tags/tag33.xml"/><Relationship Id="rId6" Type="http://schemas.openxmlformats.org/officeDocument/2006/relationships/image" Target="../media/image13.png"/><Relationship Id="rId5" Type="http://schemas.openxmlformats.org/officeDocument/2006/relationships/tags" Target="../tags/tag32.xml"/><Relationship Id="rId4" Type="http://schemas.openxmlformats.org/officeDocument/2006/relationships/image" Target="../media/image12.png"/><Relationship Id="rId3" Type="http://schemas.openxmlformats.org/officeDocument/2006/relationships/tags" Target="../tags/tag31.xml"/><Relationship Id="rId2" Type="http://schemas.openxmlformats.org/officeDocument/2006/relationships/image" Target="../media/image6.png"/><Relationship Id="rId15" Type="http://schemas.openxmlformats.org/officeDocument/2006/relationships/notesSlide" Target="../notesSlides/notesSlide9.xml"/><Relationship Id="rId14" Type="http://schemas.openxmlformats.org/officeDocument/2006/relationships/slideLayout" Target="../slideLayouts/slideLayout1.xml"/><Relationship Id="rId13" Type="http://schemas.openxmlformats.org/officeDocument/2006/relationships/tags" Target="../tags/tag36.xml"/><Relationship Id="rId12" Type="http://schemas.openxmlformats.org/officeDocument/2006/relationships/image" Target="../media/image16.png"/><Relationship Id="rId11" Type="http://schemas.openxmlformats.org/officeDocument/2006/relationships/tags" Target="../tags/tag35.xml"/><Relationship Id="rId10" Type="http://schemas.openxmlformats.org/officeDocument/2006/relationships/image" Target="../media/image15.png"/><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3"/>
          <p:cNvPicPr>
            <a:picLocks noChangeAspect="1"/>
          </p:cNvPicPr>
          <p:nvPr>
            <p:custDataLst>
              <p:tags r:id="rId1"/>
            </p:custDataLst>
          </p:nvPr>
        </p:nvPicPr>
        <p:blipFill>
          <a:blip r:embed="rId2"/>
          <a:stretch>
            <a:fillRect/>
          </a:stretch>
        </p:blipFill>
        <p:spPr>
          <a:xfrm>
            <a:off x="635" y="0"/>
            <a:ext cx="12192000" cy="6858000"/>
          </a:xfrm>
          <a:prstGeom prst="rect">
            <a:avLst/>
          </a:prstGeom>
        </p:spPr>
      </p:pic>
      <p:pic>
        <p:nvPicPr>
          <p:cNvPr id="19" name="图片 18" descr="未标题-2"/>
          <p:cNvPicPr>
            <a:picLocks noChangeAspect="1"/>
          </p:cNvPicPr>
          <p:nvPr/>
        </p:nvPicPr>
        <p:blipFill>
          <a:blip r:embed="rId3"/>
          <a:stretch>
            <a:fillRect/>
          </a:stretch>
        </p:blipFill>
        <p:spPr>
          <a:xfrm>
            <a:off x="405765" y="4696460"/>
            <a:ext cx="2874010" cy="357505"/>
          </a:xfrm>
          <a:prstGeom prst="rect">
            <a:avLst/>
          </a:prstGeom>
        </p:spPr>
      </p:pic>
      <p:sp>
        <p:nvSpPr>
          <p:cNvPr id="20" name="文本框 19"/>
          <p:cNvSpPr txBox="1"/>
          <p:nvPr>
            <p:custDataLst>
              <p:tags r:id="rId4"/>
            </p:custDataLst>
          </p:nvPr>
        </p:nvSpPr>
        <p:spPr>
          <a:xfrm>
            <a:off x="496263" y="5109845"/>
            <a:ext cx="4064000" cy="368300"/>
          </a:xfrm>
          <a:prstGeom prst="rect">
            <a:avLst/>
          </a:prstGeom>
          <a:noFill/>
        </p:spPr>
        <p:txBody>
          <a:bodyPr wrap="square" rtlCol="0">
            <a:spAutoFit/>
          </a:bodyPr>
          <a:lstStyle/>
          <a:p>
            <a:r>
              <a:rPr lang="zh-CN" altLang="en-US" spc="300">
                <a:solidFill>
                  <a:schemeClr val="bg1"/>
                </a:solidFill>
                <a:uFillTx/>
                <a:latin typeface="思源黑体 Medium" panose="020B0600000000000000" charset="-122"/>
                <a:ea typeface="思源黑体 Medium" panose="020B0600000000000000" charset="-122"/>
                <a:cs typeface="思源黑体 Medium" panose="020B0600000000000000" charset="-122"/>
              </a:rPr>
              <a:t>郑福兴</a:t>
            </a:r>
            <a:r>
              <a:rPr lang="en-US" altLang="zh-CN" spc="300">
                <a:solidFill>
                  <a:schemeClr val="bg1"/>
                </a:solidFill>
                <a:uFillTx/>
                <a:latin typeface="思源黑体 Medium" panose="020B0600000000000000" charset="-122"/>
                <a:ea typeface="思源黑体 Medium" panose="020B0600000000000000" charset="-122"/>
                <a:cs typeface="思源黑体 Medium" panose="020B0600000000000000" charset="-122"/>
              </a:rPr>
              <a:t> · </a:t>
            </a:r>
            <a:r>
              <a:rPr lang="zh-CN" altLang="en-US" spc="300">
                <a:solidFill>
                  <a:schemeClr val="bg1"/>
                </a:solidFill>
                <a:uFillTx/>
                <a:latin typeface="思源黑体 Medium" panose="020B0600000000000000" charset="-122"/>
                <a:ea typeface="思源黑体 Medium" panose="020B0600000000000000" charset="-122"/>
                <a:cs typeface="思源黑体 Medium" panose="020B0600000000000000" charset="-122"/>
              </a:rPr>
              <a:t>生信部</a:t>
            </a:r>
            <a:endParaRPr lang="zh-CN" altLang="en-US" spc="300">
              <a:solidFill>
                <a:schemeClr val="bg1"/>
              </a:solidFill>
              <a:uFillTx/>
              <a:latin typeface="思源黑体 Medium" panose="020B0600000000000000" charset="-122"/>
              <a:ea typeface="思源黑体 Medium" panose="020B0600000000000000" charset="-122"/>
              <a:cs typeface="思源黑体 Medium" panose="020B0600000000000000" charset="-122"/>
            </a:endParaRPr>
          </a:p>
        </p:txBody>
      </p:sp>
      <p:sp>
        <p:nvSpPr>
          <p:cNvPr id="25" name="文本框 24"/>
          <p:cNvSpPr txBox="1"/>
          <p:nvPr>
            <p:custDataLst>
              <p:tags r:id="rId5"/>
            </p:custDataLst>
          </p:nvPr>
        </p:nvSpPr>
        <p:spPr>
          <a:xfrm>
            <a:off x="7829550" y="6291580"/>
            <a:ext cx="2114550" cy="213995"/>
          </a:xfrm>
          <a:prstGeom prst="rect">
            <a:avLst/>
          </a:prstGeom>
          <a:noFill/>
        </p:spPr>
        <p:txBody>
          <a:bodyPr wrap="square" rtlCol="0">
            <a:spAutoFit/>
          </a:bodyPr>
          <a:lstStyle/>
          <a:p>
            <a:r>
              <a:rPr lang="zh-CN" altLang="en-US" sz="800" spc="300">
                <a:solidFill>
                  <a:schemeClr val="bg1"/>
                </a:solidFill>
                <a:uFillTx/>
                <a:latin typeface="思源黑体 Light" panose="020B0300000000000000" charset="-122"/>
                <a:ea typeface="思源黑体 Light" panose="020B0300000000000000" charset="-122"/>
              </a:rPr>
              <a:t>欧易旗下子公司</a:t>
            </a:r>
            <a:endParaRPr lang="zh-CN" altLang="en-US" sz="800" spc="300">
              <a:solidFill>
                <a:schemeClr val="bg1"/>
              </a:solidFill>
              <a:uFillTx/>
              <a:latin typeface="思源黑体 Light" panose="020B0300000000000000" charset="-122"/>
              <a:ea typeface="思源黑体 Light" panose="020B0300000000000000" charset="-122"/>
            </a:endParaRPr>
          </a:p>
        </p:txBody>
      </p:sp>
      <p:grpSp>
        <p:nvGrpSpPr>
          <p:cNvPr id="2" name="组合 1"/>
          <p:cNvGrpSpPr/>
          <p:nvPr/>
        </p:nvGrpSpPr>
        <p:grpSpPr>
          <a:xfrm>
            <a:off x="594995" y="6356985"/>
            <a:ext cx="654050" cy="99060"/>
            <a:chOff x="937" y="10011"/>
            <a:chExt cx="1030" cy="156"/>
          </a:xfrm>
        </p:grpSpPr>
        <p:sp>
          <p:nvSpPr>
            <p:cNvPr id="26" name="椭圆 25"/>
            <p:cNvSpPr/>
            <p:nvPr/>
          </p:nvSpPr>
          <p:spPr>
            <a:xfrm>
              <a:off x="937" y="10011"/>
              <a:ext cx="156" cy="156"/>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6"/>
              </p:custDataLst>
            </p:nvPr>
          </p:nvSpPr>
          <p:spPr>
            <a:xfrm>
              <a:off x="1374" y="10011"/>
              <a:ext cx="156" cy="156"/>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7"/>
              </p:custDataLst>
            </p:nvPr>
          </p:nvSpPr>
          <p:spPr>
            <a:xfrm>
              <a:off x="1811" y="10011"/>
              <a:ext cx="156" cy="156"/>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descr="资源 2@4x"/>
          <p:cNvPicPr>
            <a:picLocks noChangeAspect="1"/>
          </p:cNvPicPr>
          <p:nvPr>
            <p:custDataLst>
              <p:tags r:id="rId8"/>
            </p:custDataLst>
          </p:nvPr>
        </p:nvPicPr>
        <p:blipFill>
          <a:blip r:embed="rId9"/>
          <a:stretch>
            <a:fillRect/>
          </a:stretch>
        </p:blipFill>
        <p:spPr>
          <a:xfrm>
            <a:off x="9141621" y="537210"/>
            <a:ext cx="2629374" cy="288000"/>
          </a:xfrm>
          <a:prstGeom prst="rect">
            <a:avLst/>
          </a:prstGeom>
        </p:spPr>
      </p:pic>
      <p:pic>
        <p:nvPicPr>
          <p:cNvPr id="32" name="图片 31" descr="图层 8"/>
          <p:cNvPicPr>
            <a:picLocks noChangeAspect="1"/>
          </p:cNvPicPr>
          <p:nvPr/>
        </p:nvPicPr>
        <p:blipFill>
          <a:blip r:embed="rId10"/>
          <a:stretch>
            <a:fillRect/>
          </a:stretch>
        </p:blipFill>
        <p:spPr>
          <a:xfrm>
            <a:off x="9070930" y="6237275"/>
            <a:ext cx="2700065" cy="255600"/>
          </a:xfrm>
          <a:prstGeom prst="rect">
            <a:avLst/>
          </a:prstGeom>
        </p:spPr>
      </p:pic>
      <p:pic>
        <p:nvPicPr>
          <p:cNvPr id="33" name="图片 32" descr="OE-LOGO-优化"/>
          <p:cNvPicPr>
            <a:picLocks noChangeAspect="1"/>
          </p:cNvPicPr>
          <p:nvPr>
            <p:custDataLst>
              <p:tags r:id="rId11"/>
            </p:custDataLst>
          </p:nvPr>
        </p:nvPicPr>
        <p:blipFill>
          <a:blip r:embed="rId12"/>
          <a:stretch>
            <a:fillRect/>
          </a:stretch>
        </p:blipFill>
        <p:spPr>
          <a:xfrm>
            <a:off x="496263" y="496570"/>
            <a:ext cx="1681480" cy="443865"/>
          </a:xfrm>
          <a:prstGeom prst="rect">
            <a:avLst/>
          </a:prstGeom>
        </p:spPr>
      </p:pic>
      <p:sp>
        <p:nvSpPr>
          <p:cNvPr id="4" name="文本框 3"/>
          <p:cNvSpPr txBox="1"/>
          <p:nvPr/>
        </p:nvSpPr>
        <p:spPr>
          <a:xfrm>
            <a:off x="2324735" y="2766695"/>
            <a:ext cx="3181985" cy="368300"/>
          </a:xfrm>
          <a:prstGeom prst="rect">
            <a:avLst/>
          </a:prstGeom>
          <a:noFill/>
        </p:spPr>
        <p:txBody>
          <a:bodyPr wrap="square" rtlCol="0">
            <a:spAutoFit/>
          </a:bodyPr>
          <a:p>
            <a:endParaRPr lang="zh-CN" altLang="en-US"/>
          </a:p>
        </p:txBody>
      </p:sp>
      <p:sp>
        <p:nvSpPr>
          <p:cNvPr id="7" name="文本框 6"/>
          <p:cNvSpPr txBox="1"/>
          <p:nvPr/>
        </p:nvSpPr>
        <p:spPr>
          <a:xfrm>
            <a:off x="594995" y="2654935"/>
            <a:ext cx="4646295" cy="2041525"/>
          </a:xfrm>
          <a:prstGeom prst="rect">
            <a:avLst/>
          </a:prstGeom>
          <a:noFill/>
        </p:spPr>
        <p:txBody>
          <a:bodyPr wrap="square" rtlCol="0">
            <a:noAutofit/>
          </a:bodyPr>
          <a:p>
            <a:pPr marL="0" lvl="6"/>
            <a:r>
              <a:rPr kumimoji="1" 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rPr>
              <a:t>ANOVA</a:t>
            </a:r>
            <a:endParaRPr kumimoji="1" 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endParaRPr>
          </a:p>
          <a:p>
            <a:pPr marL="0" lvl="6"/>
            <a:r>
              <a:rPr kumimoji="1" 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rPr>
              <a:t>kruskal-wallis</a:t>
            </a:r>
            <a:endParaRPr kumimoji="1" 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endParaRPr>
          </a:p>
          <a:p>
            <a:pPr marL="0" lvl="6"/>
            <a:r>
              <a:rPr kumimoji="1" 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rPr>
              <a:t>LEfSe</a:t>
            </a:r>
            <a:endParaRPr kumimoji="1" 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endParaRPr>
          </a:p>
          <a:p>
            <a:pPr marL="0" lvl="6"/>
            <a:endParaRPr kumimoji="1" 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endParaRPr>
          </a:p>
          <a:p>
            <a:pPr marL="0" lvl="6"/>
            <a:endParaRPr kumimoji="1" 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endParaRPr>
          </a:p>
        </p:txBody>
      </p:sp>
    </p:spTree>
    <p:custDataLst>
      <p:tags r:id="rId1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609725" y="161925"/>
            <a:ext cx="8972550" cy="6534150"/>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3048000" y="1851025"/>
            <a:ext cx="6096000" cy="2306955"/>
          </a:xfrm>
          <a:prstGeom prst="rect">
            <a:avLst/>
          </a:prstGeom>
          <a:noFill/>
        </p:spPr>
        <p:txBody>
          <a:bodyPr wrap="square" rtlCol="0" anchor="t">
            <a:spAutoFit/>
          </a:bodyPr>
          <a:p>
            <a:pPr algn="ctr"/>
            <a:r>
              <a:rPr lang="en-US" altLang="zh-CN" sz="7200" b="1">
                <a:ln w="9525">
                  <a:solidFill>
                    <a:schemeClr val="bg1"/>
                  </a:solidFill>
                  <a:prstDash val="solid"/>
                </a:ln>
                <a:effectLst>
                  <a:outerShdw blurRad="12700" dist="38100" dir="2700000" algn="tl" rotWithShape="0">
                    <a:schemeClr val="bg1">
                      <a:lumMod val="50000"/>
                    </a:schemeClr>
                  </a:outerShdw>
                </a:effectLst>
                <a:sym typeface="+mn-ea"/>
              </a:rPr>
              <a:t>P_Value &lt; 0.05</a:t>
            </a:r>
            <a:endParaRPr lang="en-US" altLang="zh-CN" sz="7200" b="1">
              <a:ln w="9525">
                <a:solidFill>
                  <a:schemeClr val="bg1"/>
                </a:solidFill>
                <a:prstDash val="solid"/>
              </a:ln>
              <a:effectLst>
                <a:outerShdw blurRad="12700" dist="38100" dir="2700000" algn="tl" rotWithShape="0">
                  <a:schemeClr val="bg1">
                    <a:lumMod val="50000"/>
                  </a:schemeClr>
                </a:outerShdw>
              </a:effectLst>
              <a:sym typeface="+mn-ea"/>
            </a:endParaRPr>
          </a:p>
          <a:p>
            <a:pPr algn="ctr"/>
            <a:r>
              <a:rPr lang="zh-CN" altLang="en-US" sz="7200" b="1">
                <a:ln w="9525">
                  <a:solidFill>
                    <a:schemeClr val="bg1"/>
                  </a:solidFill>
                  <a:prstDash val="solid"/>
                </a:ln>
                <a:effectLst>
                  <a:outerShdw blurRad="12700" dist="38100" dir="2700000" algn="tl" rotWithShape="0">
                    <a:schemeClr val="bg1">
                      <a:lumMod val="50000"/>
                    </a:schemeClr>
                  </a:outerShdw>
                </a:effectLst>
                <a:sym typeface="+mn-ea"/>
              </a:rPr>
              <a:t>拒绝原假设</a:t>
            </a:r>
            <a:r>
              <a:rPr lang="en-US" altLang="zh-CN" sz="7200" b="1">
                <a:ln w="9525">
                  <a:solidFill>
                    <a:schemeClr val="bg1"/>
                  </a:solidFill>
                  <a:prstDash val="solid"/>
                </a:ln>
                <a:effectLst>
                  <a:outerShdw blurRad="12700" dist="38100" dir="2700000" algn="tl" rotWithShape="0">
                    <a:schemeClr val="bg1">
                      <a:lumMod val="50000"/>
                    </a:schemeClr>
                  </a:outerShdw>
                </a:effectLst>
                <a:sym typeface="+mn-ea"/>
              </a:rPr>
              <a:t>H</a:t>
            </a:r>
            <a:r>
              <a:rPr lang="en-US" altLang="zh-CN" sz="7200" b="1" baseline="-25000">
                <a:ln w="9525">
                  <a:solidFill>
                    <a:schemeClr val="bg1"/>
                  </a:solidFill>
                  <a:prstDash val="solid"/>
                </a:ln>
                <a:effectLst>
                  <a:outerShdw blurRad="12700" dist="38100" dir="2700000" algn="tl" rotWithShape="0">
                    <a:schemeClr val="bg1">
                      <a:lumMod val="50000"/>
                    </a:schemeClr>
                  </a:outerShdw>
                </a:effectLst>
                <a:sym typeface="+mn-ea"/>
              </a:rPr>
              <a:t>0 </a:t>
            </a:r>
            <a:endParaRPr lang="zh-CN" altLang="en-US" sz="7200" b="1" baseline="-25000">
              <a:ln w="9525">
                <a:solidFill>
                  <a:schemeClr val="bg1"/>
                </a:solidFill>
                <a:prstDash val="solid"/>
              </a:ln>
              <a:effectLst>
                <a:outerShdw blurRad="12700" dist="38100" dir="2700000" algn="tl" rotWithShape="0">
                  <a:schemeClr val="bg1">
                    <a:lumMod val="50000"/>
                  </a:schemeClr>
                </a:outerShdw>
              </a:effectLst>
              <a:sym typeface="+mn-ea"/>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1579245" y="1406525"/>
            <a:ext cx="9409430" cy="3415030"/>
          </a:xfrm>
          <a:prstGeom prst="rect">
            <a:avLst/>
          </a:prstGeom>
          <a:noFill/>
        </p:spPr>
        <p:txBody>
          <a:bodyPr wrap="square" rtlCol="0">
            <a:spAutoFit/>
          </a:bodyPr>
          <a:p>
            <a:pPr algn="ctr"/>
            <a:r>
              <a:rPr lang="zh-CN" altLang="en-US" sz="2400"/>
              <a:t>优势：</a:t>
            </a:r>
            <a:endParaRPr lang="zh-CN" altLang="en-US" sz="2400"/>
          </a:p>
          <a:p>
            <a:r>
              <a:rPr lang="en-US" altLang="zh-CN" sz="2400"/>
              <a:t>p = 0.05 </a:t>
            </a:r>
            <a:r>
              <a:rPr lang="zh-CN" altLang="en-US" sz="2400"/>
              <a:t>意味着有</a:t>
            </a:r>
            <a:r>
              <a:rPr lang="en-US" altLang="zh-CN" sz="2400"/>
              <a:t> 95 % </a:t>
            </a:r>
            <a:r>
              <a:rPr lang="zh-CN" altLang="en-US" sz="2400"/>
              <a:t>的概率是正确的拒绝</a:t>
            </a:r>
            <a:r>
              <a:rPr lang="zh-CN" altLang="en-US" sz="2400"/>
              <a:t>原假设，</a:t>
            </a:r>
            <a:endParaRPr lang="zh-CN" altLang="en-US" sz="2400"/>
          </a:p>
          <a:p>
            <a:r>
              <a:rPr lang="zh-CN" altLang="en-US" sz="2400"/>
              <a:t>也就是说</a:t>
            </a:r>
            <a:r>
              <a:rPr lang="en-US" altLang="zh-CN" sz="2400"/>
              <a:t> </a:t>
            </a:r>
            <a:r>
              <a:rPr lang="zh-CN" altLang="en-US" sz="2400"/>
              <a:t>有</a:t>
            </a:r>
            <a:r>
              <a:rPr lang="en-US" altLang="zh-CN" sz="2400"/>
              <a:t> 5% </a:t>
            </a:r>
            <a:r>
              <a:rPr lang="zh-CN" altLang="en-US" sz="2400"/>
              <a:t>的错误</a:t>
            </a:r>
            <a:r>
              <a:rPr lang="zh-CN" altLang="en-US" sz="2400"/>
              <a:t>拒绝率</a:t>
            </a:r>
            <a:endParaRPr lang="zh-CN" altLang="en-US" sz="2400"/>
          </a:p>
          <a:p>
            <a:endParaRPr lang="zh-CN" altLang="en-US" sz="2400"/>
          </a:p>
          <a:p>
            <a:r>
              <a:rPr lang="zh-CN" altLang="en-US" sz="2400"/>
              <a:t>当有</a:t>
            </a:r>
            <a:r>
              <a:rPr lang="en-US" altLang="zh-CN" sz="2400"/>
              <a:t>10</a:t>
            </a:r>
            <a:r>
              <a:rPr lang="zh-CN" altLang="en-US" sz="2400"/>
              <a:t>个样本进行差异比较时</a:t>
            </a:r>
            <a:r>
              <a:rPr lang="en-US" altLang="zh-CN" sz="2400"/>
              <a:t> </a:t>
            </a:r>
            <a:r>
              <a:rPr lang="zh-CN" altLang="en-US" sz="2400"/>
              <a:t>如果</a:t>
            </a:r>
            <a:r>
              <a:rPr lang="en-US" altLang="zh-CN" sz="2400"/>
              <a:t> </a:t>
            </a:r>
            <a:r>
              <a:rPr lang="zh-CN" altLang="en-US" sz="2400"/>
              <a:t>采用</a:t>
            </a:r>
            <a:r>
              <a:rPr lang="en-US" altLang="zh-CN" sz="2400"/>
              <a:t> t.test </a:t>
            </a:r>
            <a:r>
              <a:rPr lang="zh-CN" altLang="en-US" sz="2400"/>
              <a:t>则需要进行</a:t>
            </a:r>
            <a:r>
              <a:rPr lang="en-US" altLang="zh-CN" sz="2400"/>
              <a:t>  45 </a:t>
            </a:r>
            <a:r>
              <a:rPr lang="zh-CN" altLang="en-US" sz="2400"/>
              <a:t>次</a:t>
            </a:r>
            <a:r>
              <a:rPr lang="en-US" altLang="zh-CN" sz="2400"/>
              <a:t> t </a:t>
            </a:r>
            <a:r>
              <a:rPr lang="zh-CN" altLang="en-US" sz="2400"/>
              <a:t>检验。</a:t>
            </a:r>
            <a:r>
              <a:rPr lang="en-US" altLang="zh-CN" sz="2400"/>
              <a:t> </a:t>
            </a:r>
            <a:r>
              <a:rPr lang="zh-CN" altLang="en-US" sz="2400"/>
              <a:t>不出现假阳的概率为</a:t>
            </a:r>
            <a:r>
              <a:rPr lang="en-US" altLang="zh-CN" sz="2400"/>
              <a:t> 0.95</a:t>
            </a:r>
            <a:r>
              <a:rPr lang="en-US" altLang="zh-CN" sz="2400" baseline="30000"/>
              <a:t>45 </a:t>
            </a:r>
            <a:r>
              <a:rPr lang="en-US" altLang="zh-CN" sz="2400"/>
              <a:t>= 0.09944026</a:t>
            </a:r>
            <a:r>
              <a:rPr lang="zh-CN" altLang="en-US" sz="2400"/>
              <a:t>。</a:t>
            </a:r>
            <a:r>
              <a:rPr lang="en-US" altLang="zh-CN" sz="2400"/>
              <a:t> </a:t>
            </a:r>
            <a:r>
              <a:rPr lang="zh-CN" altLang="en-US" sz="2400"/>
              <a:t>正确率仅为</a:t>
            </a:r>
            <a:r>
              <a:rPr lang="en-US" altLang="zh-CN" sz="2400"/>
              <a:t> 10% </a:t>
            </a:r>
            <a:r>
              <a:rPr lang="zh-CN" altLang="en-US" sz="2400"/>
              <a:t>左右。</a:t>
            </a:r>
            <a:endParaRPr lang="zh-CN" altLang="en-US" sz="2400"/>
          </a:p>
          <a:p>
            <a:endParaRPr lang="zh-CN" altLang="en-US" sz="2400"/>
          </a:p>
          <a:p>
            <a:r>
              <a:rPr lang="zh-CN" altLang="en-US" sz="2400"/>
              <a:t>方差分析就是同时考虑所有的样本，因此排除了错误累积的概率，</a:t>
            </a:r>
            <a:endParaRPr lang="zh-CN" altLang="en-US" sz="2400"/>
          </a:p>
          <a:p>
            <a:r>
              <a:rPr lang="zh-CN" altLang="en-US" sz="2400"/>
              <a:t>从而避免拒绝一个真实的原假设。</a:t>
            </a:r>
            <a:endParaRPr lang="zh-CN" altLang="en-US" sz="240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1836420" y="752475"/>
            <a:ext cx="8548370" cy="3784600"/>
          </a:xfrm>
          <a:prstGeom prst="rect">
            <a:avLst/>
          </a:prstGeom>
          <a:noFill/>
        </p:spPr>
        <p:txBody>
          <a:bodyPr wrap="square" rtlCol="0" anchor="t">
            <a:spAutoFit/>
          </a:bodyPr>
          <a:p>
            <a:pPr algn="ctr"/>
            <a:r>
              <a:rPr lang="en-US" altLang="zh-CN" sz="2400"/>
              <a:t>ANOVA </a:t>
            </a:r>
            <a:r>
              <a:rPr lang="zh-CN" altLang="en-US" sz="2400"/>
              <a:t>基本假定（适用前提）：</a:t>
            </a:r>
            <a:endParaRPr lang="zh-CN" altLang="en-US" sz="2400"/>
          </a:p>
          <a:p>
            <a:pPr marL="457200" indent="-457200" algn="ctr">
              <a:buAutoNum type="arabicPeriod"/>
            </a:pPr>
            <a:endParaRPr lang="zh-CN" altLang="en-US" sz="2400"/>
          </a:p>
          <a:p>
            <a:pPr marL="457200" indent="-457200" algn="l">
              <a:buAutoNum type="arabicPeriod"/>
            </a:pPr>
            <a:r>
              <a:rPr lang="zh-CN" altLang="en-US" sz="2400"/>
              <a:t>每个总体应该</a:t>
            </a:r>
            <a:r>
              <a:rPr lang="zh-CN" altLang="en-US" sz="2400">
                <a:solidFill>
                  <a:srgbClr val="FF0000"/>
                </a:solidFill>
              </a:rPr>
              <a:t>近似正态分布</a:t>
            </a:r>
            <a:r>
              <a:rPr lang="zh-CN" altLang="en-US" sz="2400">
                <a:solidFill>
                  <a:schemeClr val="tx1"/>
                </a:solidFill>
              </a:rPr>
              <a:t>：尽管数据不必严格遵循正态分布，但近似正态分布会使得ANOVA的结果更加准确可靠。</a:t>
            </a:r>
            <a:endParaRPr lang="zh-CN" altLang="en-US" sz="2400">
              <a:solidFill>
                <a:schemeClr val="tx1"/>
              </a:solidFill>
            </a:endParaRPr>
          </a:p>
          <a:p>
            <a:pPr marL="457200" indent="-457200" algn="l">
              <a:buAutoNum type="arabicPeriod"/>
            </a:pPr>
            <a:endParaRPr lang="zh-CN" altLang="en-US" sz="2400"/>
          </a:p>
          <a:p>
            <a:pPr marL="457200" indent="-457200" algn="l">
              <a:buAutoNum type="arabicPeriod"/>
            </a:pPr>
            <a:r>
              <a:rPr lang="zh-CN" altLang="en-US" sz="2400"/>
              <a:t>各个总体的</a:t>
            </a:r>
            <a:r>
              <a:rPr lang="zh-CN" altLang="en-US" sz="2400">
                <a:solidFill>
                  <a:srgbClr val="FF0000"/>
                </a:solidFill>
              </a:rPr>
              <a:t>方差必须相同</a:t>
            </a:r>
            <a:r>
              <a:rPr lang="zh-CN" altLang="en-US" sz="2400">
                <a:solidFill>
                  <a:schemeClr val="tx1"/>
                </a:solidFill>
              </a:rPr>
              <a:t>：又叫方差齐性，不同组的样本方差应当大致相等。方差齐性假设有时比正态分布假设更为重要。</a:t>
            </a:r>
            <a:endParaRPr lang="zh-CN" altLang="en-US" sz="2400">
              <a:solidFill>
                <a:schemeClr val="tx1"/>
              </a:solidFill>
            </a:endParaRPr>
          </a:p>
          <a:p>
            <a:pPr marL="457200" indent="-457200" algn="l">
              <a:buAutoNum type="arabicPeriod"/>
            </a:pPr>
            <a:r>
              <a:rPr lang="zh-CN" altLang="en-US" sz="2400"/>
              <a:t>观测值是</a:t>
            </a:r>
            <a:r>
              <a:rPr lang="zh-CN" altLang="en-US" sz="2400">
                <a:solidFill>
                  <a:srgbClr val="FF0000"/>
                </a:solidFill>
              </a:rPr>
              <a:t>独立</a:t>
            </a:r>
            <a:r>
              <a:rPr lang="zh-CN" altLang="en-US" sz="2400"/>
              <a:t>的：不同组之间的数据应当相互独立。这意味着每个观测值应当是彼此独立的。</a:t>
            </a:r>
            <a:endParaRPr lang="zh-CN" altLang="en-US" sz="240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矩形 1"/>
          <p:cNvSpPr/>
          <p:nvPr/>
        </p:nvSpPr>
        <p:spPr>
          <a:xfrm>
            <a:off x="3334703" y="891540"/>
            <a:ext cx="5522595" cy="1198880"/>
          </a:xfrm>
          <a:prstGeom prst="rect">
            <a:avLst/>
          </a:prstGeom>
          <a:noFill/>
          <a:ln>
            <a:noFill/>
          </a:ln>
        </p:spPr>
        <p:txBody>
          <a:bodyPr wrap="none" rtlCol="0" anchor="t">
            <a:spAutoFit/>
          </a:bodyPr>
          <a:p>
            <a:pPr algn="ctr"/>
            <a:r>
              <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rPr>
              <a:t>Kruskal-Wallis</a:t>
            </a:r>
            <a:endPar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文本框 5"/>
          <p:cNvSpPr txBox="1"/>
          <p:nvPr>
            <p:custDataLst>
              <p:tags r:id="rId3"/>
            </p:custDataLst>
          </p:nvPr>
        </p:nvSpPr>
        <p:spPr>
          <a:xfrm>
            <a:off x="1840230" y="2740025"/>
            <a:ext cx="8510905" cy="1568450"/>
          </a:xfrm>
          <a:prstGeom prst="rect">
            <a:avLst/>
          </a:prstGeom>
          <a:noFill/>
        </p:spPr>
        <p:txBody>
          <a:bodyPr wrap="square" rtlCol="0">
            <a:spAutoFit/>
          </a:bodyPr>
          <a:p>
            <a:pPr algn="l"/>
            <a:r>
              <a:rPr lang="zh-CN" altLang="en-US" sz="2400">
                <a:latin typeface="Times New Roman" panose="02020603050405020304" charset="0"/>
                <a:cs typeface="Times New Roman" panose="02020603050405020304" charset="0"/>
              </a:rPr>
              <a:t>比较两个或多个连续或离散变量的组。它是一种</a:t>
            </a:r>
            <a:r>
              <a:rPr lang="zh-CN" altLang="en-US" sz="2400">
                <a:solidFill>
                  <a:srgbClr val="FF0000"/>
                </a:solidFill>
                <a:latin typeface="Times New Roman" panose="02020603050405020304" charset="0"/>
                <a:cs typeface="Times New Roman" panose="02020603050405020304" charset="0"/>
              </a:rPr>
              <a:t>非参数检验</a:t>
            </a:r>
            <a:r>
              <a:rPr lang="zh-CN" altLang="en-US" sz="2400">
                <a:latin typeface="Times New Roman" panose="02020603050405020304" charset="0"/>
                <a:cs typeface="Times New Roman" panose="02020603050405020304" charset="0"/>
              </a:rPr>
              <a:t>，这意味着它不假定你的数据有特定的分布，并且类似于单因素方差分析（ANOVA）。Kruskal-Wallis检验有时被称为单因素行列方差分析或Kruskal-Wallis单</a:t>
            </a:r>
            <a:r>
              <a:rPr lang="zh-CN" altLang="en-US" sz="2400">
                <a:latin typeface="Times New Roman" panose="02020603050405020304" charset="0"/>
                <a:cs typeface="Times New Roman" panose="02020603050405020304" charset="0"/>
              </a:rPr>
              <a:t>因素方差分析。</a:t>
            </a:r>
            <a:endParaRPr lang="zh-CN" altLang="en-US" sz="2400">
              <a:latin typeface="Times New Roman" panose="02020603050405020304" charset="0"/>
              <a:cs typeface="Times New Roman" panose="02020603050405020304" charset="0"/>
            </a:endParaRPr>
          </a:p>
        </p:txBody>
      </p:sp>
      <p:sp>
        <p:nvSpPr>
          <p:cNvPr id="3" name="文本框 2"/>
          <p:cNvSpPr txBox="1"/>
          <p:nvPr>
            <p:custDataLst>
              <p:tags r:id="rId4"/>
            </p:custDataLst>
          </p:nvPr>
        </p:nvSpPr>
        <p:spPr>
          <a:xfrm>
            <a:off x="1948815" y="4993640"/>
            <a:ext cx="8130540" cy="460375"/>
          </a:xfrm>
          <a:prstGeom prst="rect">
            <a:avLst/>
          </a:prstGeom>
          <a:noFill/>
        </p:spPr>
        <p:txBody>
          <a:bodyPr wrap="square" rtlCol="0" anchor="t">
            <a:spAutoFit/>
          </a:bodyPr>
          <a:p>
            <a:pPr algn="ctr"/>
            <a:r>
              <a:rPr lang="zh-CN" altLang="en-US" sz="2400">
                <a:solidFill>
                  <a:srgbClr val="0070C0"/>
                </a:solidFill>
              </a:rPr>
              <a:t>Kruskal-Wallis</a:t>
            </a:r>
            <a:r>
              <a:rPr lang="en-US" altLang="zh-CN" sz="2400">
                <a:solidFill>
                  <a:srgbClr val="0070C0"/>
                </a:solidFill>
              </a:rPr>
              <a:t> </a:t>
            </a:r>
            <a:r>
              <a:rPr lang="zh-CN" altLang="en-US" sz="2400">
                <a:solidFill>
                  <a:srgbClr val="0070C0"/>
                </a:solidFill>
              </a:rPr>
              <a:t>通过</a:t>
            </a:r>
            <a:r>
              <a:rPr lang="en-US" altLang="zh-CN" sz="2400">
                <a:solidFill>
                  <a:srgbClr val="0070C0"/>
                </a:solidFill>
              </a:rPr>
              <a:t> </a:t>
            </a:r>
            <a:r>
              <a:rPr lang="zh-CN" altLang="en-US" sz="2400">
                <a:solidFill>
                  <a:srgbClr val="FF0000"/>
                </a:solidFill>
              </a:rPr>
              <a:t>秩</a:t>
            </a:r>
            <a:r>
              <a:rPr lang="en-US" altLang="zh-CN" sz="2400">
                <a:solidFill>
                  <a:srgbClr val="0070C0"/>
                </a:solidFill>
              </a:rPr>
              <a:t> </a:t>
            </a:r>
            <a:r>
              <a:rPr lang="zh-CN" altLang="en-US" sz="2400">
                <a:solidFill>
                  <a:srgbClr val="0070C0"/>
                </a:solidFill>
              </a:rPr>
              <a:t>对不同组进行非参数</a:t>
            </a:r>
            <a:r>
              <a:rPr lang="zh-CN" altLang="en-US" sz="2400">
                <a:solidFill>
                  <a:srgbClr val="0070C0"/>
                </a:solidFill>
              </a:rPr>
              <a:t>检验</a:t>
            </a:r>
            <a:endParaRPr lang="zh-CN" altLang="en-US" sz="2400">
              <a:solidFill>
                <a:srgbClr val="0070C0"/>
              </a:solidFill>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graphicFrame>
        <p:nvGraphicFramePr>
          <p:cNvPr id="2" name="表格 1"/>
          <p:cNvGraphicFramePr/>
          <p:nvPr>
            <p:custDataLst>
              <p:tags r:id="rId3"/>
            </p:custDataLst>
          </p:nvPr>
        </p:nvGraphicFramePr>
        <p:xfrm>
          <a:off x="6985000" y="1940560"/>
          <a:ext cx="2165985" cy="3012440"/>
        </p:xfrm>
        <a:graphic>
          <a:graphicData uri="http://schemas.openxmlformats.org/drawingml/2006/table">
            <a:tbl>
              <a:tblPr firstRow="1" bandRow="1">
                <a:tableStyleId>{5C22544A-7EE6-4342-B048-85BDC9FD1C3A}</a:tableStyleId>
              </a:tblPr>
              <a:tblGrid>
                <a:gridCol w="557530"/>
                <a:gridCol w="1041400"/>
                <a:gridCol w="567055"/>
              </a:tblGrid>
              <a:tr h="376555">
                <a:tc>
                  <a:txBody>
                    <a:bodyPr/>
                    <a:p>
                      <a:pPr>
                        <a:buNone/>
                      </a:pPr>
                      <a:r>
                        <a:rPr lang="zh-CN" altLang="en-US"/>
                        <a:t>菌</a:t>
                      </a:r>
                      <a:endParaRPr lang="zh-CN" altLang="en-US"/>
                    </a:p>
                  </a:txBody>
                  <a:tcPr/>
                </a:tc>
                <a:tc>
                  <a:txBody>
                    <a:bodyPr/>
                    <a:p>
                      <a:pPr>
                        <a:buNone/>
                      </a:pPr>
                      <a:r>
                        <a:rPr lang="zh-CN" altLang="en-US"/>
                        <a:t>丰度（</a:t>
                      </a:r>
                      <a:r>
                        <a:rPr lang="en-US" altLang="zh-CN"/>
                        <a:t>%</a:t>
                      </a:r>
                      <a:r>
                        <a:rPr lang="zh-CN" altLang="en-US"/>
                        <a:t>）</a:t>
                      </a:r>
                      <a:endParaRPr lang="zh-CN" altLang="en-US"/>
                    </a:p>
                  </a:txBody>
                  <a:tcPr/>
                </a:tc>
                <a:tc>
                  <a:txBody>
                    <a:bodyPr/>
                    <a:p>
                      <a:pPr>
                        <a:buNone/>
                      </a:pPr>
                      <a:r>
                        <a:rPr lang="zh-CN" altLang="en-US"/>
                        <a:t>秩</a:t>
                      </a:r>
                      <a:endParaRPr lang="zh-CN" altLang="en-US"/>
                    </a:p>
                  </a:txBody>
                  <a:tcPr/>
                </a:tc>
              </a:tr>
              <a:tr h="376555">
                <a:tc>
                  <a:txBody>
                    <a:bodyPr/>
                    <a:p>
                      <a:pPr>
                        <a:buNone/>
                      </a:pPr>
                      <a:r>
                        <a:rPr lang="en-US" altLang="zh-CN"/>
                        <a:t>A</a:t>
                      </a:r>
                      <a:endParaRPr lang="en-US" altLang="zh-CN"/>
                    </a:p>
                  </a:txBody>
                  <a:tcPr/>
                </a:tc>
                <a:tc>
                  <a:txBody>
                    <a:bodyPr/>
                    <a:p>
                      <a:pPr>
                        <a:buNone/>
                      </a:pPr>
                      <a:r>
                        <a:rPr lang="en-US" altLang="zh-CN"/>
                        <a:t>5</a:t>
                      </a:r>
                      <a:endParaRPr lang="en-US" altLang="zh-CN"/>
                    </a:p>
                  </a:txBody>
                  <a:tcPr/>
                </a:tc>
                <a:tc>
                  <a:txBody>
                    <a:bodyPr/>
                    <a:p>
                      <a:pPr>
                        <a:buNone/>
                      </a:pPr>
                      <a:r>
                        <a:rPr lang="en-US" altLang="zh-CN"/>
                        <a:t>1</a:t>
                      </a:r>
                      <a:endParaRPr lang="en-US" altLang="zh-CN"/>
                    </a:p>
                  </a:txBody>
                  <a:tcPr/>
                </a:tc>
              </a:tr>
              <a:tr h="376555">
                <a:tc>
                  <a:txBody>
                    <a:bodyPr/>
                    <a:p>
                      <a:pPr>
                        <a:buNone/>
                      </a:pPr>
                      <a:r>
                        <a:rPr lang="en-US" altLang="zh-CN"/>
                        <a:t>B</a:t>
                      </a:r>
                      <a:endParaRPr lang="en-US" altLang="zh-CN"/>
                    </a:p>
                  </a:txBody>
                  <a:tcPr/>
                </a:tc>
                <a:tc>
                  <a:txBody>
                    <a:bodyPr/>
                    <a:p>
                      <a:pPr>
                        <a:buNone/>
                      </a:pPr>
                      <a:r>
                        <a:rPr lang="en-US" altLang="zh-CN"/>
                        <a:t>25</a:t>
                      </a:r>
                      <a:endParaRPr lang="en-US" altLang="zh-CN"/>
                    </a:p>
                  </a:txBody>
                  <a:tcPr/>
                </a:tc>
                <a:tc>
                  <a:txBody>
                    <a:bodyPr/>
                    <a:p>
                      <a:pPr>
                        <a:buNone/>
                      </a:pPr>
                      <a:r>
                        <a:rPr lang="en-US" altLang="zh-CN"/>
                        <a:t>11</a:t>
                      </a:r>
                      <a:endParaRPr lang="en-US" altLang="zh-CN"/>
                    </a:p>
                  </a:txBody>
                  <a:tcPr/>
                </a:tc>
              </a:tr>
              <a:tr h="376555">
                <a:tc>
                  <a:txBody>
                    <a:bodyPr/>
                    <a:p>
                      <a:pPr>
                        <a:buNone/>
                      </a:pPr>
                      <a:r>
                        <a:rPr lang="en-US" altLang="zh-CN"/>
                        <a:t>C</a:t>
                      </a:r>
                      <a:endParaRPr lang="en-US" altLang="zh-CN"/>
                    </a:p>
                  </a:txBody>
                  <a:tcPr/>
                </a:tc>
                <a:tc>
                  <a:txBody>
                    <a:bodyPr/>
                    <a:p>
                      <a:pPr>
                        <a:buNone/>
                      </a:pPr>
                      <a:r>
                        <a:rPr lang="en-US" altLang="zh-CN"/>
                        <a:t>15</a:t>
                      </a:r>
                      <a:endParaRPr lang="en-US" altLang="zh-CN"/>
                    </a:p>
                  </a:txBody>
                  <a:tcPr/>
                </a:tc>
                <a:tc>
                  <a:txBody>
                    <a:bodyPr/>
                    <a:p>
                      <a:pPr>
                        <a:buNone/>
                      </a:pPr>
                      <a:r>
                        <a:rPr lang="en-US" altLang="zh-CN"/>
                        <a:t>6.5</a:t>
                      </a:r>
                      <a:endParaRPr lang="en-US" altLang="zh-CN"/>
                    </a:p>
                  </a:txBody>
                  <a:tcPr/>
                </a:tc>
              </a:tr>
              <a:tr h="376555">
                <a:tc>
                  <a:txBody>
                    <a:bodyPr/>
                    <a:p>
                      <a:pPr>
                        <a:buNone/>
                      </a:pPr>
                      <a:r>
                        <a:rPr lang="en-US" altLang="zh-CN"/>
                        <a:t>D</a:t>
                      </a:r>
                      <a:endParaRPr lang="en-US" altLang="zh-CN"/>
                    </a:p>
                  </a:txBody>
                  <a:tcPr/>
                </a:tc>
                <a:tc>
                  <a:txBody>
                    <a:bodyPr/>
                    <a:p>
                      <a:pPr>
                        <a:buNone/>
                      </a:pPr>
                      <a:r>
                        <a:rPr lang="en-US" altLang="zh-CN"/>
                        <a:t>20</a:t>
                      </a:r>
                      <a:endParaRPr lang="en-US" altLang="zh-CN"/>
                    </a:p>
                  </a:txBody>
                  <a:tcPr/>
                </a:tc>
                <a:tc>
                  <a:txBody>
                    <a:bodyPr/>
                    <a:p>
                      <a:pPr>
                        <a:buNone/>
                      </a:pPr>
                      <a:r>
                        <a:rPr lang="en-US" altLang="zh-CN"/>
                        <a:t>9</a:t>
                      </a:r>
                      <a:endParaRPr lang="en-US" altLang="zh-CN"/>
                    </a:p>
                  </a:txBody>
                  <a:tcPr/>
                </a:tc>
              </a:tr>
              <a:tr h="376555">
                <a:tc>
                  <a:txBody>
                    <a:bodyPr/>
                    <a:p>
                      <a:pPr>
                        <a:buNone/>
                      </a:pPr>
                      <a:r>
                        <a:rPr lang="en-US" altLang="zh-CN"/>
                        <a:t>E</a:t>
                      </a:r>
                      <a:endParaRPr lang="en-US" altLang="zh-CN"/>
                    </a:p>
                  </a:txBody>
                  <a:tcPr/>
                </a:tc>
                <a:tc>
                  <a:txBody>
                    <a:bodyPr/>
                    <a:p>
                      <a:pPr>
                        <a:buNone/>
                      </a:pPr>
                      <a:r>
                        <a:rPr lang="en-US" altLang="zh-CN"/>
                        <a:t>12</a:t>
                      </a:r>
                      <a:endParaRPr lang="en-US" altLang="zh-CN"/>
                    </a:p>
                  </a:txBody>
                  <a:tcPr/>
                </a:tc>
                <a:tc>
                  <a:txBody>
                    <a:bodyPr/>
                    <a:p>
                      <a:pPr>
                        <a:buNone/>
                      </a:pPr>
                      <a:r>
                        <a:rPr lang="en-US" altLang="zh-CN"/>
                        <a:t>3</a:t>
                      </a:r>
                      <a:endParaRPr lang="en-US" altLang="zh-CN"/>
                    </a:p>
                  </a:txBody>
                  <a:tcPr/>
                </a:tc>
              </a:tr>
              <a:tr h="376555">
                <a:tc>
                  <a:txBody>
                    <a:bodyPr/>
                    <a:p>
                      <a:pPr>
                        <a:buNone/>
                      </a:pPr>
                      <a:r>
                        <a:rPr lang="en-US" altLang="zh-CN"/>
                        <a:t>F</a:t>
                      </a:r>
                      <a:endParaRPr lang="en-US" altLang="zh-CN"/>
                    </a:p>
                  </a:txBody>
                  <a:tcPr/>
                </a:tc>
                <a:tc>
                  <a:txBody>
                    <a:bodyPr/>
                    <a:p>
                      <a:pPr>
                        <a:buNone/>
                      </a:pPr>
                      <a:r>
                        <a:rPr lang="en-US" altLang="zh-CN"/>
                        <a:t>23</a:t>
                      </a:r>
                      <a:endParaRPr lang="en-US" altLang="zh-CN"/>
                    </a:p>
                  </a:txBody>
                  <a:tcPr/>
                </a:tc>
                <a:tc>
                  <a:txBody>
                    <a:bodyPr/>
                    <a:p>
                      <a:pPr>
                        <a:buNone/>
                      </a:pPr>
                      <a:r>
                        <a:rPr lang="en-US" altLang="zh-CN"/>
                        <a:t>10</a:t>
                      </a:r>
                      <a:endParaRPr lang="en-US" altLang="zh-CN"/>
                    </a:p>
                  </a:txBody>
                  <a:tcPr/>
                </a:tc>
              </a:tr>
            </a:tbl>
          </a:graphicData>
        </a:graphic>
      </p:graphicFrame>
      <p:graphicFrame>
        <p:nvGraphicFramePr>
          <p:cNvPr id="4" name="表格 3"/>
          <p:cNvGraphicFramePr/>
          <p:nvPr/>
        </p:nvGraphicFramePr>
        <p:xfrm>
          <a:off x="2642870" y="1940560"/>
          <a:ext cx="2165985" cy="2635885"/>
        </p:xfrm>
        <a:graphic>
          <a:graphicData uri="http://schemas.openxmlformats.org/drawingml/2006/table">
            <a:tbl>
              <a:tblPr firstRow="1" bandRow="1">
                <a:tableStyleId>{5C22544A-7EE6-4342-B048-85BDC9FD1C3A}</a:tableStyleId>
              </a:tblPr>
              <a:tblGrid>
                <a:gridCol w="557530"/>
                <a:gridCol w="1041400"/>
                <a:gridCol w="567055"/>
              </a:tblGrid>
              <a:tr h="376555">
                <a:tc>
                  <a:txBody>
                    <a:bodyPr/>
                    <a:p>
                      <a:pPr>
                        <a:buNone/>
                      </a:pPr>
                      <a:r>
                        <a:rPr lang="zh-CN" altLang="en-US"/>
                        <a:t>菌</a:t>
                      </a:r>
                      <a:endParaRPr lang="zh-CN" altLang="en-US"/>
                    </a:p>
                  </a:txBody>
                  <a:tcPr/>
                </a:tc>
                <a:tc>
                  <a:txBody>
                    <a:bodyPr/>
                    <a:p>
                      <a:pPr>
                        <a:buNone/>
                      </a:pPr>
                      <a:r>
                        <a:rPr lang="zh-CN" altLang="en-US"/>
                        <a:t>丰度（</a:t>
                      </a:r>
                      <a:r>
                        <a:rPr lang="en-US" altLang="zh-CN"/>
                        <a:t>%</a:t>
                      </a:r>
                      <a:r>
                        <a:rPr lang="zh-CN" altLang="en-US"/>
                        <a:t>）</a:t>
                      </a:r>
                      <a:endParaRPr lang="zh-CN" altLang="en-US"/>
                    </a:p>
                  </a:txBody>
                  <a:tcPr/>
                </a:tc>
                <a:tc>
                  <a:txBody>
                    <a:bodyPr/>
                    <a:p>
                      <a:pPr>
                        <a:buNone/>
                      </a:pPr>
                      <a:r>
                        <a:rPr lang="zh-CN" altLang="en-US"/>
                        <a:t>秩</a:t>
                      </a:r>
                      <a:endParaRPr lang="zh-CN" altLang="en-US"/>
                    </a:p>
                  </a:txBody>
                  <a:tcPr/>
                </a:tc>
              </a:tr>
              <a:tr h="376555">
                <a:tc>
                  <a:txBody>
                    <a:bodyPr/>
                    <a:p>
                      <a:pPr>
                        <a:buNone/>
                      </a:pPr>
                      <a:r>
                        <a:rPr lang="en-US" altLang="zh-CN"/>
                        <a:t>A</a:t>
                      </a:r>
                      <a:endParaRPr lang="en-US" altLang="zh-CN"/>
                    </a:p>
                  </a:txBody>
                  <a:tcPr/>
                </a:tc>
                <a:tc>
                  <a:txBody>
                    <a:bodyPr/>
                    <a:p>
                      <a:pPr>
                        <a:buNone/>
                      </a:pPr>
                      <a:r>
                        <a:rPr lang="en-US" altLang="zh-CN"/>
                        <a:t>10</a:t>
                      </a:r>
                      <a:endParaRPr lang="en-US" altLang="zh-CN"/>
                    </a:p>
                  </a:txBody>
                  <a:tcPr/>
                </a:tc>
                <a:tc>
                  <a:txBody>
                    <a:bodyPr/>
                    <a:p>
                      <a:pPr>
                        <a:buNone/>
                      </a:pPr>
                      <a:r>
                        <a:rPr lang="en-US" altLang="zh-CN"/>
                        <a:t>2</a:t>
                      </a:r>
                      <a:endParaRPr lang="en-US" altLang="zh-CN"/>
                    </a:p>
                  </a:txBody>
                  <a:tcPr/>
                </a:tc>
              </a:tr>
              <a:tr h="376555">
                <a:tc>
                  <a:txBody>
                    <a:bodyPr/>
                    <a:p>
                      <a:pPr>
                        <a:buNone/>
                      </a:pPr>
                      <a:r>
                        <a:rPr lang="en-US" altLang="zh-CN"/>
                        <a:t>B</a:t>
                      </a:r>
                      <a:endParaRPr lang="en-US" altLang="zh-CN"/>
                    </a:p>
                  </a:txBody>
                  <a:tcPr/>
                </a:tc>
                <a:tc>
                  <a:txBody>
                    <a:bodyPr/>
                    <a:p>
                      <a:pPr>
                        <a:buNone/>
                      </a:pPr>
                      <a:r>
                        <a:rPr lang="en-US" altLang="zh-CN"/>
                        <a:t>18</a:t>
                      </a:r>
                      <a:endParaRPr lang="en-US" altLang="zh-CN"/>
                    </a:p>
                  </a:txBody>
                  <a:tcPr/>
                </a:tc>
                <a:tc>
                  <a:txBody>
                    <a:bodyPr/>
                    <a:p>
                      <a:pPr>
                        <a:buNone/>
                      </a:pPr>
                      <a:r>
                        <a:rPr lang="en-US" altLang="zh-CN"/>
                        <a:t>8</a:t>
                      </a:r>
                      <a:endParaRPr lang="en-US" altLang="zh-CN"/>
                    </a:p>
                  </a:txBody>
                  <a:tcPr/>
                </a:tc>
              </a:tr>
              <a:tr h="376555">
                <a:tc>
                  <a:txBody>
                    <a:bodyPr/>
                    <a:p>
                      <a:pPr>
                        <a:buNone/>
                      </a:pPr>
                      <a:r>
                        <a:rPr lang="en-US" altLang="zh-CN"/>
                        <a:t>C</a:t>
                      </a:r>
                      <a:endParaRPr lang="en-US" altLang="zh-CN"/>
                    </a:p>
                  </a:txBody>
                  <a:tcPr/>
                </a:tc>
                <a:tc>
                  <a:txBody>
                    <a:bodyPr/>
                    <a:p>
                      <a:pPr>
                        <a:buNone/>
                      </a:pPr>
                      <a:r>
                        <a:rPr lang="en-US" altLang="zh-CN"/>
                        <a:t>30</a:t>
                      </a:r>
                      <a:endParaRPr lang="en-US" altLang="zh-CN"/>
                    </a:p>
                  </a:txBody>
                  <a:tcPr/>
                </a:tc>
                <a:tc>
                  <a:txBody>
                    <a:bodyPr/>
                    <a:p>
                      <a:pPr>
                        <a:buNone/>
                      </a:pPr>
                      <a:r>
                        <a:rPr lang="en-US" altLang="zh-CN"/>
                        <a:t>12</a:t>
                      </a:r>
                      <a:endParaRPr lang="en-US" altLang="zh-CN"/>
                    </a:p>
                  </a:txBody>
                  <a:tcPr/>
                </a:tc>
              </a:tr>
              <a:tr h="376555">
                <a:tc>
                  <a:txBody>
                    <a:bodyPr/>
                    <a:p>
                      <a:pPr>
                        <a:buNone/>
                      </a:pPr>
                      <a:r>
                        <a:rPr lang="en-US" altLang="zh-CN"/>
                        <a:t>D</a:t>
                      </a:r>
                      <a:endParaRPr lang="en-US" altLang="zh-CN"/>
                    </a:p>
                  </a:txBody>
                  <a:tcPr/>
                </a:tc>
                <a:tc>
                  <a:txBody>
                    <a:bodyPr/>
                    <a:p>
                      <a:pPr>
                        <a:buNone/>
                      </a:pPr>
                      <a:r>
                        <a:rPr lang="en-US" altLang="zh-CN"/>
                        <a:t>15</a:t>
                      </a:r>
                      <a:endParaRPr lang="en-US" altLang="zh-CN"/>
                    </a:p>
                  </a:txBody>
                  <a:tcPr/>
                </a:tc>
                <a:tc>
                  <a:txBody>
                    <a:bodyPr/>
                    <a:p>
                      <a:pPr>
                        <a:buNone/>
                      </a:pPr>
                      <a:r>
                        <a:rPr lang="en-US" altLang="zh-CN"/>
                        <a:t>6.5</a:t>
                      </a:r>
                      <a:endParaRPr lang="en-US" altLang="zh-CN"/>
                    </a:p>
                  </a:txBody>
                  <a:tcPr/>
                </a:tc>
              </a:tr>
              <a:tr h="376555">
                <a:tc>
                  <a:txBody>
                    <a:bodyPr/>
                    <a:p>
                      <a:pPr>
                        <a:buNone/>
                      </a:pPr>
                      <a:r>
                        <a:rPr lang="en-US" altLang="zh-CN"/>
                        <a:t>E</a:t>
                      </a:r>
                      <a:endParaRPr lang="en-US" altLang="zh-CN"/>
                    </a:p>
                  </a:txBody>
                  <a:tcPr/>
                </a:tc>
                <a:tc>
                  <a:txBody>
                    <a:bodyPr/>
                    <a:p>
                      <a:pPr>
                        <a:buNone/>
                      </a:pPr>
                      <a:r>
                        <a:rPr lang="en-US" altLang="zh-CN"/>
                        <a:t>14</a:t>
                      </a:r>
                      <a:endParaRPr lang="en-US" altLang="zh-CN"/>
                    </a:p>
                  </a:txBody>
                  <a:tcPr/>
                </a:tc>
                <a:tc>
                  <a:txBody>
                    <a:bodyPr/>
                    <a:p>
                      <a:pPr>
                        <a:buNone/>
                      </a:pPr>
                      <a:r>
                        <a:rPr lang="en-US" altLang="zh-CN"/>
                        <a:t>5</a:t>
                      </a:r>
                      <a:endParaRPr lang="en-US" altLang="zh-CN"/>
                    </a:p>
                  </a:txBody>
                  <a:tcPr/>
                </a:tc>
              </a:tr>
              <a:tr h="376555">
                <a:tc>
                  <a:txBody>
                    <a:bodyPr/>
                    <a:p>
                      <a:pPr>
                        <a:buNone/>
                      </a:pPr>
                      <a:r>
                        <a:rPr lang="en-US" altLang="zh-CN"/>
                        <a:t>F</a:t>
                      </a:r>
                      <a:endParaRPr lang="en-US" altLang="zh-CN"/>
                    </a:p>
                  </a:txBody>
                  <a:tcPr/>
                </a:tc>
                <a:tc>
                  <a:txBody>
                    <a:bodyPr/>
                    <a:p>
                      <a:pPr>
                        <a:buNone/>
                      </a:pPr>
                      <a:r>
                        <a:rPr lang="en-US" altLang="zh-CN"/>
                        <a:t>13</a:t>
                      </a:r>
                      <a:endParaRPr lang="en-US" altLang="zh-CN"/>
                    </a:p>
                  </a:txBody>
                  <a:tcPr/>
                </a:tc>
                <a:tc>
                  <a:txBody>
                    <a:bodyPr/>
                    <a:p>
                      <a:pPr>
                        <a:buNone/>
                      </a:pPr>
                      <a:r>
                        <a:rPr lang="en-US" altLang="zh-CN"/>
                        <a:t>4</a:t>
                      </a:r>
                      <a:endParaRPr lang="en-US" altLang="zh-CN"/>
                    </a:p>
                  </a:txBody>
                  <a:tcPr/>
                </a:tc>
              </a:tr>
            </a:tbl>
          </a:graphicData>
        </a:graphic>
      </p:graphicFrame>
      <p:sp>
        <p:nvSpPr>
          <p:cNvPr id="6" name="文本框 5"/>
          <p:cNvSpPr txBox="1"/>
          <p:nvPr/>
        </p:nvSpPr>
        <p:spPr>
          <a:xfrm>
            <a:off x="2790825" y="1252855"/>
            <a:ext cx="1870075" cy="368300"/>
          </a:xfrm>
          <a:prstGeom prst="rect">
            <a:avLst/>
          </a:prstGeom>
          <a:noFill/>
        </p:spPr>
        <p:txBody>
          <a:bodyPr wrap="square" rtlCol="0">
            <a:spAutoFit/>
          </a:bodyPr>
          <a:p>
            <a:pPr algn="ctr"/>
            <a:r>
              <a:rPr lang="en-US" altLang="zh-CN"/>
              <a:t>G</a:t>
            </a:r>
            <a:r>
              <a:rPr lang="en-US" altLang="zh-CN"/>
              <a:t>roup A</a:t>
            </a:r>
            <a:endParaRPr lang="en-US" altLang="zh-CN"/>
          </a:p>
        </p:txBody>
      </p:sp>
      <p:sp>
        <p:nvSpPr>
          <p:cNvPr id="7" name="文本框 6"/>
          <p:cNvSpPr txBox="1"/>
          <p:nvPr>
            <p:custDataLst>
              <p:tags r:id="rId4"/>
            </p:custDataLst>
          </p:nvPr>
        </p:nvSpPr>
        <p:spPr>
          <a:xfrm>
            <a:off x="7132955" y="1252855"/>
            <a:ext cx="1870075" cy="368300"/>
          </a:xfrm>
          <a:prstGeom prst="rect">
            <a:avLst/>
          </a:prstGeom>
          <a:noFill/>
        </p:spPr>
        <p:txBody>
          <a:bodyPr wrap="square" rtlCol="0">
            <a:spAutoFit/>
          </a:bodyPr>
          <a:p>
            <a:pPr algn="ctr"/>
            <a:r>
              <a:rPr lang="en-US" altLang="zh-CN"/>
              <a:t>G</a:t>
            </a:r>
            <a:r>
              <a:rPr lang="en-US" altLang="zh-CN"/>
              <a:t>roup B</a:t>
            </a:r>
            <a:endParaRPr lang="en-US" altLang="zh-CN"/>
          </a:p>
        </p:txBody>
      </p:sp>
      <p:sp>
        <p:nvSpPr>
          <p:cNvPr id="8" name="文本框 7"/>
          <p:cNvSpPr txBox="1"/>
          <p:nvPr/>
        </p:nvSpPr>
        <p:spPr>
          <a:xfrm>
            <a:off x="3457575" y="5245735"/>
            <a:ext cx="4808220" cy="829945"/>
          </a:xfrm>
          <a:prstGeom prst="rect">
            <a:avLst/>
          </a:prstGeom>
          <a:noFill/>
        </p:spPr>
        <p:txBody>
          <a:bodyPr wrap="square" rtlCol="0">
            <a:spAutoFit/>
          </a:bodyPr>
          <a:p>
            <a:pPr algn="ctr"/>
            <a:r>
              <a:rPr lang="zh-CN" altLang="en-US" sz="2400"/>
              <a:t>参数检验：</a:t>
            </a:r>
            <a:r>
              <a:rPr lang="en-US" altLang="zh-CN" sz="2400"/>
              <a:t> </a:t>
            </a:r>
            <a:r>
              <a:rPr lang="zh-CN" altLang="en-US" sz="2400"/>
              <a:t>检验的是丰度值</a:t>
            </a:r>
            <a:endParaRPr lang="zh-CN" altLang="en-US" sz="2400"/>
          </a:p>
          <a:p>
            <a:pPr algn="ctr"/>
            <a:r>
              <a:rPr lang="zh-CN" altLang="en-US" sz="2400"/>
              <a:t>非参数检验：</a:t>
            </a:r>
            <a:r>
              <a:rPr lang="en-US" altLang="zh-CN" sz="2400"/>
              <a:t> </a:t>
            </a:r>
            <a:r>
              <a:rPr lang="zh-CN" altLang="en-US" sz="2400"/>
              <a:t>检验的是</a:t>
            </a:r>
            <a:r>
              <a:rPr lang="en-US" altLang="zh-CN" sz="2400"/>
              <a:t> </a:t>
            </a:r>
            <a:r>
              <a:rPr lang="zh-CN" altLang="en-US" sz="2400"/>
              <a:t>秩</a:t>
            </a:r>
            <a:endParaRPr lang="zh-CN" altLang="en-US" sz="2400"/>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1899285" y="890270"/>
            <a:ext cx="8394065" cy="5077460"/>
          </a:xfrm>
          <a:prstGeom prst="rect">
            <a:avLst/>
          </a:prstGeom>
          <a:noFill/>
        </p:spPr>
        <p:txBody>
          <a:bodyPr wrap="square" rtlCol="0" anchor="t">
            <a:spAutoFit/>
          </a:bodyPr>
          <a:p>
            <a:r>
              <a:rPr lang="en-US" altLang="zh-CN" sz="2400"/>
              <a:t>       </a:t>
            </a:r>
            <a:r>
              <a:rPr lang="zh-CN" altLang="en-US" sz="2400"/>
              <a:t>秩和检验相比于传统的基于参数假设的检验方法，例如t检验和方差分析 (ANOVA)，对数据的要求相对较少，具有一定的灵活性和鲁棒性</a:t>
            </a:r>
            <a:endParaRPr lang="zh-CN" altLang="en-US" sz="2400"/>
          </a:p>
          <a:p>
            <a:pPr algn="ctr"/>
            <a:r>
              <a:rPr lang="zh-CN" altLang="en-US">
                <a:solidFill>
                  <a:srgbClr val="FF0000"/>
                </a:solidFill>
              </a:rPr>
              <a:t>优点包括：</a:t>
            </a:r>
            <a:endParaRPr lang="zh-CN" altLang="en-US">
              <a:solidFill>
                <a:srgbClr val="FF0000"/>
              </a:solidFill>
            </a:endParaRPr>
          </a:p>
          <a:p>
            <a:pPr marL="342900" indent="-342900">
              <a:buAutoNum type="arabicPeriod"/>
            </a:pPr>
            <a:r>
              <a:rPr lang="zh-CN" altLang="en-US"/>
              <a:t>不依赖分布假设：秩和检验不依赖于数据满足特定的分布假设，因此对于那些未知分布或不满足正态性假设的数据更为适用。</a:t>
            </a:r>
            <a:endParaRPr lang="zh-CN" altLang="en-US"/>
          </a:p>
          <a:p>
            <a:pPr marL="342900" indent="-342900">
              <a:buAutoNum type="arabicPeriod"/>
            </a:pPr>
            <a:r>
              <a:rPr lang="zh-CN" altLang="en-US"/>
              <a:t>对异常值鲁棒：秩和检验使用秩次数据进行比较，相对于原始数据，它对异常值和离群点具有一定的鲁棒性，不会对异常值过于敏感。</a:t>
            </a:r>
            <a:endParaRPr lang="zh-CN" altLang="en-US"/>
          </a:p>
          <a:p>
            <a:pPr marL="342900" indent="-342900">
              <a:buAutoNum type="arabicPeriod"/>
            </a:pPr>
            <a:r>
              <a:rPr lang="zh-CN" altLang="en-US"/>
              <a:t>适用范围广泛：秩和检验可以应用于各种数据类型，包括定序数据和定量数据，适用于多种实际应用场景。</a:t>
            </a:r>
            <a:endParaRPr lang="zh-CN" altLang="en-US"/>
          </a:p>
          <a:p>
            <a:pPr indent="0" algn="ctr">
              <a:buNone/>
            </a:pPr>
            <a:r>
              <a:rPr lang="en-US" altLang="zh-CN"/>
              <a:t>      </a:t>
            </a:r>
            <a:r>
              <a:rPr lang="en-US" altLang="zh-CN">
                <a:solidFill>
                  <a:srgbClr val="FF0000"/>
                </a:solidFill>
              </a:rPr>
              <a:t> 缺点和限制：</a:t>
            </a:r>
            <a:endParaRPr lang="en-US" altLang="zh-CN">
              <a:solidFill>
                <a:srgbClr val="FF0000"/>
              </a:solidFill>
            </a:endParaRPr>
          </a:p>
          <a:p>
            <a:pPr marL="342900" indent="-342900">
              <a:buAutoNum type="arabicPeriod"/>
            </a:pPr>
            <a:r>
              <a:rPr lang="en-US" altLang="zh-CN"/>
              <a:t>信息丢失：将原始数据转换为秩次数据可能会丢失一些信息，尤其是当数据中存在大量重复值时，秩次可能无法准确反映原始数据的细节。</a:t>
            </a:r>
            <a:endParaRPr lang="en-US" altLang="zh-CN"/>
          </a:p>
          <a:p>
            <a:pPr marL="342900" indent="-342900">
              <a:buAutoNum type="arabicPeriod"/>
            </a:pPr>
            <a:r>
              <a:rPr lang="en-US" altLang="zh-CN"/>
              <a:t>效率较低：相对于参数检验方法，秩和检验通常在样本较大时具有较低的效率，需要更多的样本量才能达到相同的检验效果。</a:t>
            </a:r>
            <a:endParaRPr lang="en-US" altLang="zh-CN"/>
          </a:p>
          <a:p>
            <a:pPr marL="342900" indent="-342900">
              <a:buAutoNum type="arabicPeriod"/>
            </a:pPr>
            <a:r>
              <a:rPr lang="en-US" altLang="zh-CN"/>
              <a:t>对样本量要求较高：在一些情况下，秩和检验对较大的样本量要求较高，尤其是在多组样本比较时。</a:t>
            </a:r>
            <a:endParaRPr lang="en-US" altLang="zh-CN"/>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矩形 1"/>
          <p:cNvSpPr/>
          <p:nvPr/>
        </p:nvSpPr>
        <p:spPr>
          <a:xfrm>
            <a:off x="1897380" y="1772920"/>
            <a:ext cx="2621280" cy="829945"/>
          </a:xfrm>
          <a:prstGeom prst="rect">
            <a:avLst/>
          </a:prstGeom>
          <a:noFill/>
          <a:ln>
            <a:noFill/>
          </a:ln>
        </p:spPr>
        <p:txBody>
          <a:bodyPr wrap="none" rtlCol="0" anchor="t">
            <a:spAutoFit/>
          </a:bodyPr>
          <a:p>
            <a:pPr algn="ctr"/>
            <a:r>
              <a:rPr lang="zh-CN" altLang="en-US" sz="4800" b="1">
                <a:solidFill>
                  <a:schemeClr val="tx1"/>
                </a:solidFill>
                <a:effectLst>
                  <a:outerShdw blurRad="38100" dist="19050" dir="2700000" algn="tl" rotWithShape="0">
                    <a:schemeClr val="dk1">
                      <a:alpha val="40000"/>
                    </a:schemeClr>
                  </a:outerShdw>
                </a:effectLst>
              </a:rPr>
              <a:t>差异检验</a:t>
            </a:r>
            <a:endParaRPr lang="zh-CN" altLang="en-US" sz="4800" b="1">
              <a:solidFill>
                <a:schemeClr val="tx1"/>
              </a:solidFill>
              <a:effectLst>
                <a:outerShdw blurRad="38100" dist="19050" dir="2700000" algn="tl" rotWithShape="0">
                  <a:schemeClr val="dk1">
                    <a:alpha val="40000"/>
                  </a:schemeClr>
                </a:outerShdw>
              </a:effectLst>
            </a:endParaRPr>
          </a:p>
        </p:txBody>
      </p:sp>
      <p:sp>
        <p:nvSpPr>
          <p:cNvPr id="3" name="矩形 2"/>
          <p:cNvSpPr/>
          <p:nvPr>
            <p:custDataLst>
              <p:tags r:id="rId3"/>
            </p:custDataLst>
          </p:nvPr>
        </p:nvSpPr>
        <p:spPr>
          <a:xfrm>
            <a:off x="1719580" y="4391025"/>
            <a:ext cx="3230880" cy="829945"/>
          </a:xfrm>
          <a:prstGeom prst="rect">
            <a:avLst/>
          </a:prstGeom>
          <a:noFill/>
          <a:ln>
            <a:noFill/>
          </a:ln>
        </p:spPr>
        <p:txBody>
          <a:bodyPr wrap="none" rtlCol="0" anchor="t">
            <a:spAutoFit/>
          </a:bodyPr>
          <a:p>
            <a:pPr algn="ctr"/>
            <a:r>
              <a:rPr lang="zh-CN" altLang="en-US" sz="4800" b="1">
                <a:solidFill>
                  <a:schemeClr val="tx1"/>
                </a:solidFill>
                <a:effectLst>
                  <a:outerShdw blurRad="38100" dist="19050" dir="2700000" algn="tl" rotWithShape="0">
                    <a:schemeClr val="dk1">
                      <a:alpha val="40000"/>
                    </a:schemeClr>
                  </a:outerShdw>
                </a:effectLst>
              </a:rPr>
              <a:t>相关性</a:t>
            </a:r>
            <a:r>
              <a:rPr lang="zh-CN" altLang="en-US" sz="4800" b="1">
                <a:solidFill>
                  <a:schemeClr val="tx1"/>
                </a:solidFill>
                <a:effectLst>
                  <a:outerShdw blurRad="38100" dist="19050" dir="2700000" algn="tl" rotWithShape="0">
                    <a:schemeClr val="dk1">
                      <a:alpha val="40000"/>
                    </a:schemeClr>
                  </a:outerShdw>
                </a:effectLst>
              </a:rPr>
              <a:t>检验</a:t>
            </a:r>
            <a:endParaRPr lang="zh-CN" altLang="en-US" sz="4800" b="1">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5793740" y="1403985"/>
            <a:ext cx="2626360" cy="1568450"/>
          </a:xfrm>
          <a:prstGeom prst="rect">
            <a:avLst/>
          </a:prstGeom>
          <a:noFill/>
        </p:spPr>
        <p:txBody>
          <a:bodyPr wrap="square" rtlCol="0">
            <a:spAutoFit/>
          </a:bodyPr>
          <a:p>
            <a:r>
              <a:rPr lang="en-US" altLang="zh-CN" sz="2400"/>
              <a:t>t.test</a:t>
            </a:r>
            <a:endParaRPr lang="en-US" altLang="zh-CN" sz="2400"/>
          </a:p>
          <a:p>
            <a:r>
              <a:rPr lang="en-US" altLang="zh-CN" sz="2400">
                <a:solidFill>
                  <a:srgbClr val="FF0000"/>
                </a:solidFill>
              </a:rPr>
              <a:t>wilcox</a:t>
            </a:r>
            <a:endParaRPr lang="en-US" altLang="zh-CN" sz="2400">
              <a:solidFill>
                <a:srgbClr val="FF0000"/>
              </a:solidFill>
            </a:endParaRPr>
          </a:p>
          <a:p>
            <a:r>
              <a:rPr lang="en-US" altLang="zh-CN" sz="2400"/>
              <a:t>ANOVA</a:t>
            </a:r>
            <a:endParaRPr lang="en-US" altLang="zh-CN" sz="2400"/>
          </a:p>
          <a:p>
            <a:r>
              <a:rPr lang="en-US" altLang="zh-CN" sz="2400">
                <a:solidFill>
                  <a:srgbClr val="FF0000"/>
                </a:solidFill>
              </a:rPr>
              <a:t>Kruskal-Wallis</a:t>
            </a:r>
            <a:endParaRPr lang="en-US" altLang="zh-CN" sz="2400">
              <a:solidFill>
                <a:srgbClr val="FF0000"/>
              </a:solidFill>
            </a:endParaRPr>
          </a:p>
        </p:txBody>
      </p:sp>
      <p:sp>
        <p:nvSpPr>
          <p:cNvPr id="8" name="文本框 7"/>
          <p:cNvSpPr txBox="1"/>
          <p:nvPr>
            <p:custDataLst>
              <p:tags r:id="rId4"/>
            </p:custDataLst>
          </p:nvPr>
        </p:nvSpPr>
        <p:spPr>
          <a:xfrm>
            <a:off x="6084570" y="4206875"/>
            <a:ext cx="2626360" cy="1198880"/>
          </a:xfrm>
          <a:prstGeom prst="rect">
            <a:avLst/>
          </a:prstGeom>
          <a:noFill/>
        </p:spPr>
        <p:txBody>
          <a:bodyPr wrap="square" rtlCol="0">
            <a:spAutoFit/>
          </a:bodyPr>
          <a:p>
            <a:r>
              <a:rPr lang="en-US" altLang="zh-CN" sz="2400"/>
              <a:t>Pearson</a:t>
            </a:r>
            <a:endParaRPr lang="en-US" altLang="zh-CN" sz="2400"/>
          </a:p>
          <a:p>
            <a:endParaRPr lang="en-US" altLang="zh-CN" sz="2400"/>
          </a:p>
          <a:p>
            <a:r>
              <a:rPr lang="en-US" altLang="zh-CN" sz="2400">
                <a:solidFill>
                  <a:srgbClr val="FF0000"/>
                </a:solidFill>
              </a:rPr>
              <a:t>Spearman</a:t>
            </a:r>
            <a:endParaRPr lang="en-US" altLang="zh-CN" sz="2400">
              <a:solidFill>
                <a:srgbClr val="FF0000"/>
              </a:solidFill>
            </a:endParaRPr>
          </a:p>
        </p:txBody>
      </p:sp>
      <p:sp>
        <p:nvSpPr>
          <p:cNvPr id="9" name="左大括号 8"/>
          <p:cNvSpPr/>
          <p:nvPr/>
        </p:nvSpPr>
        <p:spPr>
          <a:xfrm>
            <a:off x="5009515" y="1533525"/>
            <a:ext cx="542925" cy="1337945"/>
          </a:xfrm>
          <a:prstGeom prst="leftBrac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左大括号 9"/>
          <p:cNvSpPr/>
          <p:nvPr>
            <p:custDataLst>
              <p:tags r:id="rId5"/>
            </p:custDataLst>
          </p:nvPr>
        </p:nvSpPr>
        <p:spPr>
          <a:xfrm>
            <a:off x="5136515" y="4137025"/>
            <a:ext cx="542925" cy="1337945"/>
          </a:xfrm>
          <a:prstGeom prst="leftBrac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1" name="右大括号 10"/>
          <p:cNvSpPr/>
          <p:nvPr/>
        </p:nvSpPr>
        <p:spPr>
          <a:xfrm>
            <a:off x="7703820" y="1494790"/>
            <a:ext cx="223520" cy="610870"/>
          </a:xfrm>
          <a:prstGeom prst="rightBrace">
            <a:avLst/>
          </a:prstGeom>
          <a:ln>
            <a:solidFill>
              <a:srgbClr val="7030A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 name="右大括号 11"/>
          <p:cNvSpPr/>
          <p:nvPr>
            <p:custDataLst>
              <p:tags r:id="rId6"/>
            </p:custDataLst>
          </p:nvPr>
        </p:nvSpPr>
        <p:spPr>
          <a:xfrm>
            <a:off x="7703820" y="2174240"/>
            <a:ext cx="223520" cy="610870"/>
          </a:xfrm>
          <a:prstGeom prst="rightBrace">
            <a:avLst/>
          </a:prstGeom>
          <a:ln>
            <a:solidFill>
              <a:srgbClr val="7030A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8128000" y="1616075"/>
            <a:ext cx="1466850" cy="368300"/>
          </a:xfrm>
          <a:prstGeom prst="rect">
            <a:avLst/>
          </a:prstGeom>
          <a:noFill/>
        </p:spPr>
        <p:txBody>
          <a:bodyPr wrap="square" rtlCol="0">
            <a:spAutoFit/>
          </a:bodyPr>
          <a:p>
            <a:r>
              <a:rPr lang="zh-CN" altLang="en-US"/>
              <a:t>两组</a:t>
            </a:r>
            <a:r>
              <a:rPr lang="zh-CN" altLang="en-US"/>
              <a:t>检验</a:t>
            </a:r>
            <a:endParaRPr lang="zh-CN" altLang="en-US"/>
          </a:p>
        </p:txBody>
      </p:sp>
      <p:sp>
        <p:nvSpPr>
          <p:cNvPr id="14" name="文本框 13"/>
          <p:cNvSpPr txBox="1"/>
          <p:nvPr>
            <p:custDataLst>
              <p:tags r:id="rId7"/>
            </p:custDataLst>
          </p:nvPr>
        </p:nvSpPr>
        <p:spPr>
          <a:xfrm>
            <a:off x="8128000" y="2295525"/>
            <a:ext cx="1466850" cy="368300"/>
          </a:xfrm>
          <a:prstGeom prst="rect">
            <a:avLst/>
          </a:prstGeom>
          <a:noFill/>
        </p:spPr>
        <p:txBody>
          <a:bodyPr wrap="square" rtlCol="0">
            <a:spAutoFit/>
          </a:bodyPr>
          <a:p>
            <a:r>
              <a:rPr lang="zh-CN" altLang="en-US"/>
              <a:t>多组</a:t>
            </a:r>
            <a:r>
              <a:rPr lang="zh-CN" altLang="en-US"/>
              <a:t>检验</a:t>
            </a:r>
            <a:endParaRPr lang="zh-CN" altLang="en-US"/>
          </a:p>
        </p:txBody>
      </p:sp>
      <p:sp>
        <p:nvSpPr>
          <p:cNvPr id="15" name="文本框 14"/>
          <p:cNvSpPr txBox="1"/>
          <p:nvPr/>
        </p:nvSpPr>
        <p:spPr>
          <a:xfrm>
            <a:off x="2974975" y="6146800"/>
            <a:ext cx="6394450" cy="398780"/>
          </a:xfrm>
          <a:prstGeom prst="rect">
            <a:avLst/>
          </a:prstGeom>
          <a:noFill/>
        </p:spPr>
        <p:txBody>
          <a:bodyPr wrap="square" rtlCol="0">
            <a:spAutoFit/>
          </a:bodyPr>
          <a:p>
            <a:pPr algn="ctr"/>
            <a:r>
              <a:rPr lang="zh-CN" altLang="en-US" sz="2000">
                <a:solidFill>
                  <a:srgbClr val="00B050"/>
                </a:solidFill>
              </a:rPr>
              <a:t>红色检验方法为秩和检验，属于非参数检验的方法</a:t>
            </a:r>
            <a:endParaRPr lang="zh-CN" altLang="en-US" sz="2000">
              <a:solidFill>
                <a:srgbClr val="00B050"/>
              </a:solidFill>
            </a:endParaRPr>
          </a:p>
        </p:txBody>
      </p:sp>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100" name="图片 99"/>
          <p:cNvPicPr/>
          <p:nvPr>
            <p:custDataLst>
              <p:tags r:id="rId3"/>
            </p:custDataLst>
          </p:nvPr>
        </p:nvPicPr>
        <p:blipFill>
          <a:blip r:embed="rId4"/>
          <a:stretch>
            <a:fillRect/>
          </a:stretch>
        </p:blipFill>
        <p:spPr>
          <a:xfrm>
            <a:off x="2994660" y="2459355"/>
            <a:ext cx="5774055" cy="2902585"/>
          </a:xfrm>
          <a:prstGeom prst="rect">
            <a:avLst/>
          </a:prstGeom>
          <a:noFill/>
          <a:ln w="9525">
            <a:noFill/>
          </a:ln>
        </p:spPr>
      </p:pic>
      <p:sp>
        <p:nvSpPr>
          <p:cNvPr id="2" name="文本框 1"/>
          <p:cNvSpPr txBox="1"/>
          <p:nvPr/>
        </p:nvSpPr>
        <p:spPr>
          <a:xfrm>
            <a:off x="2777490" y="1106805"/>
            <a:ext cx="5991225" cy="953135"/>
          </a:xfrm>
          <a:prstGeom prst="rect">
            <a:avLst/>
          </a:prstGeom>
          <a:noFill/>
        </p:spPr>
        <p:txBody>
          <a:bodyPr wrap="square" rtlCol="0">
            <a:spAutoFit/>
          </a:bodyPr>
          <a:p>
            <a:r>
              <a:rPr lang="zh-CN" altLang="en-US" sz="2800"/>
              <a:t>流程中所执行的各类检验，均使用的双尾检验，也就是是否有差异</a:t>
            </a:r>
            <a:endParaRPr lang="zh-CN" altLang="en-US" sz="2800"/>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custDataLst>
              <p:tags r:id="rId3"/>
            </p:custDataLst>
          </p:nvPr>
        </p:nvSpPr>
        <p:spPr>
          <a:xfrm>
            <a:off x="2698750" y="1106805"/>
            <a:ext cx="7124700" cy="1383665"/>
          </a:xfrm>
          <a:prstGeom prst="rect">
            <a:avLst/>
          </a:prstGeom>
          <a:noFill/>
        </p:spPr>
        <p:txBody>
          <a:bodyPr wrap="square" rtlCol="0">
            <a:spAutoFit/>
          </a:bodyPr>
          <a:p>
            <a:r>
              <a:rPr lang="zh-CN" altLang="en-US" sz="2800"/>
              <a:t>如果客户的售后需求是通过检验证明</a:t>
            </a:r>
            <a:r>
              <a:rPr lang="en-US" altLang="zh-CN" sz="2800"/>
              <a:t> </a:t>
            </a:r>
            <a:r>
              <a:rPr lang="zh-CN" altLang="en-US" sz="2800"/>
              <a:t>组</a:t>
            </a:r>
            <a:r>
              <a:rPr lang="en-US" altLang="zh-CN" sz="2800"/>
              <a:t> A </a:t>
            </a:r>
            <a:r>
              <a:rPr lang="zh-CN" altLang="en-US" sz="2800"/>
              <a:t>某几个微生物的丰度</a:t>
            </a:r>
            <a:r>
              <a:rPr lang="en-US" altLang="zh-CN" sz="2800"/>
              <a:t> </a:t>
            </a:r>
            <a:r>
              <a:rPr lang="zh-CN" altLang="en-US" sz="2800"/>
              <a:t>大于</a:t>
            </a:r>
            <a:r>
              <a:rPr lang="en-US" altLang="zh-CN" sz="2800"/>
              <a:t> </a:t>
            </a:r>
            <a:r>
              <a:rPr lang="zh-CN" altLang="en-US" sz="2800"/>
              <a:t>组</a:t>
            </a:r>
            <a:r>
              <a:rPr lang="en-US" altLang="zh-CN" sz="2800"/>
              <a:t> B </a:t>
            </a:r>
            <a:r>
              <a:rPr lang="zh-CN" altLang="en-US" sz="2800"/>
              <a:t>对应的微生物。请使用</a:t>
            </a:r>
            <a:r>
              <a:rPr lang="en-US" altLang="zh-CN" sz="2800"/>
              <a:t> </a:t>
            </a:r>
            <a:r>
              <a:rPr lang="zh-CN" altLang="en-US" sz="2800"/>
              <a:t>单尾检验，备择假设灵活设计。</a:t>
            </a:r>
            <a:endParaRPr lang="zh-CN" altLang="en-US" sz="2800"/>
          </a:p>
        </p:txBody>
      </p:sp>
      <p:pic>
        <p:nvPicPr>
          <p:cNvPr id="101" name="图片 100"/>
          <p:cNvPicPr/>
          <p:nvPr>
            <p:custDataLst>
              <p:tags r:id="rId4"/>
            </p:custDataLst>
          </p:nvPr>
        </p:nvPicPr>
        <p:blipFill>
          <a:blip r:embed="rId5"/>
          <a:stretch>
            <a:fillRect/>
          </a:stretch>
        </p:blipFill>
        <p:spPr>
          <a:xfrm>
            <a:off x="3582670" y="3106738"/>
            <a:ext cx="4819650" cy="2105025"/>
          </a:xfrm>
          <a:prstGeom prst="rect">
            <a:avLst/>
          </a:prstGeom>
          <a:noFill/>
          <a:ln w="9525">
            <a:noFill/>
          </a:ln>
        </p:spPr>
      </p:pic>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3564255" y="1026795"/>
            <a:ext cx="4772025" cy="2676525"/>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2716530" y="4010660"/>
            <a:ext cx="6467475" cy="1866900"/>
          </a:xfrm>
          <a:prstGeom prst="rect">
            <a:avLst/>
          </a:prstGeom>
        </p:spPr>
      </p:pic>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30505" y="4612640"/>
            <a:ext cx="11730990" cy="1918970"/>
          </a:xfrm>
          <a:prstGeom prst="rect">
            <a:avLst/>
          </a:prstGeom>
        </p:spPr>
      </p:pic>
      <p:sp>
        <p:nvSpPr>
          <p:cNvPr id="3" name="矩形 2"/>
          <p:cNvSpPr/>
          <p:nvPr>
            <p:custDataLst>
              <p:tags r:id="rId5"/>
            </p:custDataLst>
          </p:nvPr>
        </p:nvSpPr>
        <p:spPr>
          <a:xfrm>
            <a:off x="4030346" y="639445"/>
            <a:ext cx="4131310" cy="1198880"/>
          </a:xfrm>
          <a:prstGeom prst="rect">
            <a:avLst/>
          </a:prstGeom>
          <a:noFill/>
          <a:ln>
            <a:noFill/>
          </a:ln>
        </p:spPr>
        <p:txBody>
          <a:bodyPr wrap="none" rtlCol="0" anchor="t">
            <a:spAutoFit/>
          </a:bodyPr>
          <a:p>
            <a:pPr algn="ctr"/>
            <a:r>
              <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rPr>
              <a:t>LEfse </a:t>
            </a:r>
            <a:r>
              <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分析</a:t>
            </a:r>
            <a:endPar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文本框 5"/>
          <p:cNvSpPr txBox="1"/>
          <p:nvPr/>
        </p:nvSpPr>
        <p:spPr>
          <a:xfrm>
            <a:off x="1473200" y="2305685"/>
            <a:ext cx="9244965" cy="2306955"/>
          </a:xfrm>
          <a:prstGeom prst="rect">
            <a:avLst/>
          </a:prstGeom>
          <a:noFill/>
        </p:spPr>
        <p:txBody>
          <a:bodyPr wrap="square" rtlCol="0" anchor="t">
            <a:spAutoFit/>
          </a:bodyPr>
          <a:p>
            <a:r>
              <a:rPr lang="zh-CN" altLang="en-US"/>
              <a:t>LEfSe分析即 Linear discriminant analysis Effect Size 分析，是一种用于发现和解释高维度数据生物标志物的分析工具，可以进行两个或多个分组的比较，它强调统计意义和生物相关性，能够在组与组之间寻找具有统计学差异的生物标志物（Biomarker）。</a:t>
            </a:r>
            <a:endParaRPr lang="zh-CN" altLang="en-US"/>
          </a:p>
          <a:p>
            <a:pPr marL="342900" indent="-342900">
              <a:buAutoNum type="arabicPeriod"/>
            </a:pPr>
            <a:r>
              <a:rPr lang="zh-CN" altLang="en-US"/>
              <a:t>首先在多组样本中采用的非参数因子Kruskal-Wallis秩和检验检测不同分组间丰度差异显著的物种；</a:t>
            </a:r>
            <a:endParaRPr lang="zh-CN" altLang="en-US"/>
          </a:p>
          <a:p>
            <a:pPr marL="342900" indent="-342900">
              <a:buAutoNum type="arabicPeriod"/>
            </a:pPr>
            <a:r>
              <a:rPr lang="zh-CN" altLang="en-US"/>
              <a:t>再利用上一步中获得的显著差异物种，用成组的Wilcoxon秩和检验来进行组间差异分析；</a:t>
            </a:r>
            <a:endParaRPr lang="zh-CN" altLang="en-US"/>
          </a:p>
          <a:p>
            <a:pPr marL="342900" indent="-342900">
              <a:buAutoNum type="arabicPeriod"/>
            </a:pPr>
            <a:r>
              <a:rPr lang="zh-CN" altLang="en-US"/>
              <a:t>最后用线性判别分析（LDA）对数据进行降维和评估差异显著的物种的影响力（即 LDA score）。</a:t>
            </a:r>
            <a:endParaRPr lang="zh-CN" altLang="en-US"/>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2800350" y="1814195"/>
            <a:ext cx="6591300" cy="3228975"/>
          </a:xfrm>
          <a:prstGeom prst="rect">
            <a:avLst/>
          </a:prstGeom>
        </p:spPr>
      </p:pic>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848360" y="960120"/>
            <a:ext cx="5116830" cy="3784600"/>
          </a:xfrm>
          <a:prstGeom prst="rect">
            <a:avLst/>
          </a:prstGeom>
          <a:noFill/>
        </p:spPr>
        <p:txBody>
          <a:bodyPr wrap="square" rtlCol="0" anchor="t">
            <a:spAutoFit/>
          </a:bodyPr>
          <a:p>
            <a:pPr algn="ctr"/>
            <a:r>
              <a:rPr lang="zh-CN" altLang="en-US" sz="2400"/>
              <a:t>LDA的主要步骤包括：</a:t>
            </a:r>
            <a:endParaRPr lang="zh-CN" altLang="en-US" sz="2400"/>
          </a:p>
          <a:p>
            <a:endParaRPr lang="zh-CN" altLang="en-US" sz="2400"/>
          </a:p>
          <a:p>
            <a:pPr marL="342900" indent="-342900">
              <a:buAutoNum type="arabicPeriod"/>
            </a:pPr>
            <a:r>
              <a:rPr lang="zh-CN" altLang="en-US" sz="2400"/>
              <a:t>计算各类别的均值向量。</a:t>
            </a:r>
            <a:endParaRPr lang="zh-CN" altLang="en-US" sz="2400"/>
          </a:p>
          <a:p>
            <a:pPr marL="342900" indent="-342900">
              <a:buAutoNum type="arabicPeriod"/>
            </a:pPr>
            <a:r>
              <a:rPr lang="zh-CN" altLang="en-US" sz="2400"/>
              <a:t>计算类内散度矩阵（即类内散布矩阵）和类间散度矩阵（即类间散布矩阵）。</a:t>
            </a:r>
            <a:endParaRPr lang="zh-CN" altLang="en-US" sz="2400"/>
          </a:p>
          <a:p>
            <a:pPr marL="342900" indent="-342900">
              <a:buAutoNum type="arabicPeriod"/>
            </a:pPr>
            <a:r>
              <a:rPr lang="zh-CN" altLang="en-US" sz="2400"/>
              <a:t>计算投影方向，使得类间散度最大化，类内散度最小化。</a:t>
            </a:r>
            <a:endParaRPr lang="zh-CN" altLang="en-US" sz="2400"/>
          </a:p>
          <a:p>
            <a:pPr marL="342900" indent="-342900">
              <a:buAutoNum type="arabicPeriod"/>
            </a:pPr>
            <a:r>
              <a:rPr lang="zh-CN" altLang="en-US" sz="2400"/>
              <a:t>利用投影方向将数据进行降维或分类。</a:t>
            </a:r>
            <a:endParaRPr lang="zh-CN" altLang="en-US" sz="2400"/>
          </a:p>
        </p:txBody>
      </p:sp>
      <p:sp>
        <p:nvSpPr>
          <p:cNvPr id="3" name="文本框 2"/>
          <p:cNvSpPr txBox="1"/>
          <p:nvPr/>
        </p:nvSpPr>
        <p:spPr>
          <a:xfrm>
            <a:off x="1313815" y="4997450"/>
            <a:ext cx="4380230" cy="1476375"/>
          </a:xfrm>
          <a:prstGeom prst="rect">
            <a:avLst/>
          </a:prstGeom>
          <a:noFill/>
        </p:spPr>
        <p:txBody>
          <a:bodyPr wrap="square" rtlCol="0" anchor="t">
            <a:spAutoFit/>
          </a:bodyPr>
          <a:p>
            <a:r>
              <a:rPr lang="zh-CN" altLang="en-US">
                <a:solidFill>
                  <a:srgbClr val="00B050"/>
                </a:solidFill>
              </a:rPr>
              <a:t>LDA通常与主成分分析（PCA）进行比较。与PCA不同，LDA是一种有监督学习算法，它不仅考虑数据的方差，还考虑了数据的类别信息。因此，LDA在处理分类问题时通常具有更好的性能。</a:t>
            </a:r>
            <a:endParaRPr lang="zh-CN" altLang="en-US">
              <a:solidFill>
                <a:srgbClr val="00B050"/>
              </a:solidFill>
            </a:endParaRPr>
          </a:p>
        </p:txBody>
      </p:sp>
      <p:pic>
        <p:nvPicPr>
          <p:cNvPr id="102" name="图片 101"/>
          <p:cNvPicPr/>
          <p:nvPr>
            <p:custDataLst>
              <p:tags r:id="rId3"/>
            </p:custDataLst>
          </p:nvPr>
        </p:nvPicPr>
        <p:blipFill>
          <a:blip r:embed="rId4"/>
          <a:stretch>
            <a:fillRect/>
          </a:stretch>
        </p:blipFill>
        <p:spPr>
          <a:xfrm>
            <a:off x="6814820" y="2266950"/>
            <a:ext cx="4325620" cy="2730500"/>
          </a:xfrm>
          <a:prstGeom prst="rect">
            <a:avLst/>
          </a:prstGeom>
          <a:noFill/>
          <a:ln w="9525">
            <a:noFill/>
          </a:ln>
        </p:spPr>
      </p:pic>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103" name="图片 102"/>
          <p:cNvPicPr/>
          <p:nvPr>
            <p:custDataLst>
              <p:tags r:id="rId3"/>
            </p:custDataLst>
          </p:nvPr>
        </p:nvPicPr>
        <p:blipFill>
          <a:blip r:embed="rId4"/>
          <a:stretch>
            <a:fillRect/>
          </a:stretch>
        </p:blipFill>
        <p:spPr>
          <a:xfrm>
            <a:off x="281940" y="765810"/>
            <a:ext cx="5151120" cy="5327015"/>
          </a:xfrm>
          <a:prstGeom prst="rect">
            <a:avLst/>
          </a:prstGeom>
          <a:noFill/>
          <a:ln w="9525">
            <a:noFill/>
          </a:ln>
        </p:spPr>
      </p:pic>
      <p:sp>
        <p:nvSpPr>
          <p:cNvPr id="2" name="文本框 1"/>
          <p:cNvSpPr txBox="1"/>
          <p:nvPr/>
        </p:nvSpPr>
        <p:spPr>
          <a:xfrm>
            <a:off x="5989320" y="2355850"/>
            <a:ext cx="3770630" cy="2676525"/>
          </a:xfrm>
          <a:prstGeom prst="rect">
            <a:avLst/>
          </a:prstGeom>
          <a:noFill/>
        </p:spPr>
        <p:txBody>
          <a:bodyPr wrap="square" rtlCol="0" anchor="t">
            <a:spAutoFit/>
          </a:bodyPr>
          <a:p>
            <a:r>
              <a:rPr lang="zh-CN" altLang="en-US" sz="2400"/>
              <a:t>展示了LDA score大于设定值有差异的物种，即具有统计学差异的biomaker。展现不同组中丰度有显著差异的物种，柱状图的长度代表显著差异物种的影响大小；</a:t>
            </a:r>
            <a:endParaRPr lang="zh-CN" altLang="en-US" sz="2400"/>
          </a:p>
        </p:txBody>
      </p:sp>
      <p:sp>
        <p:nvSpPr>
          <p:cNvPr id="3" name="文本框 2"/>
          <p:cNvSpPr txBox="1"/>
          <p:nvPr/>
        </p:nvSpPr>
        <p:spPr>
          <a:xfrm>
            <a:off x="5490210" y="967105"/>
            <a:ext cx="4768850" cy="521970"/>
          </a:xfrm>
          <a:prstGeom prst="rect">
            <a:avLst/>
          </a:prstGeom>
          <a:noFill/>
        </p:spPr>
        <p:txBody>
          <a:bodyPr wrap="square" rtlCol="0" anchor="t">
            <a:spAutoFit/>
          </a:bodyPr>
          <a:p>
            <a:pPr algn="ctr"/>
            <a:r>
              <a:rPr lang="zh-CN" altLang="en-US" sz="2800"/>
              <a:t>LDA值分布柱状图</a:t>
            </a:r>
            <a:endParaRPr lang="zh-CN" altLang="en-US" sz="2800"/>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104" name="图片 103"/>
          <p:cNvPicPr/>
          <p:nvPr/>
        </p:nvPicPr>
        <p:blipFill>
          <a:blip r:embed="rId3"/>
          <a:stretch>
            <a:fillRect/>
          </a:stretch>
        </p:blipFill>
        <p:spPr>
          <a:xfrm>
            <a:off x="5591810" y="1614170"/>
            <a:ext cx="4951095" cy="3412490"/>
          </a:xfrm>
          <a:prstGeom prst="rect">
            <a:avLst/>
          </a:prstGeom>
          <a:noFill/>
          <a:ln w="9525">
            <a:noFill/>
          </a:ln>
        </p:spPr>
      </p:pic>
      <p:sp>
        <p:nvSpPr>
          <p:cNvPr id="3" name="文本框 2"/>
          <p:cNvSpPr txBox="1"/>
          <p:nvPr/>
        </p:nvSpPr>
        <p:spPr>
          <a:xfrm>
            <a:off x="1805940" y="1177925"/>
            <a:ext cx="3048000" cy="645160"/>
          </a:xfrm>
          <a:prstGeom prst="rect">
            <a:avLst/>
          </a:prstGeom>
          <a:noFill/>
        </p:spPr>
        <p:txBody>
          <a:bodyPr wrap="square" rtlCol="0" anchor="t">
            <a:spAutoFit/>
          </a:bodyPr>
          <a:p>
            <a:pPr algn="ctr"/>
            <a:r>
              <a:rPr lang="zh-CN" altLang="en-US" sz="3600"/>
              <a:t>进化分支图</a:t>
            </a:r>
            <a:endParaRPr lang="zh-CN" altLang="en-US" sz="3600"/>
          </a:p>
        </p:txBody>
      </p:sp>
      <p:sp>
        <p:nvSpPr>
          <p:cNvPr id="6" name="文本框 5"/>
          <p:cNvSpPr txBox="1"/>
          <p:nvPr/>
        </p:nvSpPr>
        <p:spPr>
          <a:xfrm>
            <a:off x="1070610" y="2350135"/>
            <a:ext cx="3615055" cy="2676525"/>
          </a:xfrm>
          <a:prstGeom prst="rect">
            <a:avLst/>
          </a:prstGeom>
          <a:noFill/>
        </p:spPr>
        <p:txBody>
          <a:bodyPr wrap="square" rtlCol="0" anchor="t">
            <a:spAutoFit/>
          </a:bodyPr>
          <a:p>
            <a:r>
              <a:rPr lang="zh-CN" altLang="en-US" sz="2400"/>
              <a:t> 由内至外辐射的圆圈代表了由门至属（或种）的分类级别。在不同分类级别上的每一个小圆圈代表该水平下的一个分类，小圆圈直径大小与相对丰度大小呈正比。</a:t>
            </a:r>
            <a:endParaRPr lang="zh-CN" altLang="en-US" sz="2400"/>
          </a:p>
        </p:txBody>
      </p:sp>
      <p:sp>
        <p:nvSpPr>
          <p:cNvPr id="7" name="文本框 6"/>
          <p:cNvSpPr txBox="1"/>
          <p:nvPr/>
        </p:nvSpPr>
        <p:spPr>
          <a:xfrm>
            <a:off x="1160145" y="5460365"/>
            <a:ext cx="9963785" cy="922020"/>
          </a:xfrm>
          <a:prstGeom prst="rect">
            <a:avLst/>
          </a:prstGeom>
          <a:noFill/>
        </p:spPr>
        <p:txBody>
          <a:bodyPr wrap="square" rtlCol="0" anchor="t">
            <a:spAutoFit/>
          </a:bodyPr>
          <a:p>
            <a:r>
              <a:rPr lang="zh-CN" altLang="en-US">
                <a:solidFill>
                  <a:srgbClr val="00B050"/>
                </a:solidFill>
              </a:rPr>
              <a:t>着色原则：无显著差异的物种统一着色为黄色，差异物种 Biomarker跟随组进行着色，红色节点表示在红色组别中起到重要作用的微生物类群，绿色节点表示在绿色组别中起到重要作用的微生物类群，其它圈颜色意义类同。图中英文字母表示的物种名称在右侧图例中进行展示。</a:t>
            </a:r>
            <a:endParaRPr lang="zh-CN" altLang="en-US">
              <a:solidFill>
                <a:srgbClr val="00B050"/>
              </a:solidFill>
            </a:endParaRPr>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3" name="文本框 2"/>
          <p:cNvSpPr txBox="1"/>
          <p:nvPr/>
        </p:nvSpPr>
        <p:spPr>
          <a:xfrm>
            <a:off x="1191895" y="1562735"/>
            <a:ext cx="10310495" cy="2091690"/>
          </a:xfrm>
          <a:prstGeom prst="rect">
            <a:avLst/>
          </a:prstGeom>
          <a:noFill/>
        </p:spPr>
        <p:txBody>
          <a:bodyPr wrap="square" rtlCol="0">
            <a:spAutoFit/>
          </a:bodyPr>
          <a:p>
            <a:pPr algn="ctr"/>
            <a:r>
              <a:rPr lang="zh-CN" altLang="en-US" sz="4000"/>
              <a:t>思考：</a:t>
            </a:r>
            <a:endParaRPr lang="zh-CN" altLang="en-US" sz="4000"/>
          </a:p>
          <a:p>
            <a:endParaRPr lang="zh-CN" altLang="en-US"/>
          </a:p>
          <a:p>
            <a:r>
              <a:rPr lang="zh-CN" altLang="en-US" sz="2400"/>
              <a:t>如果我们提供的结果</a:t>
            </a:r>
            <a:r>
              <a:rPr lang="en-US" altLang="zh-CN" sz="2400"/>
              <a:t> </a:t>
            </a:r>
            <a:r>
              <a:rPr lang="zh-CN" altLang="en-US" sz="2400"/>
              <a:t>细菌</a:t>
            </a:r>
            <a:r>
              <a:rPr lang="en-US" altLang="zh-CN" sz="2400"/>
              <a:t>B</a:t>
            </a:r>
            <a:r>
              <a:rPr lang="zh-CN" altLang="en-US" sz="2400"/>
              <a:t>，在</a:t>
            </a:r>
            <a:r>
              <a:rPr lang="en-US" altLang="zh-CN" sz="2400"/>
              <a:t>case </a:t>
            </a:r>
            <a:r>
              <a:rPr lang="zh-CN" altLang="en-US" sz="2400"/>
              <a:t>组</a:t>
            </a:r>
            <a:r>
              <a:rPr lang="en-US" altLang="zh-CN" sz="2400"/>
              <a:t> </a:t>
            </a:r>
            <a:r>
              <a:rPr lang="zh-CN" altLang="en-US" sz="2400"/>
              <a:t>和</a:t>
            </a:r>
            <a:r>
              <a:rPr lang="en-US" altLang="zh-CN" sz="2400"/>
              <a:t> control </a:t>
            </a:r>
            <a:r>
              <a:rPr lang="zh-CN" altLang="en-US" sz="2400"/>
              <a:t>组不存在显著差异。但是老师自己进行检测，结果显示，</a:t>
            </a:r>
            <a:r>
              <a:rPr lang="en-US" altLang="zh-CN" sz="2400"/>
              <a:t> case </a:t>
            </a:r>
            <a:r>
              <a:rPr lang="zh-CN" altLang="en-US" sz="2400"/>
              <a:t>组</a:t>
            </a:r>
            <a:r>
              <a:rPr lang="zh-CN" altLang="en-US" sz="2400">
                <a:sym typeface="+mn-ea"/>
              </a:rPr>
              <a:t>细菌</a:t>
            </a:r>
            <a:r>
              <a:rPr lang="en-US" altLang="zh-CN" sz="2400">
                <a:sym typeface="+mn-ea"/>
              </a:rPr>
              <a:t>B</a:t>
            </a:r>
            <a:r>
              <a:rPr lang="zh-CN" altLang="en-US" sz="2400">
                <a:sym typeface="+mn-ea"/>
              </a:rPr>
              <a:t>，显著高于</a:t>
            </a:r>
            <a:r>
              <a:rPr lang="en-US" altLang="zh-CN" sz="2400">
                <a:sym typeface="+mn-ea"/>
              </a:rPr>
              <a:t>control </a:t>
            </a:r>
            <a:r>
              <a:rPr lang="zh-CN" altLang="en-US" sz="2400">
                <a:sym typeface="+mn-ea"/>
              </a:rPr>
              <a:t>组。</a:t>
            </a:r>
            <a:endParaRPr lang="zh-CN" altLang="en-US" sz="2400">
              <a:sym typeface="+mn-ea"/>
            </a:endParaRPr>
          </a:p>
          <a:p>
            <a:pPr algn="ctr"/>
            <a:r>
              <a:rPr lang="zh-CN" altLang="en-US" sz="2400">
                <a:solidFill>
                  <a:srgbClr val="FF0000"/>
                </a:solidFill>
                <a:sym typeface="+mn-ea"/>
              </a:rPr>
              <a:t>原因？</a:t>
            </a:r>
            <a:r>
              <a:rPr lang="en-US" altLang="zh-CN" sz="2400">
                <a:solidFill>
                  <a:srgbClr val="FF0000"/>
                </a:solidFill>
                <a:sym typeface="+mn-ea"/>
              </a:rPr>
              <a:t> </a:t>
            </a:r>
            <a:r>
              <a:rPr lang="zh-CN" altLang="en-US" sz="2400">
                <a:solidFill>
                  <a:srgbClr val="FF0000"/>
                </a:solidFill>
                <a:sym typeface="+mn-ea"/>
              </a:rPr>
              <a:t>如何解释？</a:t>
            </a:r>
            <a:endParaRPr lang="zh-CN" altLang="en-US" sz="2400">
              <a:solidFill>
                <a:srgbClr val="FF0000"/>
              </a:solidFill>
              <a:sym typeface="+mn-ea"/>
            </a:endParaRPr>
          </a:p>
        </p:txBody>
      </p:sp>
      <p:grpSp>
        <p:nvGrpSpPr>
          <p:cNvPr id="6" name="组合 5"/>
          <p:cNvGrpSpPr/>
          <p:nvPr/>
        </p:nvGrpSpPr>
        <p:grpSpPr>
          <a:xfrm>
            <a:off x="1365885" y="3804285"/>
            <a:ext cx="9601200" cy="2635885"/>
            <a:chOff x="2151" y="5991"/>
            <a:chExt cx="15120" cy="4151"/>
          </a:xfrm>
        </p:grpSpPr>
        <p:pic>
          <p:nvPicPr>
            <p:cNvPr id="101" name="图片 100"/>
            <p:cNvPicPr/>
            <p:nvPr>
              <p:custDataLst>
                <p:tags r:id="rId3"/>
              </p:custDataLst>
            </p:nvPr>
          </p:nvPicPr>
          <p:blipFill>
            <a:blip r:embed="rId4"/>
            <a:stretch>
              <a:fillRect/>
            </a:stretch>
          </p:blipFill>
          <p:spPr>
            <a:xfrm>
              <a:off x="9901" y="5991"/>
              <a:ext cx="7370" cy="3402"/>
            </a:xfrm>
            <a:prstGeom prst="rect">
              <a:avLst/>
            </a:prstGeom>
            <a:noFill/>
            <a:ln w="9525">
              <a:noFill/>
            </a:ln>
          </p:spPr>
        </p:pic>
        <p:pic>
          <p:nvPicPr>
            <p:cNvPr id="100" name="图片 99"/>
            <p:cNvPicPr/>
            <p:nvPr>
              <p:custDataLst>
                <p:tags r:id="rId5"/>
              </p:custDataLst>
            </p:nvPr>
          </p:nvPicPr>
          <p:blipFill>
            <a:blip r:embed="rId6"/>
            <a:stretch>
              <a:fillRect/>
            </a:stretch>
          </p:blipFill>
          <p:spPr>
            <a:xfrm>
              <a:off x="2151" y="6740"/>
              <a:ext cx="7370" cy="3402"/>
            </a:xfrm>
            <a:prstGeom prst="rect">
              <a:avLst/>
            </a:prstGeom>
            <a:noFill/>
            <a:ln w="9525">
              <a:noFill/>
            </a:ln>
          </p:spPr>
        </p:pic>
      </p:gr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4"/>
          <p:cNvPicPr>
            <a:picLocks noChangeAspect="1"/>
          </p:cNvPicPr>
          <p:nvPr/>
        </p:nvPicPr>
        <p:blipFill>
          <a:blip r:embed="rId1"/>
          <a:stretch>
            <a:fillRect/>
          </a:stretch>
        </p:blipFill>
        <p:spPr>
          <a:xfrm>
            <a:off x="0" y="0"/>
            <a:ext cx="12192000" cy="6858000"/>
          </a:xfrm>
          <a:prstGeom prst="rect">
            <a:avLst/>
          </a:prstGeom>
        </p:spPr>
      </p:pic>
      <p:sp>
        <p:nvSpPr>
          <p:cNvPr id="15" name="文本框 14"/>
          <p:cNvSpPr txBox="1"/>
          <p:nvPr>
            <p:custDataLst>
              <p:tags r:id="rId2"/>
            </p:custDataLst>
          </p:nvPr>
        </p:nvSpPr>
        <p:spPr>
          <a:xfrm>
            <a:off x="410538" y="2089683"/>
            <a:ext cx="5489803" cy="1715770"/>
          </a:xfrm>
          <a:prstGeom prst="rect">
            <a:avLst/>
          </a:prstGeom>
          <a:noFill/>
        </p:spPr>
        <p:txBody>
          <a:bodyPr wrap="square" rtlCol="0">
            <a:spAutoFit/>
          </a:bodyPr>
          <a:lstStyle/>
          <a:p>
            <a:pPr indent="0" fontAlgn="auto">
              <a:lnSpc>
                <a:spcPct val="110000"/>
              </a:lnSpc>
            </a:pPr>
            <a:r>
              <a:rPr kumimoji="1" lang="zh-CN" altLang="en-US" sz="96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rPr>
              <a:t>感谢聆听</a:t>
            </a:r>
            <a:endParaRPr kumimoji="1" lang="zh-CN" altLang="en-US" sz="96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endParaRPr>
          </a:p>
        </p:txBody>
      </p:sp>
      <p:sp>
        <p:nvSpPr>
          <p:cNvPr id="17" name="文本框 16"/>
          <p:cNvSpPr txBox="1"/>
          <p:nvPr/>
        </p:nvSpPr>
        <p:spPr>
          <a:xfrm>
            <a:off x="410845" y="3928745"/>
            <a:ext cx="4064000" cy="368300"/>
          </a:xfrm>
          <a:prstGeom prst="rect">
            <a:avLst/>
          </a:prstGeom>
          <a:noFill/>
        </p:spPr>
        <p:txBody>
          <a:bodyPr wrap="square" rtlCol="0">
            <a:spAutoFit/>
          </a:bodyPr>
          <a:lstStyle/>
          <a:p>
            <a:r>
              <a:rPr lang="en-US" altLang="zh-CN">
                <a:solidFill>
                  <a:schemeClr val="bg1"/>
                </a:solidFill>
                <a:latin typeface="思源黑体 Medium" panose="020B0600000000000000" charset="-122"/>
                <a:ea typeface="思源黑体 Medium" panose="020B0600000000000000" charset="-122"/>
                <a:sym typeface="+mn-ea"/>
              </a:rPr>
              <a:t>THANKS FOR LISTENING</a:t>
            </a:r>
            <a:endParaRPr lang="en-US" altLang="zh-CN" spc="300">
              <a:solidFill>
                <a:schemeClr val="bg1"/>
              </a:solidFill>
              <a:uFillTx/>
              <a:latin typeface="思源黑体 Medium" panose="020B0600000000000000" charset="-122"/>
              <a:ea typeface="思源黑体 Medium" panose="020B0600000000000000" charset="-122"/>
              <a:sym typeface="+mn-ea"/>
            </a:endParaRPr>
          </a:p>
        </p:txBody>
      </p:sp>
      <p:sp>
        <p:nvSpPr>
          <p:cNvPr id="26" name="椭圆 25"/>
          <p:cNvSpPr/>
          <p:nvPr/>
        </p:nvSpPr>
        <p:spPr>
          <a:xfrm>
            <a:off x="594995" y="6356985"/>
            <a:ext cx="99060" cy="99060"/>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3"/>
            </p:custDataLst>
          </p:nvPr>
        </p:nvSpPr>
        <p:spPr>
          <a:xfrm>
            <a:off x="872490" y="6356985"/>
            <a:ext cx="99060" cy="99060"/>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4"/>
            </p:custDataLst>
          </p:nvPr>
        </p:nvSpPr>
        <p:spPr>
          <a:xfrm>
            <a:off x="1149985" y="6356985"/>
            <a:ext cx="99060" cy="99060"/>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7829550" y="6291580"/>
            <a:ext cx="2114550" cy="213995"/>
          </a:xfrm>
          <a:prstGeom prst="rect">
            <a:avLst/>
          </a:prstGeom>
          <a:noFill/>
        </p:spPr>
        <p:txBody>
          <a:bodyPr wrap="square" rtlCol="0">
            <a:spAutoFit/>
          </a:bodyPr>
          <a:lstStyle/>
          <a:p>
            <a:r>
              <a:rPr lang="zh-CN" altLang="en-US" sz="800" spc="300">
                <a:solidFill>
                  <a:schemeClr val="bg1"/>
                </a:solidFill>
                <a:uFillTx/>
                <a:latin typeface="思源黑体 Light" panose="020B0300000000000000" charset="-122"/>
                <a:ea typeface="思源黑体 Light" panose="020B0300000000000000" charset="-122"/>
              </a:rPr>
              <a:t>欧易旗下子公司</a:t>
            </a:r>
            <a:endParaRPr lang="zh-CN" altLang="en-US" sz="800" spc="300">
              <a:solidFill>
                <a:schemeClr val="bg1"/>
              </a:solidFill>
              <a:uFillTx/>
              <a:latin typeface="思源黑体 Light" panose="020B0300000000000000" charset="-122"/>
              <a:ea typeface="思源黑体 Light" panose="020B0300000000000000" charset="-122"/>
            </a:endParaRPr>
          </a:p>
        </p:txBody>
      </p:sp>
      <p:pic>
        <p:nvPicPr>
          <p:cNvPr id="5" name="图片 4" descr="图层 8"/>
          <p:cNvPicPr>
            <a:picLocks noChangeAspect="1"/>
          </p:cNvPicPr>
          <p:nvPr>
            <p:custDataLst>
              <p:tags r:id="rId6"/>
            </p:custDataLst>
          </p:nvPr>
        </p:nvPicPr>
        <p:blipFill>
          <a:blip r:embed="rId7"/>
          <a:stretch>
            <a:fillRect/>
          </a:stretch>
        </p:blipFill>
        <p:spPr>
          <a:xfrm>
            <a:off x="9070930" y="6237275"/>
            <a:ext cx="2700065" cy="255600"/>
          </a:xfrm>
          <a:prstGeom prst="rect">
            <a:avLst/>
          </a:prstGeom>
        </p:spPr>
      </p:pic>
      <p:pic>
        <p:nvPicPr>
          <p:cNvPr id="29" name="图片 28" descr="资源 2@4x"/>
          <p:cNvPicPr>
            <a:picLocks noChangeAspect="1"/>
          </p:cNvPicPr>
          <p:nvPr>
            <p:custDataLst>
              <p:tags r:id="rId8"/>
            </p:custDataLst>
          </p:nvPr>
        </p:nvPicPr>
        <p:blipFill>
          <a:blip r:embed="rId9"/>
          <a:stretch>
            <a:fillRect/>
          </a:stretch>
        </p:blipFill>
        <p:spPr>
          <a:xfrm>
            <a:off x="9141621" y="537210"/>
            <a:ext cx="2629374" cy="288000"/>
          </a:xfrm>
          <a:prstGeom prst="rect">
            <a:avLst/>
          </a:prstGeom>
        </p:spPr>
      </p:pic>
      <p:pic>
        <p:nvPicPr>
          <p:cNvPr id="33" name="图片 32" descr="OE-LOGO-优化"/>
          <p:cNvPicPr>
            <a:picLocks noChangeAspect="1"/>
          </p:cNvPicPr>
          <p:nvPr>
            <p:custDataLst>
              <p:tags r:id="rId10"/>
            </p:custDataLst>
          </p:nvPr>
        </p:nvPicPr>
        <p:blipFill>
          <a:blip r:embed="rId11"/>
          <a:stretch>
            <a:fillRect/>
          </a:stretch>
        </p:blipFill>
        <p:spPr>
          <a:xfrm>
            <a:off x="496263" y="496570"/>
            <a:ext cx="1681480" cy="443865"/>
          </a:xfrm>
          <a:prstGeom prst="rect">
            <a:avLst/>
          </a:prstGeom>
        </p:spPr>
      </p:pic>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013585" y="80010"/>
            <a:ext cx="8572500" cy="601980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矩形 1"/>
          <p:cNvSpPr/>
          <p:nvPr/>
        </p:nvSpPr>
        <p:spPr>
          <a:xfrm>
            <a:off x="4601845" y="891540"/>
            <a:ext cx="2988310" cy="1198880"/>
          </a:xfrm>
          <a:prstGeom prst="rect">
            <a:avLst/>
          </a:prstGeom>
          <a:noFill/>
          <a:ln>
            <a:noFill/>
          </a:ln>
        </p:spPr>
        <p:txBody>
          <a:bodyPr wrap="none" rtlCol="0" anchor="t">
            <a:spAutoFit/>
          </a:bodyPr>
          <a:p>
            <a:pPr algn="ctr"/>
            <a:r>
              <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rPr>
              <a:t>ANOVA</a:t>
            </a:r>
            <a:endPar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文本框 3"/>
          <p:cNvSpPr txBox="1"/>
          <p:nvPr/>
        </p:nvSpPr>
        <p:spPr>
          <a:xfrm>
            <a:off x="3188970" y="2348230"/>
            <a:ext cx="5814695" cy="829945"/>
          </a:xfrm>
          <a:prstGeom prst="rect">
            <a:avLst/>
          </a:prstGeom>
          <a:noFill/>
        </p:spPr>
        <p:txBody>
          <a:bodyPr wrap="square" rtlCol="0">
            <a:spAutoFit/>
          </a:bodyPr>
          <a:p>
            <a:pPr algn="ctr"/>
            <a:r>
              <a:rPr lang="en-US" altLang="zh-CN" sz="4800">
                <a:solidFill>
                  <a:srgbClr val="FF0000"/>
                </a:solidFill>
                <a:latin typeface="Times New Roman" panose="02020603050405020304" charset="0"/>
                <a:cs typeface="Times New Roman" panose="02020603050405020304" charset="0"/>
              </a:rPr>
              <a:t>An</a:t>
            </a:r>
            <a:r>
              <a:rPr lang="en-US" altLang="zh-CN" sz="4800">
                <a:latin typeface="Times New Roman" panose="02020603050405020304" charset="0"/>
                <a:cs typeface="Times New Roman" panose="02020603050405020304" charset="0"/>
              </a:rPr>
              <a:t>alysis </a:t>
            </a:r>
            <a:r>
              <a:rPr lang="en-US" altLang="zh-CN" sz="4800">
                <a:solidFill>
                  <a:srgbClr val="FF0000"/>
                </a:solidFill>
                <a:latin typeface="Times New Roman" panose="02020603050405020304" charset="0"/>
                <a:cs typeface="Times New Roman" panose="02020603050405020304" charset="0"/>
              </a:rPr>
              <a:t>o</a:t>
            </a:r>
            <a:r>
              <a:rPr lang="en-US" altLang="zh-CN" sz="4800">
                <a:latin typeface="Times New Roman" panose="02020603050405020304" charset="0"/>
                <a:cs typeface="Times New Roman" panose="02020603050405020304" charset="0"/>
              </a:rPr>
              <a:t>f </a:t>
            </a:r>
            <a:r>
              <a:rPr lang="en-US" altLang="zh-CN" sz="4800">
                <a:solidFill>
                  <a:srgbClr val="FF0000"/>
                </a:solidFill>
                <a:latin typeface="Times New Roman" panose="02020603050405020304" charset="0"/>
                <a:cs typeface="Times New Roman" panose="02020603050405020304" charset="0"/>
              </a:rPr>
              <a:t>va</a:t>
            </a:r>
            <a:r>
              <a:rPr lang="en-US" altLang="zh-CN" sz="4800">
                <a:latin typeface="Times New Roman" panose="02020603050405020304" charset="0"/>
                <a:cs typeface="Times New Roman" panose="02020603050405020304" charset="0"/>
              </a:rPr>
              <a:t>riance</a:t>
            </a:r>
            <a:endParaRPr lang="en-US" altLang="zh-CN" sz="4800">
              <a:latin typeface="Times New Roman" panose="02020603050405020304" charset="0"/>
              <a:cs typeface="Times New Roman" panose="02020603050405020304" charset="0"/>
            </a:endParaRPr>
          </a:p>
        </p:txBody>
      </p:sp>
      <p:sp>
        <p:nvSpPr>
          <p:cNvPr id="6" name="文本框 5"/>
          <p:cNvSpPr txBox="1"/>
          <p:nvPr>
            <p:custDataLst>
              <p:tags r:id="rId3"/>
            </p:custDataLst>
          </p:nvPr>
        </p:nvSpPr>
        <p:spPr>
          <a:xfrm>
            <a:off x="2317750" y="3689985"/>
            <a:ext cx="7557770" cy="583565"/>
          </a:xfrm>
          <a:prstGeom prst="rect">
            <a:avLst/>
          </a:prstGeom>
          <a:noFill/>
        </p:spPr>
        <p:txBody>
          <a:bodyPr wrap="square" rtlCol="0">
            <a:spAutoFit/>
          </a:bodyPr>
          <a:p>
            <a:pPr algn="ctr"/>
            <a:r>
              <a:rPr lang="zh-CN" altLang="en-US" sz="3200">
                <a:latin typeface="Times New Roman" panose="02020603050405020304" charset="0"/>
                <a:cs typeface="Times New Roman" panose="02020603050405020304" charset="0"/>
              </a:rPr>
              <a:t>检验多样本之间的平均数是差异是否显著</a:t>
            </a:r>
            <a:endParaRPr lang="zh-CN" altLang="en-US" sz="3200">
              <a:latin typeface="Times New Roman" panose="02020603050405020304" charset="0"/>
              <a:cs typeface="Times New Roman" panose="02020603050405020304" charset="0"/>
            </a:endParaRPr>
          </a:p>
        </p:txBody>
      </p:sp>
      <p:sp>
        <p:nvSpPr>
          <p:cNvPr id="7" name="文本框 6"/>
          <p:cNvSpPr txBox="1"/>
          <p:nvPr/>
        </p:nvSpPr>
        <p:spPr>
          <a:xfrm>
            <a:off x="1948815" y="4993640"/>
            <a:ext cx="8130540" cy="829945"/>
          </a:xfrm>
          <a:prstGeom prst="rect">
            <a:avLst/>
          </a:prstGeom>
          <a:noFill/>
        </p:spPr>
        <p:txBody>
          <a:bodyPr wrap="square" rtlCol="0" anchor="t">
            <a:spAutoFit/>
          </a:bodyPr>
          <a:p>
            <a:r>
              <a:rPr lang="zh-CN" altLang="en-US" sz="2400">
                <a:solidFill>
                  <a:srgbClr val="0070C0"/>
                </a:solidFill>
              </a:rPr>
              <a:t>ANOVA并不直接比较个体数据的方差，而是利用方差来推断组间的差异是否显著，进而判断组间均值是否存在显著差异。</a:t>
            </a:r>
            <a:endParaRPr lang="zh-CN" altLang="en-US" sz="2400">
              <a:solidFill>
                <a:srgbClr val="0070C0"/>
              </a:solidFill>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223581" y="1589659"/>
                <a:ext cx="1721485" cy="65341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𝐹</m:t>
                      </m:r>
                      <m:r>
                        <a:rPr lang="en-US" altLang="zh-CN" i="1">
                          <a:latin typeface="Cambria Math" panose="02040503050406030204" charset="0"/>
                          <a:cs typeface="Cambria Math" panose="02040503050406030204" charset="0"/>
                        </a:rPr>
                        <m:t>= </m:t>
                      </m:r>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𝑀𝑆</m:t>
                              </m:r>
                            </m:e>
                            <m:sub>
                              <m:r>
                                <a:rPr lang="en-US" altLang="zh-CN" i="1">
                                  <a:latin typeface="Cambria Math" panose="02040503050406030204" charset="0"/>
                                  <a:cs typeface="Cambria Math" panose="02040503050406030204" charset="0"/>
                                </a:rPr>
                                <m:t>𝑏𝑒𝑡𝑤𝑒𝑒𝑛</m:t>
                              </m:r>
                            </m:sub>
                          </m:sSub>
                        </m:num>
                        <m:den>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𝑀𝑆</m:t>
                              </m:r>
                            </m:e>
                            <m:sub>
                              <m:r>
                                <a:rPr lang="en-US" altLang="zh-CN" i="1">
                                  <a:latin typeface="Cambria Math" panose="02040503050406030204" charset="0"/>
                                  <a:cs typeface="Cambria Math" panose="02040503050406030204" charset="0"/>
                                </a:rPr>
                                <m:t>𝑤𝑖𝑡ℎ𝑖𝑛</m:t>
                              </m:r>
                            </m:sub>
                          </m:sSub>
                        </m:den>
                      </m:f>
                    </m:oMath>
                  </m:oMathPara>
                </a14:m>
                <a:endParaRPr lang="en-US" altLang="zh-CN" i="1">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223581" y="1589659"/>
                <a:ext cx="1721485" cy="653415"/>
              </a:xfrm>
              <a:prstGeom prst="rect">
                <a:avLst/>
              </a:prstGeom>
              <a:blipFill rotWithShape="1">
                <a:blip r:embed="rId3"/>
                <a:stretch>
                  <a:fillRect l="-33" t="-39" r="33" b="39"/>
                </a:stretch>
              </a:blipFill>
            </p:spPr>
            <p:txBody>
              <a:bodyPr/>
              <a:lstStyle/>
              <a:p>
                <a:r>
                  <a:rPr lang="zh-CN" altLang="en-US">
                    <a:noFill/>
                  </a:rPr>
                  <a:t> </a:t>
                </a:r>
              </a:p>
            </p:txBody>
          </p:sp>
        </mc:Fallback>
      </mc:AlternateContent>
      <p:sp>
        <p:nvSpPr>
          <p:cNvPr id="4" name="文本框 3"/>
          <p:cNvSpPr txBox="1"/>
          <p:nvPr/>
        </p:nvSpPr>
        <p:spPr>
          <a:xfrm>
            <a:off x="4317365" y="1125220"/>
            <a:ext cx="5213985" cy="645160"/>
          </a:xfrm>
          <a:prstGeom prst="rect">
            <a:avLst/>
          </a:prstGeom>
          <a:noFill/>
        </p:spPr>
        <p:txBody>
          <a:bodyPr wrap="square" rtlCol="0" anchor="t">
            <a:spAutoFit/>
          </a:bodyPr>
          <a:p>
            <a:r>
              <a:rPr lang="zh-CN" altLang="en-US"/>
              <a:t>表示组间均方差（Mean Square Between），它是组间平方和除以自由度（组数减一）得到的值。</a:t>
            </a:r>
            <a:endParaRPr lang="zh-CN" altLang="en-US"/>
          </a:p>
        </p:txBody>
      </p:sp>
      <p:sp>
        <p:nvSpPr>
          <p:cNvPr id="6" name="文本框 5"/>
          <p:cNvSpPr txBox="1"/>
          <p:nvPr/>
        </p:nvSpPr>
        <p:spPr>
          <a:xfrm>
            <a:off x="4317365" y="1979295"/>
            <a:ext cx="5592445" cy="645160"/>
          </a:xfrm>
          <a:prstGeom prst="rect">
            <a:avLst/>
          </a:prstGeom>
          <a:noFill/>
        </p:spPr>
        <p:txBody>
          <a:bodyPr wrap="square" rtlCol="0" anchor="t">
            <a:spAutoFit/>
          </a:bodyPr>
          <a:p>
            <a:r>
              <a:rPr lang="zh-CN" altLang="en-US"/>
              <a:t>表示组内均方差（Mean Square Within），它是组内平方和除以自由度（总体观测数减去组数）得到的值。</a:t>
            </a:r>
            <a:endParaRPr lang="zh-CN" altLang="en-US"/>
          </a:p>
        </p:txBody>
      </p:sp>
      <p:sp>
        <p:nvSpPr>
          <p:cNvPr id="7" name="右箭头 6"/>
          <p:cNvSpPr/>
          <p:nvPr/>
        </p:nvSpPr>
        <p:spPr>
          <a:xfrm rot="20940000">
            <a:off x="3004185" y="1552575"/>
            <a:ext cx="929640" cy="130810"/>
          </a:xfrm>
          <a:prstGeom prst="rightArrow">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右箭头 7"/>
          <p:cNvSpPr/>
          <p:nvPr>
            <p:custDataLst>
              <p:tags r:id="rId4"/>
            </p:custDataLst>
          </p:nvPr>
        </p:nvSpPr>
        <p:spPr>
          <a:xfrm rot="600000">
            <a:off x="3004820" y="2159000"/>
            <a:ext cx="929640" cy="130810"/>
          </a:xfrm>
          <a:prstGeom prst="rightArrow">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1517650" y="3289935"/>
            <a:ext cx="9079230" cy="2676525"/>
          </a:xfrm>
          <a:prstGeom prst="rect">
            <a:avLst/>
          </a:prstGeom>
          <a:noFill/>
        </p:spPr>
        <p:txBody>
          <a:bodyPr wrap="square" rtlCol="0">
            <a:spAutoFit/>
          </a:bodyPr>
          <a:p>
            <a:r>
              <a:rPr lang="zh-CN" altLang="en-US" sz="2400"/>
              <a:t>当</a:t>
            </a:r>
            <a:r>
              <a:rPr lang="en-US" altLang="zh-CN" sz="2400"/>
              <a:t> F </a:t>
            </a:r>
            <a:r>
              <a:rPr lang="zh-CN" altLang="en-US" sz="2400"/>
              <a:t>值</a:t>
            </a:r>
            <a:r>
              <a:rPr lang="en-US" altLang="zh-CN" sz="2400"/>
              <a:t> &gt; F </a:t>
            </a:r>
            <a:r>
              <a:rPr lang="zh-CN" altLang="en-US" sz="2400"/>
              <a:t>临界值时，可以拒绝原假设，支持备择假设</a:t>
            </a:r>
            <a:endParaRPr lang="zh-CN" altLang="en-US" sz="2400"/>
          </a:p>
          <a:p>
            <a:r>
              <a:rPr lang="zh-CN" altLang="en-US" sz="2400"/>
              <a:t>当</a:t>
            </a:r>
            <a:r>
              <a:rPr lang="en-US" altLang="zh-CN" sz="2400"/>
              <a:t> F </a:t>
            </a:r>
            <a:r>
              <a:rPr lang="zh-CN" altLang="en-US" sz="2400"/>
              <a:t>值</a:t>
            </a:r>
            <a:r>
              <a:rPr lang="en-US" altLang="zh-CN" sz="2400"/>
              <a:t> &lt; F </a:t>
            </a:r>
            <a:r>
              <a:rPr lang="zh-CN" altLang="en-US" sz="2400"/>
              <a:t>临界值时，</a:t>
            </a:r>
            <a:r>
              <a:rPr lang="en-US" altLang="zh-CN" sz="2400"/>
              <a:t> </a:t>
            </a:r>
            <a:r>
              <a:rPr lang="zh-CN" altLang="en-US" sz="2400"/>
              <a:t>不能说接受零假设，只能说没能拒绝</a:t>
            </a:r>
            <a:r>
              <a:rPr lang="en-US" altLang="zh-CN" sz="2400"/>
              <a:t>0</a:t>
            </a:r>
            <a:r>
              <a:rPr lang="zh-CN" altLang="en-US" sz="2400"/>
              <a:t>假设，只能说当前没能证明</a:t>
            </a:r>
            <a:r>
              <a:rPr lang="en-US" altLang="zh-CN" sz="2400"/>
              <a:t> </a:t>
            </a:r>
            <a:r>
              <a:rPr lang="zh-CN" altLang="en-US" sz="2400"/>
              <a:t>备择假设。</a:t>
            </a:r>
            <a:r>
              <a:rPr lang="en-US" altLang="zh-CN" sz="2400"/>
              <a:t> </a:t>
            </a:r>
            <a:r>
              <a:rPr lang="zh-CN" altLang="en-US" sz="2400"/>
              <a:t>（科学证明逻辑为，</a:t>
            </a:r>
            <a:r>
              <a:rPr lang="zh-CN" altLang="en-US" sz="2400">
                <a:solidFill>
                  <a:srgbClr val="FF0000"/>
                </a:solidFill>
              </a:rPr>
              <a:t>证有不证无</a:t>
            </a:r>
            <a:r>
              <a:rPr lang="zh-CN" altLang="en-US" sz="2400"/>
              <a:t>）</a:t>
            </a:r>
            <a:endParaRPr lang="zh-CN" altLang="en-US" sz="2400"/>
          </a:p>
          <a:p>
            <a:endParaRPr lang="zh-CN" altLang="en-US" sz="2400"/>
          </a:p>
          <a:p>
            <a:r>
              <a:rPr lang="en-US" altLang="zh-CN" sz="2400"/>
              <a:t>ANOVA </a:t>
            </a:r>
            <a:r>
              <a:rPr lang="zh-CN" altLang="en-US" sz="2400"/>
              <a:t>分析，无法提供</a:t>
            </a:r>
            <a:r>
              <a:rPr lang="en-US" altLang="zh-CN" sz="2400"/>
              <a:t> </a:t>
            </a:r>
            <a:r>
              <a:rPr lang="zh-CN" altLang="en-US" sz="2400"/>
              <a:t>具体哪些组之间存在差异，当结果呈现显著时，只能得出三组之间存在显著差异，只有通过事后检验，才能知道具体的差异情况</a:t>
            </a:r>
            <a:endParaRPr lang="zh-CN" altLang="en-US" sz="24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3" name="文本框 2"/>
          <p:cNvSpPr txBox="1"/>
          <p:nvPr/>
        </p:nvSpPr>
        <p:spPr>
          <a:xfrm>
            <a:off x="1071245" y="1198880"/>
            <a:ext cx="10360025" cy="5262245"/>
          </a:xfrm>
          <a:prstGeom prst="rect">
            <a:avLst/>
          </a:prstGeom>
          <a:noFill/>
        </p:spPr>
        <p:txBody>
          <a:bodyPr wrap="square" rtlCol="0" anchor="t">
            <a:spAutoFit/>
          </a:bodyPr>
          <a:p>
            <a:pPr marL="342900" indent="-342900">
              <a:buAutoNum type="arabicPeriod"/>
            </a:pPr>
            <a:r>
              <a:rPr lang="zh-CN" altLang="en-US" sz="2400"/>
              <a:t>Tukey事后检验：用于比较所有组之间的平均值，它能够控制整体错误率，适用于方差齐性和方差不齐性的情况。</a:t>
            </a:r>
            <a:endParaRPr lang="zh-CN" altLang="en-US" sz="2400"/>
          </a:p>
          <a:p>
            <a:pPr marL="342900" indent="-342900">
              <a:buAutoNum type="arabicPeriod"/>
            </a:pPr>
            <a:endParaRPr lang="zh-CN" altLang="en-US" sz="2400"/>
          </a:p>
          <a:p>
            <a:pPr marL="342900" indent="-342900">
              <a:buAutoNum type="arabicPeriod"/>
            </a:pPr>
            <a:r>
              <a:rPr lang="zh-CN" altLang="en-US" sz="2400"/>
              <a:t>Bonferroni校正：这是一种多重比较校正方法，通过对显著性水平进行校正来控制整体类型I错误率。它比较保守，可能会导致一些潜在差异被错过。</a:t>
            </a:r>
            <a:endParaRPr lang="zh-CN" altLang="en-US" sz="2400"/>
          </a:p>
          <a:p>
            <a:pPr marL="342900" indent="-342900">
              <a:buAutoNum type="arabicPeriod"/>
            </a:pPr>
            <a:endParaRPr lang="zh-CN" altLang="en-US" sz="2400"/>
          </a:p>
          <a:p>
            <a:pPr marL="342900" indent="-342900">
              <a:buAutoNum type="arabicPeriod"/>
            </a:pPr>
            <a:r>
              <a:rPr lang="zh-CN" altLang="en-US" sz="2400"/>
              <a:t>Dunnett检验：用于将一个组与其他所有组进行比较，适用于一个组与其他组进行多次比较的情况。</a:t>
            </a:r>
            <a:endParaRPr lang="zh-CN" altLang="en-US" sz="2400"/>
          </a:p>
          <a:p>
            <a:pPr marL="342900" indent="-342900">
              <a:buAutoNum type="arabicPeriod"/>
            </a:pPr>
            <a:endParaRPr lang="zh-CN" altLang="en-US" sz="2400"/>
          </a:p>
          <a:p>
            <a:pPr marL="342900" indent="-342900">
              <a:buAutoNum type="arabicPeriod"/>
            </a:pPr>
            <a:r>
              <a:rPr lang="zh-CN" altLang="en-US" sz="2400"/>
              <a:t>Scheffe检验：适用于小样本量或方差不齐的情况，但它相对保守，可能会导致某些真实差异被忽略。</a:t>
            </a:r>
            <a:endParaRPr lang="zh-CN" altLang="en-US" sz="2400"/>
          </a:p>
          <a:p>
            <a:pPr marL="342900" indent="-342900">
              <a:buAutoNum type="arabicPeriod"/>
            </a:pPr>
            <a:endParaRPr lang="zh-CN" altLang="en-US" sz="2400"/>
          </a:p>
          <a:p>
            <a:pPr marL="342900" indent="-342900">
              <a:buAutoNum type="arabicPeriod"/>
            </a:pPr>
            <a:r>
              <a:rPr lang="zh-CN" altLang="en-US" sz="2400"/>
              <a:t>Fisher's LSD检验：当方差相等时，这是一种简单的事后比较方法，但当方差不等时，它的保护性较差。</a:t>
            </a:r>
            <a:endParaRPr lang="zh-CN" altLang="en-US" sz="2400"/>
          </a:p>
        </p:txBody>
      </p:sp>
      <p:sp>
        <p:nvSpPr>
          <p:cNvPr id="4" name="矩形 3"/>
          <p:cNvSpPr/>
          <p:nvPr/>
        </p:nvSpPr>
        <p:spPr>
          <a:xfrm>
            <a:off x="2804160" y="0"/>
            <a:ext cx="658368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事后检验的</a:t>
            </a:r>
            <a:r>
              <a:rPr lang="zh-CN" altLang="en-US" sz="7200" b="1">
                <a:solidFill>
                  <a:schemeClr val="tx1"/>
                </a:solidFill>
                <a:effectLst>
                  <a:outerShdw blurRad="38100" dist="19050" dir="2700000" algn="tl" rotWithShape="0">
                    <a:schemeClr val="dk1">
                      <a:alpha val="40000"/>
                    </a:schemeClr>
                  </a:outerShdw>
                </a:effectLst>
              </a:rPr>
              <a:t>方法</a:t>
            </a:r>
            <a:endParaRPr lang="zh-CN" altLang="en-US" sz="7200" b="1">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3" name="文本框 2"/>
          <p:cNvSpPr txBox="1"/>
          <p:nvPr/>
        </p:nvSpPr>
        <p:spPr>
          <a:xfrm>
            <a:off x="4001770" y="5126990"/>
            <a:ext cx="4003040" cy="1198880"/>
          </a:xfrm>
          <a:prstGeom prst="rect">
            <a:avLst/>
          </a:prstGeom>
          <a:noFill/>
        </p:spPr>
        <p:txBody>
          <a:bodyPr wrap="square" rtlCol="0">
            <a:spAutoFit/>
          </a:bodyPr>
          <a:p>
            <a:pPr algn="ctr"/>
            <a:r>
              <a:rPr lang="en-US" altLang="zh-CN" sz="2400"/>
              <a:t>12</a:t>
            </a:r>
            <a:r>
              <a:rPr lang="zh-CN" altLang="en-US" sz="2400"/>
              <a:t>个样本</a:t>
            </a:r>
            <a:r>
              <a:rPr lang="en-US" altLang="zh-CN" sz="2400"/>
              <a:t> </a:t>
            </a:r>
            <a:r>
              <a:rPr lang="zh-CN" altLang="en-US" sz="2400"/>
              <a:t>分</a:t>
            </a:r>
            <a:r>
              <a:rPr lang="en-US" altLang="zh-CN" sz="2400"/>
              <a:t>3</a:t>
            </a:r>
            <a:r>
              <a:rPr lang="zh-CN" altLang="en-US" sz="2400"/>
              <a:t>组</a:t>
            </a:r>
            <a:endParaRPr lang="zh-CN" altLang="en-US" sz="2400"/>
          </a:p>
          <a:p>
            <a:pPr algn="ctr"/>
            <a:r>
              <a:rPr lang="zh-CN" altLang="en-US" sz="2400"/>
              <a:t>分子自由度</a:t>
            </a:r>
            <a:r>
              <a:rPr lang="en-US" altLang="zh-CN" sz="2400"/>
              <a:t> df = 3 - 1 = 2</a:t>
            </a:r>
            <a:endParaRPr lang="en-US" altLang="zh-CN" sz="2400"/>
          </a:p>
          <a:p>
            <a:pPr algn="ctr"/>
            <a:r>
              <a:rPr lang="zh-CN" altLang="en-US" sz="2400"/>
              <a:t>分母自由度</a:t>
            </a:r>
            <a:r>
              <a:rPr lang="en-US" altLang="zh-CN" sz="2400"/>
              <a:t> df = 12 - 3 = 9</a:t>
            </a:r>
            <a:endParaRPr lang="en-US" altLang="zh-CN" sz="2400"/>
          </a:p>
        </p:txBody>
      </p:sp>
      <p:pic>
        <p:nvPicPr>
          <p:cNvPr id="6" name="图片 5"/>
          <p:cNvPicPr>
            <a:picLocks noChangeAspect="1"/>
          </p:cNvPicPr>
          <p:nvPr>
            <p:custDataLst>
              <p:tags r:id="rId3"/>
            </p:custDataLst>
          </p:nvPr>
        </p:nvPicPr>
        <p:blipFill>
          <a:blip r:embed="rId4"/>
          <a:stretch>
            <a:fillRect/>
          </a:stretch>
        </p:blipFill>
        <p:spPr>
          <a:xfrm>
            <a:off x="1718310" y="824865"/>
            <a:ext cx="8772525" cy="4019550"/>
          </a:xfrm>
          <a:prstGeom prst="rect">
            <a:avLst/>
          </a:prstGeom>
        </p:spPr>
      </p:pic>
      <p:sp>
        <p:nvSpPr>
          <p:cNvPr id="7" name="文本框 6"/>
          <p:cNvSpPr txBox="1"/>
          <p:nvPr/>
        </p:nvSpPr>
        <p:spPr>
          <a:xfrm>
            <a:off x="1361440" y="5126990"/>
            <a:ext cx="2064385" cy="368300"/>
          </a:xfrm>
          <a:prstGeom prst="rect">
            <a:avLst/>
          </a:prstGeom>
          <a:noFill/>
        </p:spPr>
        <p:txBody>
          <a:bodyPr wrap="square" rtlCol="0" anchor="t">
            <a:spAutoFit/>
          </a:bodyPr>
          <a:p>
            <a:r>
              <a:rPr lang="zh-CN" altLang="en-US">
                <a:solidFill>
                  <a:srgbClr val="FF0000"/>
                </a:solidFill>
              </a:rPr>
              <a:t>Desulfovibrio_piger</a:t>
            </a:r>
            <a:endParaRPr lang="zh-CN" altLang="en-US">
              <a:solidFill>
                <a:srgbClr val="FF0000"/>
              </a:solidFill>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矩形 1"/>
          <p:cNvSpPr/>
          <p:nvPr>
            <p:custDataLst>
              <p:tags r:id="rId3"/>
            </p:custDataLst>
          </p:nvPr>
        </p:nvSpPr>
        <p:spPr>
          <a:xfrm>
            <a:off x="516255" y="1932940"/>
            <a:ext cx="4937760" cy="2639060"/>
          </a:xfrm>
          <a:prstGeom prst="rect">
            <a:avLst/>
          </a:prstGeom>
          <a:noFill/>
          <a:ln>
            <a:noFill/>
          </a:ln>
        </p:spPr>
        <p:txBody>
          <a:bodyPr wrap="none" rtlCol="0" anchor="t">
            <a:spAutoFit/>
          </a:bodyPr>
          <a:p>
            <a:pPr algn="ctr"/>
            <a:r>
              <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原假设</a:t>
            </a:r>
            <a:r>
              <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rPr>
              <a:t>H</a:t>
            </a:r>
            <a:r>
              <a:rPr lang="en-US" altLang="zh-CN" sz="7200" b="1" baseline="-25000">
                <a:ln w="9525">
                  <a:solidFill>
                    <a:schemeClr val="bg1"/>
                  </a:solidFill>
                  <a:prstDash val="solid"/>
                </a:ln>
                <a:solidFill>
                  <a:schemeClr val="tx1"/>
                </a:solidFill>
                <a:effectLst>
                  <a:outerShdw blurRad="12700" dist="38100" dir="2700000" algn="tl" rotWithShape="0">
                    <a:schemeClr val="bg1">
                      <a:lumMod val="50000"/>
                    </a:schemeClr>
                  </a:outerShdw>
                </a:effectLst>
              </a:rPr>
              <a:t>0 </a:t>
            </a:r>
            <a:r>
              <a:rPr lang="zh-CN" altLang="en-US" sz="7200" b="1" baseline="-2500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zh-CN" altLang="en-US" sz="7200" b="1" baseline="-250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zh-CN" altLang="en-US" sz="7200" b="1" baseline="-25000">
                <a:ln w="9525">
                  <a:solidFill>
                    <a:schemeClr val="bg1"/>
                  </a:solidFill>
                  <a:prstDash val="solid"/>
                </a:ln>
                <a:solidFill>
                  <a:schemeClr val="tx1"/>
                </a:solidFill>
                <a:effectLst>
                  <a:outerShdw blurRad="12700" dist="38100" dir="2700000" algn="tl" rotWithShape="0">
                    <a:schemeClr val="bg1">
                      <a:lumMod val="50000"/>
                    </a:schemeClr>
                  </a:outerShdw>
                </a:effectLst>
              </a:rPr>
              <a:t>三组没有显著</a:t>
            </a:r>
            <a:r>
              <a:rPr lang="zh-CN" altLang="en-US" sz="7200" b="1" baseline="-25000">
                <a:ln w="9525">
                  <a:solidFill>
                    <a:schemeClr val="bg1"/>
                  </a:solidFill>
                  <a:prstDash val="solid"/>
                </a:ln>
                <a:solidFill>
                  <a:schemeClr val="tx1"/>
                </a:solidFill>
                <a:effectLst>
                  <a:outerShdw blurRad="12700" dist="38100" dir="2700000" algn="tl" rotWithShape="0">
                    <a:schemeClr val="bg1">
                      <a:lumMod val="50000"/>
                    </a:schemeClr>
                  </a:outerShdw>
                </a:effectLst>
              </a:rPr>
              <a:t>差异</a:t>
            </a:r>
            <a:endParaRPr lang="zh-CN" altLang="en-US" sz="7200" b="1" baseline="-250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endParaRPr lang="zh-CN" altLang="en-US" sz="7200" b="1" baseline="-250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文本框 3"/>
          <p:cNvSpPr txBox="1"/>
          <p:nvPr/>
        </p:nvSpPr>
        <p:spPr>
          <a:xfrm>
            <a:off x="5800725" y="1932940"/>
            <a:ext cx="6096000" cy="2703830"/>
          </a:xfrm>
          <a:prstGeom prst="rect">
            <a:avLst/>
          </a:prstGeom>
          <a:noFill/>
        </p:spPr>
        <p:txBody>
          <a:bodyPr wrap="square" rtlCol="0" anchor="t">
            <a:noAutofit/>
          </a:bodyPr>
          <a:p>
            <a:pPr algn="ctr"/>
            <a:r>
              <a:rPr lang="zh-CN" altLang="en-US" sz="7200" b="1">
                <a:ln w="9525">
                  <a:solidFill>
                    <a:schemeClr val="bg1"/>
                  </a:solidFill>
                  <a:prstDash val="solid"/>
                </a:ln>
                <a:effectLst>
                  <a:outerShdw blurRad="12700" dist="38100" dir="2700000" algn="tl" rotWithShape="0">
                    <a:schemeClr val="bg1">
                      <a:lumMod val="50000"/>
                    </a:schemeClr>
                  </a:outerShdw>
                </a:effectLst>
                <a:sym typeface="+mn-ea"/>
              </a:rPr>
              <a:t>备择假设</a:t>
            </a:r>
            <a:r>
              <a:rPr lang="en-US" altLang="zh-CN" sz="7200" b="1">
                <a:ln w="9525">
                  <a:solidFill>
                    <a:schemeClr val="bg1"/>
                  </a:solidFill>
                  <a:prstDash val="solid"/>
                </a:ln>
                <a:effectLst>
                  <a:outerShdw blurRad="12700" dist="38100" dir="2700000" algn="tl" rotWithShape="0">
                    <a:schemeClr val="bg1">
                      <a:lumMod val="50000"/>
                    </a:schemeClr>
                  </a:outerShdw>
                </a:effectLst>
                <a:sym typeface="+mn-ea"/>
              </a:rPr>
              <a:t>H</a:t>
            </a:r>
            <a:r>
              <a:rPr lang="en-US" altLang="zh-CN" sz="7200" b="1" baseline="-25000">
                <a:ln w="9525">
                  <a:solidFill>
                    <a:schemeClr val="bg1"/>
                  </a:solidFill>
                  <a:prstDash val="solid"/>
                </a:ln>
                <a:effectLst>
                  <a:outerShdw blurRad="12700" dist="38100" dir="2700000" algn="tl" rotWithShape="0">
                    <a:schemeClr val="bg1">
                      <a:lumMod val="50000"/>
                    </a:schemeClr>
                  </a:outerShdw>
                </a:effectLst>
                <a:sym typeface="+mn-ea"/>
              </a:rPr>
              <a:t>1 </a:t>
            </a:r>
            <a:r>
              <a:rPr lang="zh-CN" altLang="en-US" sz="7200" b="1" baseline="-25000">
                <a:ln w="9525">
                  <a:solidFill>
                    <a:schemeClr val="bg1"/>
                  </a:solidFill>
                  <a:prstDash val="solid"/>
                </a:ln>
                <a:effectLst>
                  <a:outerShdw blurRad="12700" dist="38100" dir="2700000" algn="tl" rotWithShape="0">
                    <a:schemeClr val="bg1">
                      <a:lumMod val="50000"/>
                    </a:schemeClr>
                  </a:outerShdw>
                </a:effectLst>
                <a:sym typeface="+mn-ea"/>
              </a:rPr>
              <a:t>：</a:t>
            </a:r>
            <a:endParaRPr lang="zh-CN" altLang="en-US" sz="7200" b="1" baseline="-2500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zh-CN" altLang="en-US" sz="7200" b="1" baseline="-25000">
                <a:ln w="9525">
                  <a:solidFill>
                    <a:schemeClr val="bg1"/>
                  </a:solidFill>
                  <a:prstDash val="solid"/>
                </a:ln>
                <a:effectLst>
                  <a:outerShdw blurRad="12700" dist="38100" dir="2700000" algn="tl" rotWithShape="0">
                    <a:schemeClr val="bg1">
                      <a:lumMod val="50000"/>
                    </a:schemeClr>
                  </a:outerShdw>
                </a:effectLst>
                <a:sym typeface="+mn-ea"/>
              </a:rPr>
              <a:t>三组有显著差异</a:t>
            </a:r>
            <a:endParaRPr lang="zh-CN" altLang="en-US" sz="7200" b="1" baseline="-25000">
              <a:ln w="9525">
                <a:solidFill>
                  <a:schemeClr val="bg1"/>
                </a:solidFill>
                <a:prstDash val="solid"/>
              </a:ln>
              <a:effectLst>
                <a:outerShdw blurRad="12700" dist="38100" dir="2700000" algn="tl" rotWithShape="0">
                  <a:schemeClr val="bg1">
                    <a:lumMod val="50000"/>
                  </a:schemeClr>
                </a:outerShdw>
              </a:effectLst>
              <a:sym typeface="+mn-ea"/>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2800350" y="1986915"/>
            <a:ext cx="6591300" cy="828675"/>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561975" y="1078865"/>
            <a:ext cx="10824210" cy="781685"/>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4140835" y="2815590"/>
            <a:ext cx="4162425" cy="923925"/>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3373755" y="3747770"/>
            <a:ext cx="5695950" cy="1009650"/>
          </a:xfrm>
          <a:prstGeom prst="rect">
            <a:avLst/>
          </a:prstGeom>
        </p:spPr>
      </p:pic>
      <p:pic>
        <p:nvPicPr>
          <p:cNvPr id="8" name="图片 7"/>
          <p:cNvPicPr>
            <a:picLocks noChangeAspect="1"/>
          </p:cNvPicPr>
          <p:nvPr>
            <p:custDataLst>
              <p:tags r:id="rId11"/>
            </p:custDataLst>
          </p:nvPr>
        </p:nvPicPr>
        <p:blipFill>
          <a:blip r:embed="rId12"/>
          <a:stretch>
            <a:fillRect/>
          </a:stretch>
        </p:blipFill>
        <p:spPr>
          <a:xfrm>
            <a:off x="1550670" y="5033645"/>
            <a:ext cx="9477375" cy="381000"/>
          </a:xfrm>
          <a:prstGeom prst="rect">
            <a:avLst/>
          </a:prstGeom>
        </p:spPr>
      </p:pic>
    </p:spTree>
    <p:custDataLst>
      <p:tags r:id="rId13"/>
    </p:custDataLst>
  </p:cSld>
  <p:clrMapOvr>
    <a:masterClrMapping/>
  </p:clrMapOvr>
</p:sld>
</file>

<file path=ppt/tags/tag1.xml><?xml version="1.0" encoding="utf-8"?>
<p:tagLst xmlns:p="http://schemas.openxmlformats.org/presentationml/2006/main">
  <p:tag name="KSO_WM_UNIT_PLACING_PICTURE_USER_VIEWPORT" val="{&quot;height&quot;:10800,&quot;width&quot;:1920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TABLE_ENDDRAG_ORIGIN_RECT" val="170*237"/>
  <p:tag name="TABLE_ENDDRAG_RECT" val="144*153*170*237"/>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COMMONDATA" val="eyJoZGlkIjoiYTQ5OTYxYWIwY2I4NDUxYzAwZTM2MjcyNzgwNWU4MzcifQ=="/>
  <p:tag name="KSO_WPP_MARK_KEY" val="772f36b2-2cd1-41b7-90ab-16be66be94b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2963</Words>
  <Application>WPS 演示</Application>
  <PresentationFormat>宽屏</PresentationFormat>
  <Paragraphs>240</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宋体</vt:lpstr>
      <vt:lpstr>Wingdings</vt:lpstr>
      <vt:lpstr>思源黑体 Medium</vt:lpstr>
      <vt:lpstr>黑体</vt:lpstr>
      <vt:lpstr>思源黑体 Light</vt:lpstr>
      <vt:lpstr>思源黑体 Bold</vt:lpstr>
      <vt:lpstr>Times New Roman</vt:lpstr>
      <vt:lpstr>Cambria Math</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郑福兴</dc:creator>
  <cp:lastModifiedBy>郑福兴</cp:lastModifiedBy>
  <cp:revision>133</cp:revision>
  <dcterms:created xsi:type="dcterms:W3CDTF">2023-07-26T06:42:00Z</dcterms:created>
  <dcterms:modified xsi:type="dcterms:W3CDTF">2023-10-30T08:49:27Z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325D8CF74DBF4EDC90BBBF09FCF8A343</vt:lpwstr>
  </property>
  <property fmtid="{D5CDD505-2E9C-101B-9397-08002B2CF9AE}" pid="3" name="KSOProductBuildVer">
    <vt:lpwstr>2052-12.1.0.15374</vt:lpwstr>
  </property>
</Properties>
</file>