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3" r:id="rId12"/>
    <p:sldId id="269" r:id="rId13"/>
    <p:sldId id="270" r:id="rId14"/>
    <p:sldId id="271" r:id="rId15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B3E"/>
    <a:srgbClr val="1965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94" d="100"/>
          <a:sy n="94" d="100"/>
        </p:scale>
        <p:origin x="5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2658-130E-419E-8BD8-9C61E71E1A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49D3-0147-4F00-B9A5-53B6BF8D2A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2658-130E-419E-8BD8-9C61E71E1A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49D3-0147-4F00-B9A5-53B6BF8D2A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2658-130E-419E-8BD8-9C61E71E1A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49D3-0147-4F00-B9A5-53B6BF8D2A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2658-130E-419E-8BD8-9C61E71E1A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49D3-0147-4F00-B9A5-53B6BF8D2A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2658-130E-419E-8BD8-9C61E71E1A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49D3-0147-4F00-B9A5-53B6BF8D2A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2658-130E-419E-8BD8-9C61E71E1A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49D3-0147-4F00-B9A5-53B6BF8D2A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2658-130E-419E-8BD8-9C61E71E1A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49D3-0147-4F00-B9A5-53B6BF8D2A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2658-130E-419E-8BD8-9C61E71E1A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49D3-0147-4F00-B9A5-53B6BF8D2A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2658-130E-419E-8BD8-9C61E71E1A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49D3-0147-4F00-B9A5-53B6BF8D2A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2658-130E-419E-8BD8-9C61E71E1A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49D3-0147-4F00-B9A5-53B6BF8D2A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2658-130E-419E-8BD8-9C61E71E1A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49D3-0147-4F00-B9A5-53B6BF8D2A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F2658-130E-419E-8BD8-9C61E71E1A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E49D3-0147-4F00-B9A5-53B6BF8D2A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" t="257" r="202" b="47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1" name="文本框 70"/>
          <p:cNvSpPr txBox="1"/>
          <p:nvPr/>
        </p:nvSpPr>
        <p:spPr>
          <a:xfrm>
            <a:off x="1376998" y="2295694"/>
            <a:ext cx="353568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>
                <a:solidFill>
                  <a:srgbClr val="FF8B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zh-CN" altLang="en-US" sz="6600" b="1">
                <a:solidFill>
                  <a:srgbClr val="FF8B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endParaRPr lang="zh-CN" altLang="en-US" sz="6600" b="1">
              <a:solidFill>
                <a:srgbClr val="FF8B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5" name="图片 7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33" y="484905"/>
            <a:ext cx="2563033" cy="677270"/>
          </a:xfrm>
          <a:prstGeom prst="rect">
            <a:avLst/>
          </a:prstGeom>
        </p:spPr>
      </p:pic>
      <p:pic>
        <p:nvPicPr>
          <p:cNvPr id="76" name="图片 7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535" y="298565"/>
            <a:ext cx="3103061" cy="1096810"/>
          </a:xfrm>
          <a:prstGeom prst="rect">
            <a:avLst/>
          </a:prstGeom>
        </p:spPr>
      </p:pic>
      <p:pic>
        <p:nvPicPr>
          <p:cNvPr id="77" name="图片 7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300" y="5885015"/>
            <a:ext cx="7137400" cy="678245"/>
          </a:xfrm>
          <a:prstGeom prst="rect">
            <a:avLst/>
          </a:prstGeom>
        </p:spPr>
      </p:pic>
      <p:sp>
        <p:nvSpPr>
          <p:cNvPr id="78" name="文本框 77"/>
          <p:cNvSpPr txBox="1"/>
          <p:nvPr/>
        </p:nvSpPr>
        <p:spPr>
          <a:xfrm>
            <a:off x="455365" y="4627367"/>
            <a:ext cx="16725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rgbClr val="1965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2022.9.30</a:t>
            </a:r>
            <a:endParaRPr lang="zh-CN" altLang="en-US" sz="2400" b="1">
              <a:solidFill>
                <a:srgbClr val="1965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455365" y="5175415"/>
            <a:ext cx="26231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郑福兴 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/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基因组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550545" y="6240099"/>
            <a:ext cx="73819" cy="73819"/>
          </a:xfrm>
          <a:prstGeom prst="ellipse">
            <a:avLst/>
          </a:prstGeom>
          <a:solidFill>
            <a:srgbClr val="FF8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766524" y="6240099"/>
            <a:ext cx="73819" cy="73819"/>
          </a:xfrm>
          <a:prstGeom prst="ellipse">
            <a:avLst/>
          </a:prstGeom>
          <a:solidFill>
            <a:srgbClr val="FF8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>
            <a:off x="982503" y="6240132"/>
            <a:ext cx="73819" cy="73819"/>
          </a:xfrm>
          <a:prstGeom prst="ellipse">
            <a:avLst/>
          </a:prstGeom>
          <a:solidFill>
            <a:srgbClr val="FF8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文本框 84"/>
          <p:cNvSpPr txBox="1"/>
          <p:nvPr/>
        </p:nvSpPr>
        <p:spPr>
          <a:xfrm rot="5400000">
            <a:off x="10628750" y="3526164"/>
            <a:ext cx="19239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zh-CN" sz="11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  www.oebiotech.com   -</a:t>
            </a:r>
            <a:endParaRPr lang="zh-CN" altLang="en-US" sz="11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657" y="1582955"/>
            <a:ext cx="3094686" cy="309468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16000"/>
              </a:prst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34" y="484905"/>
            <a:ext cx="2202100" cy="58189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132273" y="6175386"/>
            <a:ext cx="27358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oebiotech.2022   |  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上海欧易生物医学科技有限公司 </a:t>
            </a:r>
            <a:endParaRPr lang="zh-CN" altLang="en-US" sz="8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09800" y="2234565"/>
            <a:ext cx="777240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2800"/>
              <a:t>若是再无优化空间可考虑使用编译型语言</a:t>
            </a:r>
            <a:endParaRPr lang="zh-CN" altLang="en-US" sz="2800"/>
          </a:p>
          <a:p>
            <a:pPr algn="ctr"/>
            <a:endParaRPr lang="zh-CN" altLang="en-US" sz="2800"/>
          </a:p>
          <a:p>
            <a:pPr algn="ctr"/>
            <a:r>
              <a:rPr lang="zh-CN" altLang="en-US" sz="2800"/>
              <a:t>按照相同逻辑与思路 使用 C 语言</a:t>
            </a:r>
            <a:endParaRPr lang="zh-CN" altLang="en-US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34" y="484905"/>
            <a:ext cx="2202100" cy="58189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132273" y="6175386"/>
            <a:ext cx="27358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oebiotech.2022   |  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上海欧易生物医学科技有限公司 </a:t>
            </a:r>
            <a:endParaRPr lang="zh-CN" altLang="en-US" sz="8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2834005" y="0"/>
            <a:ext cx="5635625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34" y="484905"/>
            <a:ext cx="2202100" cy="58189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132273" y="6175386"/>
            <a:ext cx="27358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oebiotech.2022   |  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上海欧易生物医学科技有限公司 </a:t>
            </a:r>
            <a:endParaRPr lang="zh-CN" altLang="en-US" sz="8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170" y="343535"/>
            <a:ext cx="4391660" cy="61709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34" y="484905"/>
            <a:ext cx="2202100" cy="58189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132273" y="6175386"/>
            <a:ext cx="27358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oebiotech.2022   |  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上海欧易生物医学科技有限公司 </a:t>
            </a:r>
            <a:endParaRPr lang="zh-CN" altLang="en-US" sz="8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15060" y="2581275"/>
            <a:ext cx="99625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面向对象在类的调用时，需要实例化，该过程是一个比较耗费资源的过程。</a:t>
            </a:r>
            <a:endParaRPr lang="zh-CN" altLang="en-US" sz="2400"/>
          </a:p>
          <a:p>
            <a:pPr algn="ctr"/>
            <a:endParaRPr lang="zh-CN" altLang="en-US" sz="2400"/>
          </a:p>
          <a:p>
            <a:pPr algn="ctr"/>
            <a:r>
              <a:rPr lang="zh-CN" altLang="en-US" sz="2400"/>
              <a:t>而面向过程语言大多都是直接编译成机械码在电脑上执行</a:t>
            </a:r>
            <a:endParaRPr lang="zh-CN" alt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34" y="484905"/>
            <a:ext cx="2202100" cy="58189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132273" y="6175386"/>
            <a:ext cx="27358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oebiotech.2022   |  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上海欧易生物医学科技有限公司 </a:t>
            </a:r>
            <a:endParaRPr lang="zh-CN" altLang="en-US" sz="8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73810" y="1941195"/>
            <a:ext cx="96443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背景：计算机硬件算力日益增强，但软件会吃掉硬件多出来的算力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2197100" y="3618230"/>
            <a:ext cx="77978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对于专业需求来讲，尚未出现性能过剩的情况</a:t>
            </a:r>
            <a:endParaRPr lang="zh-CN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34" y="484905"/>
            <a:ext cx="2202100" cy="58189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132273" y="6175386"/>
            <a:ext cx="27358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oebiotech.2022   |  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上海欧易生物医学科技有限公司 </a:t>
            </a:r>
            <a:endParaRPr lang="zh-CN" altLang="en-US" sz="8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76655" y="1174750"/>
            <a:ext cx="9838690" cy="4892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3200"/>
              <a:t> (例)需求 求1-100000之间的所有质数</a:t>
            </a:r>
            <a:endParaRPr lang="zh-CN" altLang="en-US" sz="3200"/>
          </a:p>
          <a:p>
            <a:endParaRPr lang="zh-CN" altLang="en-US"/>
          </a:p>
          <a:p>
            <a:r>
              <a:rPr lang="zh-CN" altLang="en-US" sz="2800"/>
              <a:t>思路：</a:t>
            </a:r>
            <a:endParaRPr lang="zh-CN" altLang="en-US" sz="2800"/>
          </a:p>
          <a:p>
            <a:endParaRPr lang="zh-CN" altLang="en-US"/>
          </a:p>
          <a:p>
            <a:r>
              <a:rPr lang="zh-CN" altLang="en-US" sz="2400"/>
              <a:t>1. 从</a:t>
            </a:r>
            <a:r>
              <a:rPr lang="zh-CN" altLang="en-US" sz="2400">
                <a:solidFill>
                  <a:srgbClr val="FF0000"/>
                </a:solidFill>
              </a:rPr>
              <a:t>2</a:t>
            </a:r>
            <a:r>
              <a:rPr lang="zh-CN" altLang="en-US" sz="2400"/>
              <a:t>开始 遍历 2 - 100000之间的整数  -&gt; num1 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2. num1 的公约数为 1 和 它本身 使用2-num1 之间所有的整数(num2) 对num1 </a:t>
            </a:r>
            <a:r>
              <a:rPr lang="zh-CN" altLang="en-US" sz="2400">
                <a:solidFill>
                  <a:srgbClr val="FF0000"/>
                </a:solidFill>
              </a:rPr>
              <a:t>取模</a:t>
            </a:r>
            <a:r>
              <a:rPr lang="zh-CN" altLang="en-US" sz="2400"/>
              <a:t>(num2 从2开始 每次循环自增1)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3. num1 % num2 != 0 则意味着num1 有公约数 </a:t>
            </a:r>
            <a:r>
              <a:rPr lang="zh-CN" altLang="en-US" sz="2400">
                <a:solidFill>
                  <a:srgbClr val="FF0000"/>
                </a:solidFill>
              </a:rPr>
              <a:t>循环 break</a:t>
            </a:r>
            <a:endParaRPr lang="zh-CN" altLang="en-US" sz="2400">
              <a:solidFill>
                <a:srgbClr val="FF0000"/>
              </a:solidFill>
            </a:endParaRPr>
          </a:p>
          <a:p>
            <a:endParaRPr lang="zh-CN" altLang="en-US" sz="2400"/>
          </a:p>
          <a:p>
            <a:r>
              <a:rPr lang="zh-CN" altLang="en-US" sz="2400"/>
              <a:t>4. 从num2从2开始自增，自增至</a:t>
            </a:r>
            <a:r>
              <a:rPr lang="zh-CN" altLang="en-US" sz="2400">
                <a:solidFill>
                  <a:srgbClr val="FF0000"/>
                </a:solidFill>
              </a:rPr>
              <a:t>num1 == num2</a:t>
            </a:r>
            <a:r>
              <a:rPr lang="zh-CN" altLang="en-US" sz="2400"/>
              <a:t> 时 还没有被break 此时num1 为质数</a:t>
            </a:r>
            <a:endParaRPr lang="zh-CN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34" y="484905"/>
            <a:ext cx="2202100" cy="58189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132273" y="6175386"/>
            <a:ext cx="27358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oebiotech.2022   |  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上海欧易生物医学科技有限公司 </a:t>
            </a:r>
            <a:endParaRPr lang="zh-CN" altLang="en-US" sz="8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975" y="1219200"/>
            <a:ext cx="7975600" cy="42398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34" y="484905"/>
            <a:ext cx="2202100" cy="58189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132273" y="6175386"/>
            <a:ext cx="27358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oebiotech.2022   |  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上海欧易生物医学科技有限公司 </a:t>
            </a:r>
            <a:endParaRPr lang="zh-CN" altLang="en-US" sz="8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795" y="1092835"/>
            <a:ext cx="7343775" cy="50825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34" y="484905"/>
            <a:ext cx="2202100" cy="58189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132273" y="6175386"/>
            <a:ext cx="27358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oebiotech.2022   |  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上海欧易生物医学科技有限公司 </a:t>
            </a:r>
            <a:endParaRPr lang="zh-CN" altLang="en-US" sz="8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48000" y="1244600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2400"/>
              <a:t>接下来对 code 优化，增加运行效率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1343025" y="2677160"/>
            <a:ext cx="9505950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思路：</a:t>
            </a:r>
            <a:endParaRPr lang="zh-CN" altLang="en-US" sz="2800"/>
          </a:p>
          <a:p>
            <a:r>
              <a:rPr lang="zh-CN" altLang="en-US" sz="2400"/>
              <a:t>1. </a:t>
            </a:r>
            <a:r>
              <a:rPr lang="zh-CN" altLang="en-US" sz="2400">
                <a:solidFill>
                  <a:srgbClr val="FF0000"/>
                </a:solidFill>
              </a:rPr>
              <a:t>任何大于2的质数 一定是奇数</a:t>
            </a:r>
            <a:r>
              <a:rPr lang="zh-CN" altLang="en-US" sz="2400"/>
              <a:t>,偶数不必要进入嵌套循环</a:t>
            </a:r>
            <a:endParaRPr lang="zh-CN" altLang="en-US" sz="2400"/>
          </a:p>
          <a:p>
            <a:r>
              <a:rPr lang="zh-CN" altLang="en-US" sz="2400"/>
              <a:t>2. 进入循环的数均为奇数，模2必然不为0，也就意味着 模 4 6 8 ....均不为0.，因此 只需要模奇数 num 可以从3开始 自增2（</a:t>
            </a:r>
            <a:r>
              <a:rPr lang="zh-CN" altLang="en-US" sz="2400">
                <a:solidFill>
                  <a:srgbClr val="FF0000"/>
                </a:solidFill>
              </a:rPr>
              <a:t>跳过偶数</a:t>
            </a:r>
            <a:r>
              <a:rPr lang="zh-CN" altLang="en-US" sz="2400"/>
              <a:t>）</a:t>
            </a:r>
            <a:endParaRPr lang="zh-CN" alt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34" y="484905"/>
            <a:ext cx="2202100" cy="58189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132273" y="6175386"/>
            <a:ext cx="27358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oebiotech.2022   |  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上海欧易生物医学科技有限公司 </a:t>
            </a:r>
            <a:endParaRPr lang="zh-CN" altLang="en-US" sz="8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975" y="623570"/>
            <a:ext cx="6534150" cy="52863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34" y="484905"/>
            <a:ext cx="2202100" cy="58189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132273" y="6175386"/>
            <a:ext cx="27358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oebiotech.2022   |  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上海欧易生物医学科技有限公司 </a:t>
            </a:r>
            <a:endParaRPr lang="zh-CN" altLang="en-US" sz="8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495" y="146050"/>
            <a:ext cx="6667500" cy="60293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34" y="484905"/>
            <a:ext cx="2202100" cy="58189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132273" y="6175386"/>
            <a:ext cx="27358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oebiotech.2022   |  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上海欧易生物医学科技有限公司 </a:t>
            </a:r>
            <a:endParaRPr lang="zh-CN" altLang="en-US" sz="8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81275" y="2109470"/>
            <a:ext cx="7029450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节约的时间 可能来自于循环的次数 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第一种写法需要经历 (num1-1) 次循环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第二种写法需要经历 (num1-2)/2 次循环</a:t>
            </a:r>
            <a:endParaRPr lang="zh-CN" altLang="en-US" sz="28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DdiNzcxZTcwODhkZDkwYzM2ZTQ5OGE4ZTM4YmY3YjEifQ=="/>
  <p:tag name="KSO_WPP_MARK_KEY" val="b664e5c0-70bc-401d-8804-f85e6ef5ea29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1068</Words>
  <Application>WPS 演示</Application>
  <PresentationFormat>宽屏</PresentationFormat>
  <Paragraphs>68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刘翔宇</dc:creator>
  <cp:lastModifiedBy>郑 福兴</cp:lastModifiedBy>
  <cp:revision>15</cp:revision>
  <dcterms:created xsi:type="dcterms:W3CDTF">2022-08-31T07:00:00Z</dcterms:created>
  <dcterms:modified xsi:type="dcterms:W3CDTF">2022-10-19T08:58:20Z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8387A1DEDD904D79AA5C3BFD94C76CD0</vt:lpwstr>
  </property>
  <property fmtid="{D5CDD505-2E9C-101B-9397-08002B2CF9AE}" pid="3" name="KSOProductBuildVer">
    <vt:lpwstr>2052-11.1.0.12598</vt:lpwstr>
  </property>
</Properties>
</file>