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94" r:id="rId5"/>
    <p:sldId id="257" r:id="rId6"/>
    <p:sldId id="279" r:id="rId7"/>
    <p:sldId id="280" r:id="rId8"/>
    <p:sldId id="284" r:id="rId9"/>
    <p:sldId id="285" r:id="rId10"/>
    <p:sldId id="286" r:id="rId11"/>
    <p:sldId id="281" r:id="rId12"/>
    <p:sldId id="282" r:id="rId13"/>
    <p:sldId id="283" r:id="rId14"/>
    <p:sldId id="287" r:id="rId15"/>
    <p:sldId id="307" r:id="rId16"/>
    <p:sldId id="289" r:id="rId17"/>
    <p:sldId id="308" r:id="rId18"/>
    <p:sldId id="309" r:id="rId19"/>
    <p:sldId id="278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7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.xml"/><Relationship Id="rId13" Type="http://schemas.openxmlformats.org/officeDocument/2006/relationships/image" Target="../media/image5.png"/><Relationship Id="rId12" Type="http://schemas.openxmlformats.org/officeDocument/2006/relationships/tags" Target="../tags/tag8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6.png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6.png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5.xml"/><Relationship Id="rId2" Type="http://schemas.openxmlformats.org/officeDocument/2006/relationships/image" Target="../media/image6.png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.xml"/><Relationship Id="rId4" Type="http://schemas.openxmlformats.org/officeDocument/2006/relationships/image" Target="../media/image13.png"/><Relationship Id="rId3" Type="http://schemas.openxmlformats.org/officeDocument/2006/relationships/tags" Target="../tags/tag47.xml"/><Relationship Id="rId2" Type="http://schemas.openxmlformats.org/officeDocument/2006/relationships/image" Target="../media/image6.png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6.png"/><Relationship Id="rId16" Type="http://schemas.openxmlformats.org/officeDocument/2006/relationships/notesSlide" Target="../notesSlides/notesSlide1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4.xml"/><Relationship Id="rId4" Type="http://schemas.openxmlformats.org/officeDocument/2006/relationships/image" Target="../media/image14.png"/><Relationship Id="rId3" Type="http://schemas.openxmlformats.org/officeDocument/2006/relationships/tags" Target="../tags/tag63.xml"/><Relationship Id="rId2" Type="http://schemas.openxmlformats.org/officeDocument/2006/relationships/image" Target="../media/image6.png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15.png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73.xml"/><Relationship Id="rId7" Type="http://schemas.openxmlformats.org/officeDocument/2006/relationships/image" Target="../media/image4.png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5.xml"/><Relationship Id="rId11" Type="http://schemas.openxmlformats.org/officeDocument/2006/relationships/image" Target="../media/image5.png"/><Relationship Id="rId10" Type="http://schemas.openxmlformats.org/officeDocument/2006/relationships/tags" Target="../tags/tag74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6.png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4" Type="http://schemas.openxmlformats.org/officeDocument/2006/relationships/image" Target="../media/image10.png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4" Type="http://schemas.openxmlformats.org/officeDocument/2006/relationships/image" Target="../media/image11.png"/><Relationship Id="rId3" Type="http://schemas.openxmlformats.org/officeDocument/2006/relationships/tags" Target="../tags/tag26.xml"/><Relationship Id="rId2" Type="http://schemas.openxmlformats.org/officeDocument/2006/relationships/image" Target="../media/image6.png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image" Target="../media/image12.png"/><Relationship Id="rId3" Type="http://schemas.openxmlformats.org/officeDocument/2006/relationships/tags" Target="../tags/tag29.xml"/><Relationship Id="rId2" Type="http://schemas.openxmlformats.org/officeDocument/2006/relationships/image" Target="../media/image6.png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6.png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405765" y="2875280"/>
            <a:ext cx="67354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10000"/>
              </a:lnSpc>
            </a:pPr>
            <a:r>
              <a:rPr kumimoji="1" lang="zh-CN" altLang="en-US" sz="6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马尔科夫链</a:t>
            </a:r>
            <a:endParaRPr kumimoji="1" lang="zh-CN" altLang="en-US" sz="60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</a:endParaRPr>
          </a:p>
          <a:p>
            <a:pPr marL="2743200" lvl="6" indent="457200" algn="l" fontAlgn="auto">
              <a:lnSpc>
                <a:spcPct val="110000"/>
              </a:lnSpc>
            </a:pPr>
            <a:r>
              <a:rPr kumimoji="1" lang="en-US" altLang="zh-CN" sz="2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----</a:t>
            </a:r>
            <a:r>
              <a:rPr kumimoji="1" lang="zh-CN" altLang="en-US" sz="2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收敛的含义</a:t>
            </a:r>
            <a:endParaRPr kumimoji="1" lang="zh-CN" altLang="en-US" sz="20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</a:endParaRPr>
          </a:p>
        </p:txBody>
      </p:sp>
      <p:pic>
        <p:nvPicPr>
          <p:cNvPr id="19" name="图片 18" descr="未标题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" y="4696460"/>
            <a:ext cx="2874010" cy="35750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496263" y="5109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郑福兴</a:t>
            </a:r>
            <a:r>
              <a:rPr lang="en-US" altLang="zh-CN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· </a:t>
            </a:r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生信部</a:t>
            </a:r>
            <a:endParaRPr lang="zh-CN" altLang="en-US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6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4995" y="6356985"/>
            <a:ext cx="654050" cy="99060"/>
            <a:chOff x="937" y="10011"/>
            <a:chExt cx="1030" cy="156"/>
          </a:xfrm>
        </p:grpSpPr>
        <p:sp>
          <p:nvSpPr>
            <p:cNvPr id="26" name="椭圆 25"/>
            <p:cNvSpPr/>
            <p:nvPr/>
          </p:nvSpPr>
          <p:spPr>
            <a:xfrm>
              <a:off x="937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7"/>
              </p:custDataLst>
            </p:nvPr>
          </p:nvSpPr>
          <p:spPr>
            <a:xfrm>
              <a:off x="1374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8"/>
              </p:custDataLst>
            </p:nvPr>
          </p:nvSpPr>
          <p:spPr>
            <a:xfrm>
              <a:off x="1811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 descr="资源 2@4x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2" name="图片 31" descr="图层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3512820" y="271018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82800" y="2432050"/>
            <a:ext cx="9392285" cy="2282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600"/>
              <a:t>[	                ]</a:t>
            </a:r>
            <a:endParaRPr lang="en-US" altLang="zh-CN" sz="9600"/>
          </a:p>
        </p:txBody>
      </p:sp>
      <p:sp>
        <p:nvSpPr>
          <p:cNvPr id="7" name="文本框 6"/>
          <p:cNvSpPr txBox="1"/>
          <p:nvPr/>
        </p:nvSpPr>
        <p:spPr>
          <a:xfrm>
            <a:off x="1545590" y="2897505"/>
            <a:ext cx="24638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4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[ 0 1 0 ]</a:t>
            </a:r>
            <a:endParaRPr lang="en-US" altLang="zh-CN" sz="4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5925" y="4655185"/>
            <a:ext cx="35947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= [0.3   0   0.7]</a:t>
            </a:r>
            <a:endParaRPr lang="en-US" altLang="zh-CN" sz="4000"/>
          </a:p>
        </p:txBody>
      </p:sp>
      <p:sp>
        <p:nvSpPr>
          <p:cNvPr id="9" name="上箭头 8"/>
          <p:cNvSpPr/>
          <p:nvPr/>
        </p:nvSpPr>
        <p:spPr>
          <a:xfrm rot="19080000">
            <a:off x="3785235" y="3917315"/>
            <a:ext cx="306705" cy="7289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3512820" y="156718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151380" y="1229995"/>
            <a:ext cx="9392285" cy="2282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9600"/>
              <a:t>[	                ]</a:t>
            </a:r>
            <a:endParaRPr lang="en-US" altLang="zh-CN" sz="960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93445" y="1754505"/>
            <a:ext cx="311594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4400">
                <a:sym typeface="+mn-ea"/>
              </a:rPr>
              <a:t>[0.3   0   0.7]</a:t>
            </a:r>
            <a:endParaRPr lang="en-US" altLang="zh-CN" sz="4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4225925" y="2757805"/>
            <a:ext cx="5243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= [0.41   0.18   0.41]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2625725" y="3735070"/>
            <a:ext cx="75241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不断重复该操作，</a:t>
            </a:r>
            <a:r>
              <a:rPr lang="en-US" altLang="zh-CN" sz="2400"/>
              <a:t> </a:t>
            </a:r>
            <a:r>
              <a:rPr lang="zh-CN" altLang="en-US" sz="2400"/>
              <a:t>如果存在一个稳态，那么在某一个时刻后输出的行向量与输入的行向量完全相同，我们使用</a:t>
            </a:r>
            <a:r>
              <a:rPr lang="en-US" altLang="zh-CN" sz="2400"/>
              <a:t> pi </a:t>
            </a:r>
            <a:r>
              <a:rPr lang="zh-CN" altLang="en-US" sz="2400"/>
              <a:t>代表这个特殊的行向量。</a:t>
            </a:r>
            <a:r>
              <a:rPr lang="zh-CN" altLang="en-US" sz="2400"/>
              <a:t>则有</a:t>
            </a:r>
            <a:endParaRPr lang="zh-CN" altLang="en-US" sz="2400"/>
          </a:p>
          <a:p>
            <a:pPr algn="ctr"/>
            <a:r>
              <a:rPr lang="en-US" altLang="zh-CN" sz="2800">
                <a:solidFill>
                  <a:srgbClr val="FF0000"/>
                </a:solidFill>
              </a:rPr>
              <a:t>ΠA = Π</a:t>
            </a:r>
            <a:endParaRPr lang="en-US" altLang="zh-CN" sz="2800">
              <a:solidFill>
                <a:srgbClr val="FF0000"/>
              </a:solidFill>
            </a:endParaRPr>
          </a:p>
          <a:p>
            <a:pPr algn="ctr"/>
            <a:r>
              <a:rPr lang="en-US" altLang="zh-CN" sz="2800">
                <a:solidFill>
                  <a:srgbClr val="FF0000"/>
                </a:solidFill>
              </a:rPr>
              <a:t>A</a:t>
            </a:r>
            <a:r>
              <a:rPr lang="en-US" altLang="zh-CN" sz="2800" i="1">
                <a:solidFill>
                  <a:srgbClr val="FF0000"/>
                </a:solidFill>
              </a:rPr>
              <a:t>v</a:t>
            </a:r>
            <a:r>
              <a:rPr lang="en-US" altLang="zh-CN" sz="2800">
                <a:solidFill>
                  <a:srgbClr val="FF0000"/>
                </a:solidFill>
              </a:rPr>
              <a:t> = </a:t>
            </a:r>
            <a:r>
              <a:rPr lang="zh-CN" altLang="en-US" sz="2800">
                <a:solidFill>
                  <a:srgbClr val="FF0000"/>
                </a:solidFill>
              </a:rPr>
              <a:t>λ</a:t>
            </a:r>
            <a:r>
              <a:rPr lang="en-US" altLang="zh-CN" sz="2800" i="1">
                <a:solidFill>
                  <a:srgbClr val="FF0000"/>
                </a:solidFill>
              </a:rPr>
              <a:t>v</a:t>
            </a:r>
            <a:r>
              <a:rPr lang="zh-CN" altLang="en-US" sz="2800">
                <a:solidFill>
                  <a:srgbClr val="FF0000"/>
                </a:solidFill>
              </a:rPr>
              <a:t>（特征向量）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48000" y="542290"/>
            <a:ext cx="609600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solidFill>
                  <a:schemeClr val="tx1"/>
                </a:solidFill>
                <a:sym typeface="+mn-ea"/>
              </a:rPr>
              <a:t>ΠA = Π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2800">
                <a:solidFill>
                  <a:schemeClr val="tx1"/>
                </a:solidFill>
                <a:sym typeface="+mn-ea"/>
              </a:rPr>
              <a:t>Π[1] +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Π[2]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+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Π[3] = 1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tx1"/>
                </a:solidFill>
                <a:sym typeface="+mn-ea"/>
              </a:rPr>
              <a:t>解方程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可得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ctr"/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2800">
                <a:solidFill>
                  <a:schemeClr val="tx1"/>
                </a:solidFill>
                <a:sym typeface="+mn-ea"/>
              </a:rPr>
              <a:t>Π = [ 25/71    15/71    31/71 ]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tx1"/>
                </a:solidFill>
                <a:sym typeface="+mn-ea"/>
              </a:rPr>
              <a:t>则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 pi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的分布收敛于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上式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tx1"/>
                </a:solidFill>
                <a:sym typeface="+mn-ea"/>
              </a:rPr>
              <a:t>化简为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小数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rgbClr val="FF0000"/>
                </a:solidFill>
                <a:sym typeface="+mn-ea"/>
              </a:rPr>
              <a:t>0.352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0.211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0.43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7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tx1"/>
                </a:solidFill>
                <a:sym typeface="+mn-ea"/>
              </a:rPr>
              <a:t>而我们使用计算机模拟实验数据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为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汉堡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35.2%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披萨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21.1%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热狗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43.7% 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8585" y="5048250"/>
            <a:ext cx="75869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当我们不知道任何状态时，</a:t>
            </a:r>
            <a:endParaRPr lang="zh-CN" altLang="en-US" sz="3200"/>
          </a:p>
          <a:p>
            <a:pPr algn="ctr"/>
            <a:r>
              <a:rPr lang="zh-CN" altLang="en-US" sz="3200"/>
              <a:t>可以通过收敛数据去预估</a:t>
            </a:r>
            <a:r>
              <a:rPr lang="en-US" altLang="zh-CN" sz="3200"/>
              <a:t> </a:t>
            </a:r>
            <a:r>
              <a:rPr lang="zh-CN" altLang="en-US" sz="3200"/>
              <a:t>当前概率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96565" y="1011555"/>
            <a:ext cx="6935470" cy="49377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99080" y="3740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如果向量v与变换A满足</a:t>
            </a:r>
            <a:r>
              <a:rPr lang="zh-CN" altLang="en-US" sz="2400">
                <a:solidFill>
                  <a:srgbClr val="FF0000"/>
                </a:solidFill>
              </a:rPr>
              <a:t>Av=λv</a:t>
            </a:r>
            <a:r>
              <a:rPr lang="zh-CN" altLang="en-US" sz="2400"/>
              <a:t>，</a:t>
            </a:r>
            <a:endParaRPr lang="zh-CN" altLang="en-US" sz="2400"/>
          </a:p>
          <a:p>
            <a:pPr algn="ctr"/>
            <a:r>
              <a:rPr lang="zh-CN" altLang="en-US" sz="2400"/>
              <a:t>则称向量</a:t>
            </a:r>
            <a:r>
              <a:rPr lang="zh-CN" altLang="en-US" sz="2400">
                <a:solidFill>
                  <a:srgbClr val="FF0000"/>
                </a:solidFill>
              </a:rPr>
              <a:t>v</a:t>
            </a:r>
            <a:r>
              <a:rPr lang="zh-CN" altLang="en-US" sz="2400"/>
              <a:t>是变换A的一个</a:t>
            </a:r>
            <a:r>
              <a:rPr lang="zh-CN" altLang="en-US" sz="2400">
                <a:solidFill>
                  <a:srgbClr val="FF0000"/>
                </a:solidFill>
              </a:rPr>
              <a:t>特征向量</a:t>
            </a:r>
            <a:r>
              <a:rPr lang="zh-CN" altLang="en-US" sz="2400"/>
              <a:t>，</a:t>
            </a:r>
            <a:endParaRPr lang="zh-CN" altLang="en-US" sz="2400"/>
          </a:p>
          <a:p>
            <a:pPr algn="ctr"/>
            <a:r>
              <a:rPr lang="zh-CN" altLang="en-US" sz="2400">
                <a:solidFill>
                  <a:srgbClr val="FF0000"/>
                </a:solidFill>
              </a:rPr>
              <a:t>λ</a:t>
            </a:r>
            <a:r>
              <a:rPr lang="zh-CN" altLang="en-US" sz="2400"/>
              <a:t>是相应的</a:t>
            </a:r>
            <a:r>
              <a:rPr lang="zh-CN" altLang="en-US" sz="2400">
                <a:solidFill>
                  <a:srgbClr val="FF0000"/>
                </a:solidFill>
              </a:rPr>
              <a:t>特征值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grpSp>
        <p:nvGrpSpPr>
          <p:cNvPr id="25" name="组合 24"/>
          <p:cNvGrpSpPr/>
          <p:nvPr/>
        </p:nvGrpSpPr>
        <p:grpSpPr>
          <a:xfrm>
            <a:off x="3439160" y="1628775"/>
            <a:ext cx="4871720" cy="645160"/>
            <a:chOff x="5416" y="2565"/>
            <a:chExt cx="7672" cy="1016"/>
          </a:xfrm>
        </p:grpSpPr>
        <p:sp>
          <p:nvSpPr>
            <p:cNvPr id="3" name="文本框 2"/>
            <p:cNvSpPr txBox="1"/>
            <p:nvPr/>
          </p:nvSpPr>
          <p:spPr>
            <a:xfrm>
              <a:off x="6505" y="2565"/>
              <a:ext cx="190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4      0</a:t>
              </a:r>
              <a:endParaRPr lang="en-US" altLang="zh-CN"/>
            </a:p>
            <a:p>
              <a:pPr algn="ctr"/>
              <a:r>
                <a:rPr lang="en-US" altLang="zh-CN"/>
                <a:t>0      1</a:t>
              </a:r>
              <a:endParaRPr lang="en-US" altLang="zh-CN"/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5416" y="2604"/>
              <a:ext cx="3293" cy="8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/>
                <a:t>U =[        ]</a:t>
              </a:r>
              <a:endParaRPr lang="en-US" altLang="zh-CN" sz="2800"/>
            </a:p>
          </p:txBody>
        </p:sp>
        <p:grpSp>
          <p:nvGrpSpPr>
            <p:cNvPr id="19" name="组合 18"/>
            <p:cNvGrpSpPr/>
            <p:nvPr/>
          </p:nvGrpSpPr>
          <p:grpSpPr>
            <a:xfrm rot="0">
              <a:off x="8830" y="2565"/>
              <a:ext cx="2128" cy="1016"/>
              <a:chOff x="6443" y="7768"/>
              <a:chExt cx="2128" cy="101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259" y="7768"/>
                <a:ext cx="514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       </a:t>
                </a:r>
                <a:endParaRPr lang="en-US" altLang="zh-CN"/>
              </a:p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双括号 15"/>
              <p:cNvSpPr/>
              <p:nvPr/>
            </p:nvSpPr>
            <p:spPr>
              <a:xfrm>
                <a:off x="7259" y="7889"/>
                <a:ext cx="498" cy="755"/>
              </a:xfrm>
              <a:prstGeom prst="bracketPair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443" y="8019"/>
                <a:ext cx="21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=</a:t>
                </a:r>
                <a:endParaRPr lang="en-US" altLang="zh-CN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0960" y="2565"/>
              <a:ext cx="2129" cy="1016"/>
              <a:chOff x="6443" y="7768"/>
              <a:chExt cx="2129" cy="1016"/>
            </a:xfrm>
          </p:grpSpPr>
          <p:sp>
            <p:nvSpPr>
              <p:cNvPr id="21" name="文本框 2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259" y="7768"/>
                <a:ext cx="514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       </a:t>
                </a:r>
                <a:endParaRPr lang="en-US" altLang="zh-CN"/>
              </a:p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2" name="双括号 21"/>
              <p:cNvSpPr/>
              <p:nvPr>
                <p:custDataLst>
                  <p:tags r:id="rId5"/>
                </p:custDataLst>
              </p:nvPr>
            </p:nvSpPr>
            <p:spPr>
              <a:xfrm>
                <a:off x="7259" y="7889"/>
                <a:ext cx="498" cy="755"/>
              </a:xfrm>
              <a:prstGeom prst="bracketPair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443" y="8019"/>
                <a:ext cx="21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=</a:t>
                </a:r>
                <a:endParaRPr lang="en-US" altLang="zh-CN"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6557010" y="4271645"/>
            <a:ext cx="3599180" cy="1828800"/>
            <a:chOff x="6505" y="7542"/>
            <a:chExt cx="5668" cy="288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6505" y="10396"/>
              <a:ext cx="56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>
              <p:custDataLst>
                <p:tags r:id="rId7"/>
              </p:custDataLst>
            </p:nvPr>
          </p:nvCxnSpPr>
          <p:spPr>
            <a:xfrm flipV="1">
              <a:off x="6505" y="7542"/>
              <a:ext cx="0" cy="2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>
              <p:custDataLst>
                <p:tags r:id="rId8"/>
              </p:custDataLst>
            </p:nvPr>
          </p:nvCxnSpPr>
          <p:spPr>
            <a:xfrm>
              <a:off x="6519" y="10395"/>
              <a:ext cx="4535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6520" y="9288"/>
              <a:ext cx="0" cy="113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354455" y="4271645"/>
            <a:ext cx="3599180" cy="1828800"/>
            <a:chOff x="3476" y="6727"/>
            <a:chExt cx="5668" cy="2880"/>
          </a:xfrm>
        </p:grpSpPr>
        <p:cxnSp>
          <p:nvCxnSpPr>
            <p:cNvPr id="32" name="直接箭头连接符 31"/>
            <p:cNvCxnSpPr/>
            <p:nvPr>
              <p:custDataLst>
                <p:tags r:id="rId10"/>
              </p:custDataLst>
            </p:nvPr>
          </p:nvCxnSpPr>
          <p:spPr>
            <a:xfrm>
              <a:off x="3476" y="9581"/>
              <a:ext cx="56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 flipV="1">
              <a:off x="3476" y="6727"/>
              <a:ext cx="0" cy="2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>
              <p:custDataLst>
                <p:tags r:id="rId12"/>
              </p:custDataLst>
            </p:nvPr>
          </p:nvCxnSpPr>
          <p:spPr>
            <a:xfrm>
              <a:off x="3490" y="9580"/>
              <a:ext cx="1134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3491" y="8473"/>
              <a:ext cx="0" cy="113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2185670" y="2371725"/>
            <a:ext cx="79711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矩阵对向量的映射，不改变原本向量的方向时，仅仅在原本的方向上发生长度比例变化（这里变为原本的</a:t>
            </a:r>
            <a:r>
              <a:rPr lang="en-US" altLang="zh-CN"/>
              <a:t>1</a:t>
            </a:r>
            <a:r>
              <a:rPr lang="zh-CN" altLang="en-US"/>
              <a:t>倍和</a:t>
            </a:r>
            <a:r>
              <a:rPr lang="en-US" altLang="zh-CN"/>
              <a:t>4</a:t>
            </a:r>
            <a:r>
              <a:rPr lang="zh-CN" altLang="en-US"/>
              <a:t>倍），此时</a:t>
            </a:r>
            <a:r>
              <a:rPr lang="en-US" altLang="zh-CN"/>
              <a:t> </a:t>
            </a:r>
            <a:r>
              <a:rPr lang="zh-CN" altLang="en-US"/>
              <a:t>称</a:t>
            </a:r>
            <a:r>
              <a:rPr lang="en-US" altLang="zh-CN"/>
              <a:t> e1 e2 </a:t>
            </a:r>
            <a:r>
              <a:rPr lang="zh-CN" altLang="en-US"/>
              <a:t>为</a:t>
            </a:r>
            <a:r>
              <a:rPr lang="en-US" altLang="zh-CN"/>
              <a:t> </a:t>
            </a:r>
            <a:r>
              <a:rPr lang="zh-CN" altLang="en-US"/>
              <a:t>矩阵</a:t>
            </a:r>
            <a:r>
              <a:rPr lang="en-US" altLang="zh-CN"/>
              <a:t> U </a:t>
            </a:r>
            <a:r>
              <a:rPr lang="zh-CN" altLang="en-US"/>
              <a:t>的特征向量，</a:t>
            </a:r>
            <a:r>
              <a:rPr lang="en-US" altLang="zh-CN"/>
              <a:t> </a:t>
            </a:r>
            <a:r>
              <a:rPr lang="zh-CN" altLang="en-US"/>
              <a:t>矩阵</a:t>
            </a:r>
            <a:r>
              <a:rPr lang="en-US" altLang="zh-CN"/>
              <a:t>U</a:t>
            </a:r>
            <a:r>
              <a:rPr lang="zh-CN" altLang="en-US"/>
              <a:t>对角线的</a:t>
            </a:r>
            <a:r>
              <a:rPr lang="en-US" altLang="zh-CN"/>
              <a:t> 4 </a:t>
            </a:r>
            <a:r>
              <a:rPr lang="zh-CN" altLang="en-US"/>
              <a:t>和</a:t>
            </a:r>
            <a:r>
              <a:rPr lang="en-US" altLang="zh-CN"/>
              <a:t> 1 </a:t>
            </a:r>
            <a:r>
              <a:rPr lang="zh-CN" altLang="en-US"/>
              <a:t>为</a:t>
            </a:r>
            <a:r>
              <a:rPr lang="en-US" altLang="zh-CN"/>
              <a:t> </a:t>
            </a:r>
            <a:r>
              <a:rPr lang="zh-CN" altLang="en-US"/>
              <a:t>特征值。</a:t>
            </a:r>
            <a:r>
              <a:rPr lang="en-US" altLang="zh-CN"/>
              <a:t>4 </a:t>
            </a:r>
            <a:r>
              <a:rPr lang="zh-CN" altLang="en-US"/>
              <a:t>对应特征向量</a:t>
            </a:r>
            <a:r>
              <a:rPr lang="en-US" altLang="zh-CN"/>
              <a:t> ke1 </a:t>
            </a:r>
            <a:r>
              <a:rPr lang="zh-CN" altLang="en-US"/>
              <a:t>；</a:t>
            </a:r>
            <a:r>
              <a:rPr lang="en-US" altLang="zh-CN"/>
              <a:t> 1 </a:t>
            </a:r>
            <a:r>
              <a:rPr lang="zh-CN" altLang="en-US"/>
              <a:t>对应特征向量</a:t>
            </a:r>
            <a:r>
              <a:rPr lang="en-US" altLang="zh-CN"/>
              <a:t>ke2.(</a:t>
            </a:r>
            <a:r>
              <a:rPr lang="zh-CN" altLang="en-US"/>
              <a:t>这里的</a:t>
            </a:r>
            <a:r>
              <a:rPr lang="en-US" altLang="zh-CN"/>
              <a:t>k </a:t>
            </a:r>
            <a:r>
              <a:rPr lang="zh-CN" altLang="en-US"/>
              <a:t>是</a:t>
            </a:r>
            <a:r>
              <a:rPr lang="en-US" altLang="zh-CN"/>
              <a:t> </a:t>
            </a:r>
            <a:r>
              <a:rPr lang="zh-CN" altLang="en-US"/>
              <a:t>对应</a:t>
            </a:r>
            <a:r>
              <a:rPr lang="en-US" altLang="zh-CN"/>
              <a:t>e </a:t>
            </a:r>
            <a:r>
              <a:rPr lang="zh-CN" altLang="en-US"/>
              <a:t>的倍数，因为特征向量可以是与</a:t>
            </a:r>
            <a:r>
              <a:rPr lang="en-US" altLang="zh-CN"/>
              <a:t> e </a:t>
            </a:r>
            <a:r>
              <a:rPr lang="zh-CN" altLang="en-US"/>
              <a:t>方向相同的任意非</a:t>
            </a:r>
            <a:r>
              <a:rPr lang="en-US" altLang="zh-CN"/>
              <a:t>0 </a:t>
            </a:r>
            <a:r>
              <a:rPr lang="zh-CN" altLang="en-US"/>
              <a:t>倍数值。</a:t>
            </a:r>
            <a:r>
              <a:rPr lang="en-US" altLang="zh-CN"/>
              <a:t>0 </a:t>
            </a:r>
            <a:r>
              <a:rPr lang="zh-CN" altLang="en-US"/>
              <a:t>向量没有方向</a:t>
            </a:r>
            <a:r>
              <a:rPr lang="en-US" altLang="zh-CN"/>
              <a:t>) 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以特征向量为基，表达的任意一个向量，经过对角阵变化，各个坐标成比例的变化，这里的比例就是特征值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43100" y="1128395"/>
            <a:ext cx="8305800" cy="46005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97200" y="542290"/>
            <a:ext cx="6906260" cy="58572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10538" y="2089683"/>
            <a:ext cx="5489803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zh-CN" altLang="en-US" sz="96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感谢聆听</a:t>
            </a:r>
            <a:endParaRPr kumimoji="1" lang="zh-CN" altLang="en-US" sz="96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845" y="3928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THANKS FOR LISTENING</a:t>
            </a:r>
            <a:endParaRPr lang="en-US" altLang="zh-CN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499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3"/>
            </p:custDataLst>
          </p:nvPr>
        </p:nvSpPr>
        <p:spPr>
          <a:xfrm>
            <a:off x="872490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114998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pic>
        <p:nvPicPr>
          <p:cNvPr id="5" name="图片 4" descr="图层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4145" y="253365"/>
            <a:ext cx="7681595" cy="63709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386965" y="786765"/>
            <a:ext cx="6446520" cy="4134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835910" y="5225415"/>
            <a:ext cx="5997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马尔科夫链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被用到统计，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生物学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，经济学，物理学，机器学习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5030" y="624840"/>
            <a:ext cx="1041844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马尔科夫链特点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未来的状态只取决于现在的状态，与之前的状态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无关。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例子：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基因组上某一个腺嘌呤（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）发生发生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SNP 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突变的概率是多少？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概率虚构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A=&gt;T  0.05%</a:t>
            </a:r>
            <a:endParaRPr lang="en-US" altLang="zh-CN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A=&gt;</a:t>
            </a:r>
            <a:r>
              <a:rPr 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 0.05%</a:t>
            </a:r>
            <a:endParaRPr 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A=&gt;G   0.9%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A=&gt;A    99%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默认认为基因组中所有位点突变率是一样的。当位点选取的足够多时，可以看作突变率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一致。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5030" y="624840"/>
            <a:ext cx="1041844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马尔科夫链特点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任何状态的下一阶段所有状态概率之和等于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1 </a:t>
            </a:r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endParaRPr lang="zh-CN" altLang="en-US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zh-CN" altLang="en-US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该特性是概率特点，概率值之和一定等于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1 .</a:t>
            </a:r>
            <a:endParaRPr lang="en-US" altLang="zh-CN" sz="3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01745" y="2890520"/>
            <a:ext cx="3702050" cy="31330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20720" y="1064260"/>
            <a:ext cx="5750560" cy="3701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73170" y="455930"/>
            <a:ext cx="414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YouTube 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例子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8040" y="4919980"/>
            <a:ext cx="85490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在什么信息都没有的情况下</a:t>
            </a:r>
            <a:r>
              <a:rPr lang="en-US" altLang="zh-CN" sz="2400"/>
              <a:t> </a:t>
            </a:r>
            <a:r>
              <a:rPr lang="zh-CN" altLang="en-US" sz="2400"/>
              <a:t>去该餐厅吃饭。</a:t>
            </a:r>
            <a:r>
              <a:rPr lang="en-US" altLang="zh-CN" sz="2400"/>
              <a:t> </a:t>
            </a:r>
            <a:r>
              <a:rPr lang="zh-CN" altLang="en-US" sz="2400"/>
              <a:t>则餐厅当天供应各种食物的概率是多少？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</a:t>
            </a:r>
            <a:r>
              <a:rPr lang="zh-CN" altLang="en-US" sz="2400">
                <a:sym typeface="+mn-ea"/>
              </a:rPr>
              <a:t>什么信息都没有的情况下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某个物种在染色体上的某个碱基位点的概率是多少？（用于后续贝叶斯物种分类）</a:t>
            </a:r>
            <a:endParaRPr lang="zh-CN" altLang="en-US" sz="24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7420" y="771525"/>
            <a:ext cx="10296525" cy="5314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45360" y="3231515"/>
            <a:ext cx="74225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可以看到，当使用计算机模拟的数量足够多的时候，各个状态的出现频率开始收敛。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汉堡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35.2%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热狗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43.7%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披萨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21.1%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在上一个状态未知的情况下，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可以基于收敛的数据去判断当前状态！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6525" y="1609090"/>
            <a:ext cx="9378950" cy="13735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39135" y="825500"/>
            <a:ext cx="623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无论第一天供应的是什么食物，</a:t>
            </a:r>
            <a:r>
              <a:rPr lang="en-US" altLang="zh-CN"/>
              <a:t> </a:t>
            </a:r>
            <a:r>
              <a:rPr lang="zh-CN" altLang="en-US"/>
              <a:t>收敛趋势都是</a:t>
            </a:r>
            <a:r>
              <a:rPr lang="zh-CN" altLang="en-US"/>
              <a:t>一样的！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63720" y="471805"/>
            <a:ext cx="3463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线性代数法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758950" y="190500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汉堡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披萨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热狗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汉堡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披萨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热狗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292600" y="1188720"/>
            <a:ext cx="3463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使用邻接矩阵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双括号 5"/>
          <p:cNvSpPr/>
          <p:nvPr/>
        </p:nvSpPr>
        <p:spPr>
          <a:xfrm>
            <a:off x="4526280" y="2320290"/>
            <a:ext cx="5124450" cy="110871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70760" y="4415790"/>
            <a:ext cx="71399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使用行向量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pi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Π0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代表状态概率，比如初始概率为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[ 0 1 0 ]</a:t>
            </a:r>
            <a:endParaRPr lang="en-US" altLang="zh-CN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，代表了某一天供应的是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披萨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将行向量与转移矩阵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相乘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6110" y="3782695"/>
            <a:ext cx="543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这里每个矩阵行列为转移概率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又被称为转移矩阵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  <p:tag name="KSO_WM_UNIT_PLACING_PICTURE_USER_VIEWPORT" val="{&quot;height&quot;:9324,&quot;width&quot;:11243}"/>
</p:tagLst>
</file>

<file path=ppt/tags/tag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996,&quot;width&quot;:10607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TABLE_BEAUTIFY" val="smartTable{359b4722-3dbc-4202-b6e5-60ffea247854}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TABLE_BEAUTIFY" val="smartTable{359b4722-3dbc-4202-b6e5-60ffea247854}"/>
  <p:tag name="KSO_WM_BEAUTIFY_FLAG" val=""/>
</p:tagLst>
</file>

<file path=ppt/tags/tag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TABLE_BEAUTIFY" val="smartTable{359b4722-3dbc-4202-b6e5-60ffea247854}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  <p:tag name="KSO_WM_UNIT_PLACING_PICTURE_USER_VIEWPORT" val="{&quot;height&quot;:9750,&quot;width&quot;:13695}"/>
</p:tagLst>
</file>

<file path=ppt/tags/tag4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COMMONDATA" val="eyJoZGlkIjoiMDdiNzcxZTcwODhkZDkwYzM2ZTQ5OGE4ZTM4YmY3YjEifQ=="/>
  <p:tag name="KSO_WPP_MARK_KEY" val="772f36b2-2cd1-41b7-90ab-16be66be94b7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演示</Application>
  <PresentationFormat>宽屏</PresentationFormat>
  <Paragraphs>174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思源黑体 Medium</vt:lpstr>
      <vt:lpstr>黑体</vt:lpstr>
      <vt:lpstr>思源黑体 Bold</vt:lpstr>
      <vt:lpstr>思源黑体 Light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郑福兴</dc:creator>
  <cp:lastModifiedBy>郑福兴</cp:lastModifiedBy>
  <cp:revision>46</cp:revision>
  <dcterms:created xsi:type="dcterms:W3CDTF">2023-07-26T06:42:00Z</dcterms:created>
  <dcterms:modified xsi:type="dcterms:W3CDTF">2023-07-31T06:18:18Z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325D8CF74DBF4EDC90BBBF09FCF8A343</vt:lpwstr>
  </property>
  <property fmtid="{D5CDD505-2E9C-101B-9397-08002B2CF9AE}" pid="3" name="KSOProductBuildVer">
    <vt:lpwstr>2052-11.1.0.13703</vt:lpwstr>
  </property>
</Properties>
</file>