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81" r:id="rId6"/>
    <p:sldId id="261" r:id="rId7"/>
    <p:sldId id="262" r:id="rId8"/>
    <p:sldId id="263" r:id="rId9"/>
    <p:sldId id="264" r:id="rId10"/>
    <p:sldId id="265" r:id="rId11"/>
    <p:sldId id="266" r:id="rId12"/>
    <p:sldId id="267" r:id="rId13"/>
    <p:sldId id="268" r:id="rId14"/>
    <p:sldId id="282" r:id="rId15"/>
    <p:sldId id="269" r:id="rId16"/>
    <p:sldId id="270" r:id="rId17"/>
    <p:sldId id="271" r:id="rId18"/>
    <p:sldId id="285" r:id="rId19"/>
    <p:sldId id="286" r:id="rId20"/>
    <p:sldId id="288" r:id="rId21"/>
    <p:sldId id="287" r:id="rId22"/>
    <p:sldId id="289" r:id="rId23"/>
    <p:sldId id="290" r:id="rId24"/>
    <p:sldId id="291" r:id="rId25"/>
    <p:sldId id="292" r:id="rId26"/>
    <p:sldId id="293" r:id="rId27"/>
    <p:sldId id="275" r:id="rId28"/>
    <p:sldId id="272" r:id="rId29"/>
    <p:sldId id="294" r:id="rId30"/>
    <p:sldId id="295" r:id="rId31"/>
    <p:sldId id="273" r:id="rId32"/>
    <p:sldId id="274"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3E"/>
    <a:srgbClr val="196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4" d="100"/>
          <a:sy n="94" d="100"/>
        </p:scale>
        <p:origin x="5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2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r>
              <a:rPr lang="zh-CN" altLang="en-US"/>
              <a:t>今天为大家带来</a:t>
            </a:r>
            <a:r>
              <a:rPr lang="en-US" altLang="zh-CN"/>
              <a:t>......</a:t>
            </a:r>
            <a:endParaRPr lang="en-US" altLang="zh-CN"/>
          </a:p>
          <a:p>
            <a:endParaRPr lang="en-US" altLang="zh-CN"/>
          </a:p>
          <a:p>
            <a:endParaRPr lang="en-US" altLang="zh-CN"/>
          </a:p>
          <a:p>
            <a:r>
              <a:rPr lang="zh-CN" altLang="en-US"/>
              <a:t>基于</a:t>
            </a:r>
            <a:r>
              <a:rPr lang="en-US" altLang="zh-CN"/>
              <a:t>bwa mem </a:t>
            </a:r>
            <a:r>
              <a:rPr lang="zh-CN" altLang="en-US"/>
              <a:t>原理</a:t>
            </a:r>
            <a:r>
              <a:rPr lang="en-US" altLang="zh-CN"/>
              <a:t> </a:t>
            </a:r>
            <a:r>
              <a:rPr lang="zh-CN" altLang="en-US"/>
              <a:t>为大家回答</a:t>
            </a:r>
            <a:r>
              <a:rPr lang="en-US" altLang="zh-CN"/>
              <a:t>blast </a:t>
            </a:r>
            <a:r>
              <a:rPr lang="zh-CN" altLang="en-US"/>
              <a:t>结果不一致的</a:t>
            </a:r>
            <a:r>
              <a:rPr lang="zh-CN" altLang="en-US"/>
              <a:t>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这是两种比对的</a:t>
            </a:r>
            <a:r>
              <a:rPr lang="en-US" altLang="zh-CN"/>
              <a:t> alignment </a:t>
            </a:r>
            <a:r>
              <a:rPr lang="zh-CN" altLang="en-US"/>
              <a:t>示意图</a:t>
            </a:r>
            <a:r>
              <a:rPr lang="en-US" altLang="zh-CN"/>
              <a:t> </a:t>
            </a:r>
            <a:r>
              <a:rPr lang="zh-CN" altLang="en-US"/>
              <a:t>可以看到</a:t>
            </a:r>
            <a:r>
              <a:rPr lang="en-US" altLang="zh-CN"/>
              <a:t> </a:t>
            </a:r>
            <a:r>
              <a:rPr lang="zh-CN" altLang="en-US"/>
              <a:t>全局比对</a:t>
            </a:r>
            <a:r>
              <a:rPr lang="en-US" altLang="zh-CN"/>
              <a:t> </a:t>
            </a:r>
            <a:r>
              <a:rPr lang="zh-CN" altLang="en-US"/>
              <a:t>会将</a:t>
            </a:r>
            <a:r>
              <a:rPr lang="en-US" altLang="zh-CN"/>
              <a:t> reads </a:t>
            </a:r>
            <a:r>
              <a:rPr lang="zh-CN" altLang="en-US"/>
              <a:t>和</a:t>
            </a:r>
            <a:r>
              <a:rPr lang="en-US" altLang="zh-CN"/>
              <a:t> ref  </a:t>
            </a:r>
            <a:r>
              <a:rPr lang="zh-CN" altLang="en-US"/>
              <a:t>经过转换</a:t>
            </a:r>
            <a:r>
              <a:rPr lang="en-US" altLang="zh-CN"/>
              <a:t> match </a:t>
            </a:r>
            <a:r>
              <a:rPr lang="zh-CN" altLang="en-US"/>
              <a:t>到</a:t>
            </a:r>
            <a:r>
              <a:rPr lang="zh-CN" altLang="en-US"/>
              <a:t>一起</a:t>
            </a:r>
            <a:endParaRPr lang="zh-CN" altLang="en-US"/>
          </a:p>
          <a:p>
            <a:endParaRPr lang="zh-CN" altLang="en-US"/>
          </a:p>
          <a:p>
            <a:r>
              <a:rPr lang="zh-CN" altLang="en-US"/>
              <a:t>而局部比对</a:t>
            </a:r>
            <a:r>
              <a:rPr lang="en-US" altLang="zh-CN"/>
              <a:t> </a:t>
            </a:r>
            <a:r>
              <a:rPr lang="zh-CN" altLang="en-US"/>
              <a:t>只需要满足</a:t>
            </a:r>
            <a:r>
              <a:rPr lang="en-US" altLang="zh-CN"/>
              <a:t> reads </a:t>
            </a:r>
            <a:r>
              <a:rPr lang="zh-CN" altLang="en-US"/>
              <a:t>一部分</a:t>
            </a:r>
            <a:r>
              <a:rPr lang="en-US" altLang="zh-CN"/>
              <a:t> match </a:t>
            </a:r>
            <a:r>
              <a:rPr lang="zh-CN" altLang="en-US"/>
              <a:t>到</a:t>
            </a:r>
            <a:r>
              <a:rPr lang="en-US" altLang="zh-CN"/>
              <a:t> ref </a:t>
            </a:r>
            <a:r>
              <a:rPr lang="zh-CN" altLang="en-US"/>
              <a:t>上</a:t>
            </a:r>
            <a:r>
              <a:rPr lang="en-US" altLang="zh-CN"/>
              <a:t> </a:t>
            </a:r>
            <a:r>
              <a:rPr lang="zh-CN" altLang="en-US"/>
              <a:t>就可以</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这个是</a:t>
            </a:r>
            <a:r>
              <a:rPr lang="en-US" altLang="zh-CN"/>
              <a:t> </a:t>
            </a:r>
            <a:r>
              <a:rPr lang="zh-CN" altLang="en-US"/>
              <a:t>全局比对</a:t>
            </a:r>
            <a:r>
              <a:rPr lang="en-US" altLang="zh-CN"/>
              <a:t> </a:t>
            </a:r>
            <a:r>
              <a:rPr lang="zh-CN" altLang="en-US"/>
              <a:t>和</a:t>
            </a:r>
            <a:r>
              <a:rPr lang="en-US" altLang="zh-CN"/>
              <a:t> </a:t>
            </a:r>
            <a:r>
              <a:rPr lang="zh-CN" altLang="en-US"/>
              <a:t>局部比对的</a:t>
            </a:r>
            <a:r>
              <a:rPr lang="en-US" altLang="zh-CN"/>
              <a:t> </a:t>
            </a:r>
            <a:r>
              <a:rPr lang="zh-CN" altLang="en-US"/>
              <a:t>打分算法</a:t>
            </a:r>
            <a:r>
              <a:rPr lang="en-US" altLang="zh-CN"/>
              <a:t>  </a:t>
            </a:r>
            <a:r>
              <a:rPr lang="zh-CN" altLang="en-US"/>
              <a:t>这样看着比较抽象</a:t>
            </a:r>
            <a:r>
              <a:rPr lang="en-US" altLang="zh-CN"/>
              <a:t> </a:t>
            </a:r>
            <a:r>
              <a:rPr lang="zh-CN" altLang="en-US"/>
              <a:t>一会我给大家举一个例子</a:t>
            </a:r>
            <a:r>
              <a:rPr lang="en-US" altLang="zh-CN"/>
              <a:t> </a:t>
            </a:r>
            <a:r>
              <a:rPr lang="zh-CN" altLang="en-US"/>
              <a:t>在这张图片中</a:t>
            </a:r>
            <a:r>
              <a:rPr lang="en-US" altLang="zh-CN"/>
              <a:t> </a:t>
            </a:r>
            <a:r>
              <a:rPr lang="zh-CN" altLang="en-US"/>
              <a:t>我们先记住几个</a:t>
            </a:r>
            <a:r>
              <a:rPr lang="en-US" altLang="zh-CN"/>
              <a:t> </a:t>
            </a:r>
            <a:r>
              <a:rPr lang="zh-CN" altLang="en-US"/>
              <a:t>规则</a:t>
            </a:r>
            <a:r>
              <a:rPr lang="en-US" altLang="zh-CN"/>
              <a:t> s </a:t>
            </a:r>
            <a:r>
              <a:rPr lang="zh-CN" altLang="en-US"/>
              <a:t>是</a:t>
            </a:r>
            <a:r>
              <a:rPr lang="en-US" altLang="zh-CN"/>
              <a:t> match </a:t>
            </a:r>
            <a:r>
              <a:rPr lang="zh-CN" altLang="en-US"/>
              <a:t>得分</a:t>
            </a:r>
            <a:r>
              <a:rPr lang="en-US" altLang="zh-CN"/>
              <a:t> d </a:t>
            </a:r>
            <a:r>
              <a:rPr lang="zh-CN" altLang="en-US"/>
              <a:t>为</a:t>
            </a:r>
            <a:r>
              <a:rPr lang="en-US" altLang="zh-CN"/>
              <a:t> indel </a:t>
            </a:r>
            <a:r>
              <a:rPr lang="zh-CN" altLang="en-US"/>
              <a:t>罚分</a:t>
            </a:r>
            <a:r>
              <a:rPr lang="en-US" altLang="zh-CN"/>
              <a:t>  max </a:t>
            </a:r>
            <a:r>
              <a:rPr lang="zh-CN" altLang="en-US"/>
              <a:t>的意思为</a:t>
            </a:r>
            <a:r>
              <a:rPr lang="en-US" altLang="zh-CN"/>
              <a:t> </a:t>
            </a:r>
            <a:r>
              <a:rPr lang="zh-CN" altLang="en-US"/>
              <a:t>多种打分方式</a:t>
            </a:r>
            <a:r>
              <a:rPr lang="en-US" altLang="zh-CN"/>
              <a:t> </a:t>
            </a:r>
            <a:r>
              <a:rPr lang="zh-CN" altLang="en-US"/>
              <a:t>取一种</a:t>
            </a:r>
            <a:r>
              <a:rPr lang="en-US" altLang="zh-CN"/>
              <a:t> </a:t>
            </a:r>
            <a:r>
              <a:rPr lang="zh-CN" altLang="en-US"/>
              <a:t>最高的得分</a:t>
            </a:r>
            <a:r>
              <a:rPr lang="en-US" altLang="zh-CN"/>
              <a:t> </a:t>
            </a:r>
            <a:r>
              <a:rPr lang="zh-CN" altLang="en-US"/>
              <a:t>，此外</a:t>
            </a:r>
            <a:r>
              <a:rPr lang="en-US" altLang="zh-CN"/>
              <a:t> </a:t>
            </a:r>
            <a:r>
              <a:rPr lang="zh-CN" altLang="en-US"/>
              <a:t>局部比对</a:t>
            </a:r>
            <a:r>
              <a:rPr lang="en-US" altLang="zh-CN"/>
              <a:t> </a:t>
            </a:r>
            <a:r>
              <a:rPr lang="zh-CN" altLang="en-US"/>
              <a:t>还有一个值为</a:t>
            </a:r>
            <a:r>
              <a:rPr lang="en-US" altLang="zh-CN"/>
              <a:t> 0 </a:t>
            </a:r>
            <a:r>
              <a:rPr lang="zh-CN" altLang="en-US"/>
              <a:t>这就意味着</a:t>
            </a:r>
            <a:r>
              <a:rPr lang="en-US" altLang="zh-CN"/>
              <a:t> </a:t>
            </a:r>
            <a:r>
              <a:rPr lang="zh-CN" altLang="en-US"/>
              <a:t>局部比对的</a:t>
            </a:r>
            <a:r>
              <a:rPr lang="en-US" altLang="zh-CN"/>
              <a:t> </a:t>
            </a:r>
            <a:r>
              <a:rPr lang="zh-CN" altLang="en-US"/>
              <a:t>打分矩阵</a:t>
            </a:r>
            <a:r>
              <a:rPr lang="en-US" altLang="zh-CN"/>
              <a:t> </a:t>
            </a:r>
            <a:r>
              <a:rPr lang="zh-CN" altLang="en-US"/>
              <a:t>数值不会低于</a:t>
            </a:r>
            <a:r>
              <a:rPr lang="en-US" altLang="zh-CN"/>
              <a:t>0</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全局比对的打分矩阵</a:t>
            </a:r>
            <a:r>
              <a:rPr lang="en-US" altLang="zh-CN"/>
              <a:t> </a:t>
            </a:r>
            <a:r>
              <a:rPr lang="zh-CN" altLang="en-US"/>
              <a:t>在这里</a:t>
            </a:r>
            <a:r>
              <a:rPr lang="en-US" altLang="zh-CN"/>
              <a:t> </a:t>
            </a:r>
            <a:r>
              <a:rPr lang="zh-CN" altLang="en-US"/>
              <a:t>规定了</a:t>
            </a:r>
            <a:r>
              <a:rPr lang="en-US" altLang="zh-CN"/>
              <a:t> match </a:t>
            </a:r>
            <a:r>
              <a:rPr lang="zh-CN" altLang="en-US"/>
              <a:t>得分为</a:t>
            </a:r>
            <a:r>
              <a:rPr lang="en-US" altLang="zh-CN"/>
              <a:t> 2</a:t>
            </a:r>
            <a:r>
              <a:rPr lang="zh-CN" altLang="en-US"/>
              <a:t>分</a:t>
            </a:r>
            <a:r>
              <a:rPr lang="en-US" altLang="zh-CN"/>
              <a:t> indel </a:t>
            </a:r>
            <a:r>
              <a:rPr lang="zh-CN" altLang="en-US"/>
              <a:t>罚分</a:t>
            </a:r>
            <a:r>
              <a:rPr lang="en-US" altLang="zh-CN"/>
              <a:t> 1</a:t>
            </a:r>
            <a:r>
              <a:rPr lang="zh-CN" altLang="en-US"/>
              <a:t>分</a:t>
            </a:r>
            <a:r>
              <a:rPr lang="en-US" altLang="zh-CN"/>
              <a:t> mismatch </a:t>
            </a:r>
            <a:r>
              <a:rPr lang="zh-CN" altLang="en-US"/>
              <a:t>罚分</a:t>
            </a:r>
            <a:r>
              <a:rPr lang="en-US" altLang="zh-CN"/>
              <a:t> 1 </a:t>
            </a:r>
            <a:r>
              <a:rPr lang="zh-CN" altLang="en-US"/>
              <a:t>分</a:t>
            </a:r>
            <a:r>
              <a:rPr lang="en-US" altLang="zh-CN"/>
              <a:t>  </a:t>
            </a:r>
            <a:r>
              <a:rPr lang="zh-CN" altLang="en-US"/>
              <a:t>每个小格子</a:t>
            </a:r>
            <a:r>
              <a:rPr lang="en-US" altLang="zh-CN"/>
              <a:t> </a:t>
            </a:r>
            <a:r>
              <a:rPr lang="zh-CN" altLang="en-US"/>
              <a:t>打分来源只有三个</a:t>
            </a:r>
            <a:r>
              <a:rPr lang="en-US" altLang="zh-CN"/>
              <a:t> </a:t>
            </a:r>
            <a:r>
              <a:rPr lang="zh-CN" altLang="en-US"/>
              <a:t>分别是</a:t>
            </a:r>
            <a:r>
              <a:rPr lang="en-US" altLang="zh-CN"/>
              <a:t> </a:t>
            </a:r>
            <a:r>
              <a:rPr lang="zh-CN" altLang="en-US"/>
              <a:t>小格子的左侧</a:t>
            </a:r>
            <a:r>
              <a:rPr lang="en-US" altLang="zh-CN"/>
              <a:t> </a:t>
            </a:r>
            <a:r>
              <a:rPr lang="zh-CN" altLang="en-US"/>
              <a:t>上侧</a:t>
            </a:r>
            <a:r>
              <a:rPr lang="en-US" altLang="zh-CN"/>
              <a:t> </a:t>
            </a:r>
            <a:r>
              <a:rPr lang="zh-CN" altLang="en-US"/>
              <a:t>左上方的小格子</a:t>
            </a:r>
            <a:r>
              <a:rPr lang="en-US" altLang="zh-CN"/>
              <a:t> </a:t>
            </a:r>
            <a:r>
              <a:rPr lang="zh-CN" altLang="en-US"/>
              <a:t>根据刚才的打分算法</a:t>
            </a:r>
            <a:r>
              <a:rPr lang="en-US" altLang="zh-CN"/>
              <a:t> </a:t>
            </a:r>
            <a:r>
              <a:rPr lang="zh-CN" altLang="en-US"/>
              <a:t>选取最高分填充</a:t>
            </a:r>
            <a:r>
              <a:rPr lang="en-US" altLang="zh-CN"/>
              <a:t>   #</a:t>
            </a:r>
            <a:r>
              <a:rPr lang="zh-CN" altLang="en-US"/>
              <a:t>（</a:t>
            </a:r>
            <a:r>
              <a:rPr lang="zh-CN" altLang="en-US"/>
              <a:t>举例子）</a:t>
            </a:r>
            <a:endParaRPr lang="zh-CN" altLang="en-US"/>
          </a:p>
          <a:p>
            <a:endParaRPr lang="zh-CN" altLang="en-US"/>
          </a:p>
          <a:p>
            <a:r>
              <a:rPr lang="zh-CN" altLang="en-US"/>
              <a:t>打分结束后</a:t>
            </a:r>
            <a:r>
              <a:rPr lang="en-US" altLang="zh-CN"/>
              <a:t> </a:t>
            </a:r>
            <a:r>
              <a:rPr lang="zh-CN" altLang="en-US"/>
              <a:t>回溯</a:t>
            </a:r>
            <a:r>
              <a:rPr lang="en-US" altLang="zh-CN"/>
              <a:t> </a:t>
            </a:r>
            <a:r>
              <a:rPr lang="zh-CN" altLang="en-US"/>
              <a:t>回溯规则为</a:t>
            </a:r>
            <a:r>
              <a:rPr lang="en-US" altLang="zh-CN"/>
              <a:t> </a:t>
            </a:r>
            <a:r>
              <a:rPr lang="zh-CN" altLang="en-US"/>
              <a:t>好的</a:t>
            </a:r>
            <a:r>
              <a:rPr lang="en-US" altLang="zh-CN"/>
              <a:t> </a:t>
            </a:r>
            <a:r>
              <a:rPr lang="zh-CN" altLang="en-US"/>
              <a:t>加</a:t>
            </a:r>
            <a:r>
              <a:rPr lang="en-US" altLang="zh-CN"/>
              <a:t> </a:t>
            </a:r>
            <a:r>
              <a:rPr lang="zh-CN" altLang="en-US"/>
              <a:t>好的</a:t>
            </a:r>
            <a:r>
              <a:rPr lang="en-US" altLang="zh-CN"/>
              <a:t> </a:t>
            </a:r>
            <a:r>
              <a:rPr lang="zh-CN" altLang="en-US"/>
              <a:t>还是好的</a:t>
            </a:r>
            <a:r>
              <a:rPr lang="en-US" altLang="zh-CN"/>
              <a:t> </a:t>
            </a:r>
            <a:r>
              <a:rPr lang="zh-CN" altLang="en-US"/>
              <a:t>因此选取最高得分路径回溯</a:t>
            </a:r>
            <a:r>
              <a:rPr lang="en-US" altLang="zh-CN"/>
              <a:t>  </a:t>
            </a:r>
            <a:r>
              <a:rPr lang="zh-CN" altLang="en-US"/>
              <a:t>只有三个方向</a:t>
            </a:r>
            <a:r>
              <a:rPr lang="en-US" altLang="zh-CN"/>
              <a:t> </a:t>
            </a:r>
            <a:r>
              <a:rPr lang="zh-CN" altLang="en-US"/>
              <a:t>左侧</a:t>
            </a:r>
            <a:r>
              <a:rPr lang="en-US" altLang="zh-CN"/>
              <a:t> </a:t>
            </a:r>
            <a:r>
              <a:rPr lang="zh-CN" altLang="en-US"/>
              <a:t>上侧</a:t>
            </a:r>
            <a:r>
              <a:rPr lang="en-US" altLang="zh-CN"/>
              <a:t> </a:t>
            </a:r>
            <a:r>
              <a:rPr lang="zh-CN" altLang="en-US"/>
              <a:t>左上方</a:t>
            </a:r>
            <a:endParaRPr lang="zh-CN" altLang="en-US"/>
          </a:p>
          <a:p>
            <a:endParaRPr lang="zh-CN" altLang="en-US"/>
          </a:p>
          <a:p>
            <a:r>
              <a:rPr lang="zh-CN" altLang="en-US"/>
              <a:t>这里有一个小问题</a:t>
            </a:r>
            <a:r>
              <a:rPr lang="en-US" altLang="zh-CN"/>
              <a:t>   # </a:t>
            </a:r>
            <a:r>
              <a:rPr lang="zh-CN" altLang="en-US"/>
              <a:t>（</a:t>
            </a:r>
            <a:r>
              <a:rPr lang="en-US" altLang="zh-CN"/>
              <a:t>alignment </a:t>
            </a:r>
            <a:r>
              <a:rPr lang="zh-CN" altLang="en-US"/>
              <a:t>方式</a:t>
            </a:r>
            <a:r>
              <a:rPr lang="en-US" altLang="zh-CN"/>
              <a:t> </a:t>
            </a:r>
            <a:r>
              <a:rPr lang="zh-CN" altLang="en-US"/>
              <a:t>）</a:t>
            </a:r>
            <a:r>
              <a:rPr lang="en-US" altLang="zh-CN"/>
              <a:t> </a:t>
            </a:r>
            <a:r>
              <a:rPr lang="zh-CN" altLang="en-US"/>
              <a:t>原因是</a:t>
            </a:r>
            <a:r>
              <a:rPr lang="en-US" altLang="zh-CN"/>
              <a:t> +6 </a:t>
            </a:r>
            <a:r>
              <a:rPr lang="zh-CN" altLang="en-US"/>
              <a:t>回溯的三种方式都是</a:t>
            </a:r>
            <a:r>
              <a:rPr lang="en-US" altLang="zh-CN"/>
              <a:t> </a:t>
            </a:r>
            <a:r>
              <a:rPr lang="zh-CN" altLang="en-US"/>
              <a:t>最高的分</a:t>
            </a:r>
            <a:r>
              <a:rPr lang="en-US" altLang="zh-CN"/>
              <a:t> </a:t>
            </a:r>
            <a:r>
              <a:rPr lang="zh-CN" altLang="en-US"/>
              <a:t>也就是说</a:t>
            </a:r>
            <a:r>
              <a:rPr lang="en-US" altLang="zh-CN"/>
              <a:t> </a:t>
            </a:r>
            <a:r>
              <a:rPr lang="zh-CN" altLang="en-US"/>
              <a:t>最佳</a:t>
            </a:r>
            <a:r>
              <a:rPr lang="en-US" altLang="zh-CN"/>
              <a:t> alignment </a:t>
            </a:r>
            <a:r>
              <a:rPr lang="zh-CN" altLang="en-US"/>
              <a:t>方式</a:t>
            </a:r>
            <a:r>
              <a:rPr lang="en-US" altLang="zh-CN"/>
              <a:t> </a:t>
            </a:r>
            <a:r>
              <a:rPr lang="zh-CN" altLang="en-US"/>
              <a:t>同时有三种</a:t>
            </a:r>
            <a:r>
              <a:rPr lang="en-US" altLang="zh-CN"/>
              <a:t> </a:t>
            </a:r>
            <a:r>
              <a:rPr lang="zh-CN" altLang="en-US"/>
              <a:t>最后</a:t>
            </a:r>
            <a:r>
              <a:rPr lang="en-US" altLang="zh-CN"/>
              <a:t> </a:t>
            </a:r>
            <a:r>
              <a:rPr lang="zh-CN" altLang="en-US"/>
              <a:t>软件会选取一种</a:t>
            </a:r>
            <a:r>
              <a:rPr lang="en-US" altLang="zh-CN"/>
              <a:t> match </a:t>
            </a:r>
            <a:r>
              <a:rPr lang="zh-CN" altLang="en-US"/>
              <a:t>最高的方法</a:t>
            </a:r>
            <a:r>
              <a:rPr lang="en-US" altLang="zh-CN"/>
              <a:t> </a:t>
            </a:r>
            <a:r>
              <a:rPr lang="zh-CN" altLang="en-US"/>
              <a:t>来</a:t>
            </a:r>
            <a:r>
              <a:rPr lang="en-US" altLang="zh-CN"/>
              <a:t> alig</a:t>
            </a:r>
            <a:r>
              <a:rPr lang="en-US" altLang="zh-CN"/>
              <a:t>nmeng</a:t>
            </a:r>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局部比对</a:t>
            </a:r>
            <a:r>
              <a:rPr lang="en-US" altLang="zh-CN"/>
              <a:t> </a:t>
            </a:r>
            <a:r>
              <a:rPr lang="zh-CN" altLang="en-US"/>
              <a:t>：</a:t>
            </a:r>
            <a:r>
              <a:rPr lang="en-US" altLang="zh-CN"/>
              <a:t> </a:t>
            </a:r>
            <a:r>
              <a:rPr lang="zh-CN" altLang="en-US"/>
              <a:t>打分方式</a:t>
            </a:r>
            <a:r>
              <a:rPr lang="en-US" altLang="zh-CN"/>
              <a:t> </a:t>
            </a:r>
            <a:r>
              <a:rPr lang="zh-CN" altLang="en-US"/>
              <a:t>与</a:t>
            </a:r>
            <a:r>
              <a:rPr lang="en-US" altLang="zh-CN"/>
              <a:t> </a:t>
            </a:r>
            <a:r>
              <a:rPr lang="zh-CN" altLang="en-US"/>
              <a:t>全局一只</a:t>
            </a:r>
            <a:r>
              <a:rPr lang="en-US" altLang="zh-CN"/>
              <a:t> </a:t>
            </a:r>
            <a:r>
              <a:rPr lang="zh-CN" altLang="en-US"/>
              <a:t>多了一个</a:t>
            </a:r>
            <a:r>
              <a:rPr lang="en-US" altLang="zh-CN"/>
              <a:t> </a:t>
            </a:r>
            <a:r>
              <a:rPr lang="zh-CN" altLang="en-US"/>
              <a:t>得分下限</a:t>
            </a:r>
            <a:r>
              <a:rPr lang="en-US" altLang="zh-CN"/>
              <a:t> </a:t>
            </a:r>
            <a:r>
              <a:rPr lang="zh-CN" altLang="en-US"/>
              <a:t>为</a:t>
            </a:r>
            <a:r>
              <a:rPr lang="en-US" altLang="zh-CN"/>
              <a:t> 0 </a:t>
            </a:r>
            <a:r>
              <a:rPr lang="zh-CN" altLang="en-US"/>
              <a:t>分</a:t>
            </a:r>
            <a:r>
              <a:rPr lang="en-US" altLang="zh-CN"/>
              <a:t> </a:t>
            </a:r>
            <a:r>
              <a:rPr lang="zh-CN" altLang="en-US"/>
              <a:t>回溯方式</a:t>
            </a:r>
            <a:r>
              <a:rPr lang="en-US" altLang="zh-CN"/>
              <a:t>  </a:t>
            </a:r>
            <a:r>
              <a:rPr lang="zh-CN" altLang="en-US"/>
              <a:t>寻找最大值</a:t>
            </a:r>
            <a:r>
              <a:rPr lang="en-US" altLang="zh-CN"/>
              <a:t> </a:t>
            </a:r>
            <a:r>
              <a:rPr lang="zh-CN" altLang="en-US"/>
              <a:t>可能出现在任何地方</a:t>
            </a:r>
            <a:r>
              <a:rPr lang="en-US" altLang="zh-CN"/>
              <a:t> </a:t>
            </a:r>
            <a:r>
              <a:rPr lang="zh-CN" altLang="en-US"/>
              <a:t>回溯</a:t>
            </a:r>
            <a:r>
              <a:rPr lang="en-US" altLang="zh-CN"/>
              <a:t> </a:t>
            </a:r>
            <a:r>
              <a:rPr lang="zh-CN" altLang="en-US"/>
              <a:t>到</a:t>
            </a:r>
            <a:r>
              <a:rPr lang="en-US" altLang="zh-CN"/>
              <a:t>0 </a:t>
            </a:r>
            <a:r>
              <a:rPr lang="zh-CN" altLang="en-US"/>
              <a:t>停止</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按位异或</a:t>
            </a:r>
            <a:r>
              <a:rPr lang="en-US" altLang="zh-CN"/>
              <a:t> </a:t>
            </a:r>
            <a:r>
              <a:rPr lang="zh-CN" altLang="en-US"/>
              <a:t>统计</a:t>
            </a:r>
            <a:r>
              <a:rPr lang="en-US" altLang="zh-CN"/>
              <a:t> mismatch </a:t>
            </a:r>
            <a:r>
              <a:rPr lang="zh-CN" altLang="en-US"/>
              <a:t>率</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原理说完了</a:t>
            </a:r>
            <a:r>
              <a:rPr lang="en-US" altLang="zh-CN"/>
              <a:t> </a:t>
            </a:r>
            <a:r>
              <a:rPr lang="zh-CN" altLang="en-US"/>
              <a:t>借助一个</a:t>
            </a:r>
            <a:r>
              <a:rPr lang="en-US" altLang="zh-CN"/>
              <a:t> </a:t>
            </a:r>
            <a:r>
              <a:rPr lang="zh-CN" altLang="en-US"/>
              <a:t>以前的项目</a:t>
            </a:r>
            <a:r>
              <a:rPr lang="en-US" altLang="zh-CN"/>
              <a:t> </a:t>
            </a:r>
            <a:r>
              <a:rPr lang="zh-CN" altLang="en-US"/>
              <a:t>回答一下刚才的问题</a:t>
            </a:r>
            <a:r>
              <a:rPr lang="en-US" altLang="zh-CN"/>
              <a:t> </a:t>
            </a:r>
            <a:r>
              <a:rPr lang="zh-CN" altLang="en-US"/>
              <a:t>该项目</a:t>
            </a:r>
            <a:r>
              <a:rPr lang="en-US" altLang="zh-CN"/>
              <a:t> </a:t>
            </a:r>
            <a:r>
              <a:rPr lang="zh-CN" altLang="en-US"/>
              <a:t>老师明确告诉我们</a:t>
            </a:r>
            <a:r>
              <a:rPr lang="en-US" altLang="zh-CN"/>
              <a:t> </a:t>
            </a:r>
            <a:r>
              <a:rPr lang="zh-CN" altLang="en-US"/>
              <a:t>污染严重</a:t>
            </a:r>
            <a:r>
              <a:rPr lang="en-US" altLang="zh-CN"/>
              <a:t> </a:t>
            </a:r>
            <a:r>
              <a:rPr lang="zh-CN" altLang="en-US"/>
              <a:t>但样本珍贵</a:t>
            </a:r>
            <a:r>
              <a:rPr lang="en-US" altLang="zh-CN"/>
              <a:t> </a:t>
            </a:r>
            <a:r>
              <a:rPr lang="zh-CN" altLang="en-US"/>
              <a:t>让我们想办法</a:t>
            </a:r>
            <a:r>
              <a:rPr lang="en-US" altLang="zh-CN"/>
              <a:t> </a:t>
            </a:r>
            <a:r>
              <a:rPr lang="zh-CN" altLang="en-US"/>
              <a:t>去污染。用于分析。</a:t>
            </a:r>
            <a:endParaRPr lang="zh-CN" altLang="en-US"/>
          </a:p>
          <a:p>
            <a:endParaRPr lang="zh-CN" altLang="en-US"/>
          </a:p>
          <a:p>
            <a:r>
              <a:rPr lang="en-US" altLang="zh-CN"/>
              <a:t> </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可以看到</a:t>
            </a:r>
            <a:r>
              <a:rPr lang="en-US" altLang="zh-CN"/>
              <a:t> </a:t>
            </a:r>
            <a:r>
              <a:rPr lang="zh-CN" altLang="en-US"/>
              <a:t>这个</a:t>
            </a:r>
            <a:r>
              <a:rPr lang="en-US" altLang="zh-CN"/>
              <a:t> bam </a:t>
            </a:r>
            <a:r>
              <a:rPr lang="zh-CN" altLang="en-US"/>
              <a:t>文件里边</a:t>
            </a:r>
            <a:r>
              <a:rPr lang="en-US" altLang="zh-CN"/>
              <a:t> </a:t>
            </a:r>
            <a:r>
              <a:rPr lang="zh-CN" altLang="en-US"/>
              <a:t>反应的信息</a:t>
            </a:r>
            <a:r>
              <a:rPr lang="en-US" altLang="zh-CN"/>
              <a:t> </a:t>
            </a:r>
            <a:r>
              <a:rPr lang="zh-CN" altLang="en-US"/>
              <a:t>很多</a:t>
            </a:r>
            <a:r>
              <a:rPr lang="en-US" altLang="zh-CN"/>
              <a:t>reads </a:t>
            </a:r>
            <a:r>
              <a:rPr lang="zh-CN" altLang="en-US"/>
              <a:t>很短</a:t>
            </a:r>
            <a:r>
              <a:rPr lang="en-US" altLang="zh-CN"/>
              <a:t> </a:t>
            </a:r>
            <a:r>
              <a:rPr lang="zh-CN" altLang="en-US"/>
              <a:t>而且只有</a:t>
            </a:r>
            <a:r>
              <a:rPr lang="en-US" altLang="zh-CN"/>
              <a:t> 19m </a:t>
            </a:r>
            <a:r>
              <a:rPr lang="zh-CN" altLang="en-US"/>
              <a:t>其他跳过</a:t>
            </a:r>
            <a:r>
              <a:rPr lang="zh-CN" altLang="en-US"/>
              <a:t>了</a:t>
            </a:r>
            <a:endParaRPr lang="zh-CN" altLang="en-US"/>
          </a:p>
          <a:p>
            <a:endParaRPr lang="zh-CN" altLang="en-US"/>
          </a:p>
          <a:p>
            <a:r>
              <a:rPr lang="en-US" altLang="zh-CN"/>
              <a:t> </a:t>
            </a:r>
            <a:r>
              <a:rPr lang="zh-CN" altLang="en-US"/>
              <a:t>也就是说</a:t>
            </a:r>
            <a:r>
              <a:rPr lang="en-US" altLang="zh-CN"/>
              <a:t> </a:t>
            </a:r>
            <a:r>
              <a:rPr lang="zh-CN" altLang="en-US"/>
              <a:t>许多</a:t>
            </a:r>
            <a:r>
              <a:rPr lang="en-US" altLang="zh-CN"/>
              <a:t>reads  </a:t>
            </a:r>
            <a:r>
              <a:rPr lang="zh-CN" altLang="en-US"/>
              <a:t>压根不是人的</a:t>
            </a:r>
            <a:r>
              <a:rPr lang="en-US" altLang="zh-CN"/>
              <a:t> </a:t>
            </a:r>
            <a:r>
              <a:rPr lang="zh-CN" altLang="en-US"/>
              <a:t>但是由于</a:t>
            </a:r>
            <a:r>
              <a:rPr lang="en-US" altLang="zh-CN"/>
              <a:t> </a:t>
            </a:r>
            <a:r>
              <a:rPr lang="zh-CN" altLang="en-US"/>
              <a:t>一个</a:t>
            </a:r>
            <a:r>
              <a:rPr lang="en-US" altLang="zh-CN"/>
              <a:t> seed match </a:t>
            </a:r>
            <a:r>
              <a:rPr lang="zh-CN" altLang="en-US"/>
              <a:t>到了</a:t>
            </a:r>
            <a:r>
              <a:rPr lang="en-US" altLang="zh-CN"/>
              <a:t> </a:t>
            </a:r>
            <a:r>
              <a:rPr lang="zh-CN" altLang="en-US"/>
              <a:t>所以</a:t>
            </a:r>
            <a:r>
              <a:rPr lang="en-US" altLang="zh-CN"/>
              <a:t>  bwa </a:t>
            </a:r>
            <a:r>
              <a:rPr lang="zh-CN" altLang="en-US"/>
              <a:t>认为</a:t>
            </a:r>
            <a:r>
              <a:rPr lang="en-US" altLang="zh-CN"/>
              <a:t> </a:t>
            </a:r>
            <a:r>
              <a:rPr lang="zh-CN" altLang="en-US"/>
              <a:t>这是一个</a:t>
            </a:r>
            <a:r>
              <a:rPr lang="en-US" altLang="zh-CN"/>
              <a:t>  </a:t>
            </a:r>
            <a:r>
              <a:rPr lang="zh-CN" altLang="en-US"/>
              <a:t>人类的</a:t>
            </a:r>
            <a:r>
              <a:rPr lang="en-US" altLang="zh-CN"/>
              <a:t>reads </a:t>
            </a:r>
            <a:r>
              <a:rPr lang="zh-CN" altLang="en-US"/>
              <a:t>实际上很有可能是支原体的</a:t>
            </a:r>
            <a:r>
              <a:rPr lang="en-US" altLang="zh-CN"/>
              <a:t> </a:t>
            </a:r>
            <a:r>
              <a:rPr lang="zh-CN" altLang="en-US"/>
              <a:t>只是</a:t>
            </a:r>
            <a:r>
              <a:rPr lang="en-US" altLang="zh-CN"/>
              <a:t> </a:t>
            </a:r>
            <a:r>
              <a:rPr lang="zh-CN" altLang="en-US"/>
              <a:t>恰好有</a:t>
            </a:r>
            <a:r>
              <a:rPr lang="en-US" altLang="zh-CN"/>
              <a:t> 19</a:t>
            </a:r>
            <a:r>
              <a:rPr lang="zh-CN" altLang="en-US"/>
              <a:t>个碱基</a:t>
            </a:r>
            <a:r>
              <a:rPr lang="en-US" altLang="zh-CN"/>
              <a:t> </a:t>
            </a:r>
            <a:r>
              <a:rPr lang="zh-CN" altLang="en-US"/>
              <a:t>与人类的可以</a:t>
            </a:r>
            <a:r>
              <a:rPr lang="en-US" altLang="zh-CN"/>
              <a:t> match </a:t>
            </a:r>
            <a:r>
              <a:rPr lang="zh-CN" altLang="en-US"/>
              <a:t>到</a:t>
            </a:r>
            <a:r>
              <a:rPr lang="en-US" altLang="zh-CN"/>
              <a:t> </a:t>
            </a:r>
            <a:r>
              <a:rPr lang="zh-CN" altLang="en-US"/>
              <a:t>因此被认为是</a:t>
            </a:r>
            <a:r>
              <a:rPr lang="en-US" altLang="zh-CN"/>
              <a:t> mapped reads </a:t>
            </a:r>
            <a:r>
              <a:rPr lang="zh-CN" altLang="en-US"/>
              <a:t>只是比对质量较低</a:t>
            </a:r>
            <a:r>
              <a:rPr lang="zh-CN" altLang="en-US"/>
              <a:t>而已</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可以看到</a:t>
            </a:r>
            <a:r>
              <a:rPr lang="en-US" altLang="zh-CN"/>
              <a:t> </a:t>
            </a:r>
            <a:r>
              <a:rPr lang="zh-CN" altLang="en-US"/>
              <a:t>这个</a:t>
            </a:r>
            <a:r>
              <a:rPr lang="en-US" altLang="zh-CN"/>
              <a:t> bam </a:t>
            </a:r>
            <a:r>
              <a:rPr lang="zh-CN" altLang="en-US"/>
              <a:t>文件里边</a:t>
            </a:r>
            <a:r>
              <a:rPr lang="en-US" altLang="zh-CN"/>
              <a:t> </a:t>
            </a:r>
            <a:r>
              <a:rPr lang="zh-CN" altLang="en-US"/>
              <a:t>反应的信息</a:t>
            </a:r>
            <a:r>
              <a:rPr lang="en-US" altLang="zh-CN"/>
              <a:t> </a:t>
            </a:r>
            <a:r>
              <a:rPr lang="zh-CN" altLang="en-US"/>
              <a:t>很多</a:t>
            </a:r>
            <a:r>
              <a:rPr lang="en-US" altLang="zh-CN"/>
              <a:t>reads </a:t>
            </a:r>
            <a:r>
              <a:rPr lang="zh-CN" altLang="en-US"/>
              <a:t>很短</a:t>
            </a:r>
            <a:r>
              <a:rPr lang="en-US" altLang="zh-CN"/>
              <a:t> </a:t>
            </a:r>
            <a:r>
              <a:rPr lang="zh-CN" altLang="en-US"/>
              <a:t>而且只有</a:t>
            </a:r>
            <a:r>
              <a:rPr lang="en-US" altLang="zh-CN"/>
              <a:t> 19m </a:t>
            </a:r>
            <a:r>
              <a:rPr lang="zh-CN" altLang="en-US"/>
              <a:t>其他跳过</a:t>
            </a:r>
            <a:r>
              <a:rPr lang="zh-CN" altLang="en-US"/>
              <a:t>了</a:t>
            </a:r>
            <a:endParaRPr lang="zh-CN" altLang="en-US"/>
          </a:p>
          <a:p>
            <a:endParaRPr lang="zh-CN" altLang="en-US"/>
          </a:p>
          <a:p>
            <a:r>
              <a:rPr lang="en-US" altLang="zh-CN"/>
              <a:t> </a:t>
            </a:r>
            <a:r>
              <a:rPr lang="zh-CN" altLang="en-US"/>
              <a:t>也就是说</a:t>
            </a:r>
            <a:r>
              <a:rPr lang="en-US" altLang="zh-CN"/>
              <a:t> </a:t>
            </a:r>
            <a:r>
              <a:rPr lang="zh-CN" altLang="en-US"/>
              <a:t>许多</a:t>
            </a:r>
            <a:r>
              <a:rPr lang="en-US" altLang="zh-CN"/>
              <a:t>reads  </a:t>
            </a:r>
            <a:r>
              <a:rPr lang="zh-CN" altLang="en-US"/>
              <a:t>压根不是人的</a:t>
            </a:r>
            <a:r>
              <a:rPr lang="en-US" altLang="zh-CN"/>
              <a:t> </a:t>
            </a:r>
            <a:r>
              <a:rPr lang="zh-CN" altLang="en-US"/>
              <a:t>但是由于</a:t>
            </a:r>
            <a:r>
              <a:rPr lang="en-US" altLang="zh-CN"/>
              <a:t> </a:t>
            </a:r>
            <a:r>
              <a:rPr lang="zh-CN" altLang="en-US"/>
              <a:t>一个</a:t>
            </a:r>
            <a:r>
              <a:rPr lang="en-US" altLang="zh-CN"/>
              <a:t> seed match </a:t>
            </a:r>
            <a:r>
              <a:rPr lang="zh-CN" altLang="en-US"/>
              <a:t>到了</a:t>
            </a:r>
            <a:r>
              <a:rPr lang="en-US" altLang="zh-CN"/>
              <a:t> </a:t>
            </a:r>
            <a:r>
              <a:rPr lang="zh-CN" altLang="en-US"/>
              <a:t>所以</a:t>
            </a:r>
            <a:r>
              <a:rPr lang="en-US" altLang="zh-CN"/>
              <a:t>  bwa </a:t>
            </a:r>
            <a:r>
              <a:rPr lang="zh-CN" altLang="en-US"/>
              <a:t>认为</a:t>
            </a:r>
            <a:r>
              <a:rPr lang="en-US" altLang="zh-CN"/>
              <a:t> </a:t>
            </a:r>
            <a:r>
              <a:rPr lang="zh-CN" altLang="en-US"/>
              <a:t>这是一个</a:t>
            </a:r>
            <a:r>
              <a:rPr lang="en-US" altLang="zh-CN"/>
              <a:t>  </a:t>
            </a:r>
            <a:r>
              <a:rPr lang="zh-CN" altLang="en-US"/>
              <a:t>人类的</a:t>
            </a:r>
            <a:r>
              <a:rPr lang="en-US" altLang="zh-CN"/>
              <a:t>reads </a:t>
            </a:r>
            <a:r>
              <a:rPr lang="zh-CN" altLang="en-US"/>
              <a:t>实际上很有可能是支原体的</a:t>
            </a:r>
            <a:r>
              <a:rPr lang="en-US" altLang="zh-CN"/>
              <a:t> </a:t>
            </a:r>
            <a:r>
              <a:rPr lang="zh-CN" altLang="en-US"/>
              <a:t>只是</a:t>
            </a:r>
            <a:r>
              <a:rPr lang="en-US" altLang="zh-CN"/>
              <a:t> </a:t>
            </a:r>
            <a:r>
              <a:rPr lang="zh-CN" altLang="en-US"/>
              <a:t>恰好有</a:t>
            </a:r>
            <a:r>
              <a:rPr lang="en-US" altLang="zh-CN"/>
              <a:t> 19</a:t>
            </a:r>
            <a:r>
              <a:rPr lang="zh-CN" altLang="en-US"/>
              <a:t>个碱基</a:t>
            </a:r>
            <a:r>
              <a:rPr lang="en-US" altLang="zh-CN"/>
              <a:t> </a:t>
            </a:r>
            <a:r>
              <a:rPr lang="zh-CN" altLang="en-US"/>
              <a:t>与人类的可以</a:t>
            </a:r>
            <a:r>
              <a:rPr lang="en-US" altLang="zh-CN"/>
              <a:t> match </a:t>
            </a:r>
            <a:r>
              <a:rPr lang="zh-CN" altLang="en-US"/>
              <a:t>到</a:t>
            </a:r>
            <a:r>
              <a:rPr lang="en-US" altLang="zh-CN"/>
              <a:t> </a:t>
            </a:r>
            <a:r>
              <a:rPr lang="zh-CN" altLang="en-US"/>
              <a:t>因此被认为是</a:t>
            </a:r>
            <a:r>
              <a:rPr lang="en-US" altLang="zh-CN"/>
              <a:t> mapped reads </a:t>
            </a:r>
            <a:r>
              <a:rPr lang="zh-CN" altLang="en-US"/>
              <a:t>只是比对质量较低</a:t>
            </a:r>
            <a:r>
              <a:rPr lang="zh-CN" altLang="en-US"/>
              <a:t>而已</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可以看到</a:t>
            </a:r>
            <a:r>
              <a:rPr lang="en-US" altLang="zh-CN"/>
              <a:t> </a:t>
            </a:r>
            <a:r>
              <a:rPr lang="zh-CN" altLang="en-US"/>
              <a:t>这个</a:t>
            </a:r>
            <a:r>
              <a:rPr lang="en-US" altLang="zh-CN"/>
              <a:t> bam </a:t>
            </a:r>
            <a:r>
              <a:rPr lang="zh-CN" altLang="en-US"/>
              <a:t>文件里边</a:t>
            </a:r>
            <a:r>
              <a:rPr lang="en-US" altLang="zh-CN"/>
              <a:t> </a:t>
            </a:r>
            <a:r>
              <a:rPr lang="zh-CN" altLang="en-US"/>
              <a:t>反应的信息</a:t>
            </a:r>
            <a:r>
              <a:rPr lang="en-US" altLang="zh-CN"/>
              <a:t> </a:t>
            </a:r>
            <a:r>
              <a:rPr lang="zh-CN" altLang="en-US"/>
              <a:t>很多</a:t>
            </a:r>
            <a:r>
              <a:rPr lang="en-US" altLang="zh-CN"/>
              <a:t>reads </a:t>
            </a:r>
            <a:r>
              <a:rPr lang="zh-CN" altLang="en-US"/>
              <a:t>很短</a:t>
            </a:r>
            <a:r>
              <a:rPr lang="en-US" altLang="zh-CN"/>
              <a:t> </a:t>
            </a:r>
            <a:r>
              <a:rPr lang="zh-CN" altLang="en-US"/>
              <a:t>而且只有</a:t>
            </a:r>
            <a:r>
              <a:rPr lang="en-US" altLang="zh-CN"/>
              <a:t> 19m </a:t>
            </a:r>
            <a:r>
              <a:rPr lang="zh-CN" altLang="en-US"/>
              <a:t>其他跳过</a:t>
            </a:r>
            <a:r>
              <a:rPr lang="zh-CN" altLang="en-US"/>
              <a:t>了</a:t>
            </a:r>
            <a:endParaRPr lang="zh-CN" altLang="en-US"/>
          </a:p>
          <a:p>
            <a:endParaRPr lang="zh-CN" altLang="en-US"/>
          </a:p>
          <a:p>
            <a:r>
              <a:rPr lang="en-US" altLang="zh-CN"/>
              <a:t> </a:t>
            </a:r>
            <a:r>
              <a:rPr lang="zh-CN" altLang="en-US"/>
              <a:t>也就是说</a:t>
            </a:r>
            <a:r>
              <a:rPr lang="en-US" altLang="zh-CN"/>
              <a:t> </a:t>
            </a:r>
            <a:r>
              <a:rPr lang="zh-CN" altLang="en-US"/>
              <a:t>许多</a:t>
            </a:r>
            <a:r>
              <a:rPr lang="en-US" altLang="zh-CN"/>
              <a:t>reads  </a:t>
            </a:r>
            <a:r>
              <a:rPr lang="zh-CN" altLang="en-US"/>
              <a:t>压根不是人的</a:t>
            </a:r>
            <a:r>
              <a:rPr lang="en-US" altLang="zh-CN"/>
              <a:t> </a:t>
            </a:r>
            <a:r>
              <a:rPr lang="zh-CN" altLang="en-US"/>
              <a:t>但是由于</a:t>
            </a:r>
            <a:r>
              <a:rPr lang="en-US" altLang="zh-CN"/>
              <a:t> </a:t>
            </a:r>
            <a:r>
              <a:rPr lang="zh-CN" altLang="en-US"/>
              <a:t>一个</a:t>
            </a:r>
            <a:r>
              <a:rPr lang="en-US" altLang="zh-CN"/>
              <a:t> seed match </a:t>
            </a:r>
            <a:r>
              <a:rPr lang="zh-CN" altLang="en-US"/>
              <a:t>到了</a:t>
            </a:r>
            <a:r>
              <a:rPr lang="en-US" altLang="zh-CN"/>
              <a:t> </a:t>
            </a:r>
            <a:r>
              <a:rPr lang="zh-CN" altLang="en-US"/>
              <a:t>所以</a:t>
            </a:r>
            <a:r>
              <a:rPr lang="en-US" altLang="zh-CN"/>
              <a:t>  bwa </a:t>
            </a:r>
            <a:r>
              <a:rPr lang="zh-CN" altLang="en-US"/>
              <a:t>认为</a:t>
            </a:r>
            <a:r>
              <a:rPr lang="en-US" altLang="zh-CN"/>
              <a:t> </a:t>
            </a:r>
            <a:r>
              <a:rPr lang="zh-CN" altLang="en-US"/>
              <a:t>这是一个</a:t>
            </a:r>
            <a:r>
              <a:rPr lang="en-US" altLang="zh-CN"/>
              <a:t>  </a:t>
            </a:r>
            <a:r>
              <a:rPr lang="zh-CN" altLang="en-US"/>
              <a:t>人类的</a:t>
            </a:r>
            <a:r>
              <a:rPr lang="en-US" altLang="zh-CN"/>
              <a:t>reads </a:t>
            </a:r>
            <a:r>
              <a:rPr lang="zh-CN" altLang="en-US"/>
              <a:t>实际上很有可能是支原体的</a:t>
            </a:r>
            <a:r>
              <a:rPr lang="en-US" altLang="zh-CN"/>
              <a:t> </a:t>
            </a:r>
            <a:r>
              <a:rPr lang="zh-CN" altLang="en-US"/>
              <a:t>只是</a:t>
            </a:r>
            <a:r>
              <a:rPr lang="en-US" altLang="zh-CN"/>
              <a:t> </a:t>
            </a:r>
            <a:r>
              <a:rPr lang="zh-CN" altLang="en-US"/>
              <a:t>恰好有</a:t>
            </a:r>
            <a:r>
              <a:rPr lang="en-US" altLang="zh-CN"/>
              <a:t> 19</a:t>
            </a:r>
            <a:r>
              <a:rPr lang="zh-CN" altLang="en-US"/>
              <a:t>个碱基</a:t>
            </a:r>
            <a:r>
              <a:rPr lang="en-US" altLang="zh-CN"/>
              <a:t> </a:t>
            </a:r>
            <a:r>
              <a:rPr lang="zh-CN" altLang="en-US"/>
              <a:t>与人类的可以</a:t>
            </a:r>
            <a:r>
              <a:rPr lang="en-US" altLang="zh-CN"/>
              <a:t> match </a:t>
            </a:r>
            <a:r>
              <a:rPr lang="zh-CN" altLang="en-US"/>
              <a:t>到</a:t>
            </a:r>
            <a:r>
              <a:rPr lang="en-US" altLang="zh-CN"/>
              <a:t> </a:t>
            </a:r>
            <a:r>
              <a:rPr lang="zh-CN" altLang="en-US"/>
              <a:t>因此被认为是</a:t>
            </a:r>
            <a:r>
              <a:rPr lang="en-US" altLang="zh-CN"/>
              <a:t> mapped reads </a:t>
            </a:r>
            <a:r>
              <a:rPr lang="zh-CN" altLang="en-US"/>
              <a:t>只是比对质量较低</a:t>
            </a:r>
            <a:r>
              <a:rPr lang="zh-CN" altLang="en-US"/>
              <a:t>而已</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介绍一下</a:t>
            </a:r>
            <a:r>
              <a:rPr lang="en-US" altLang="zh-CN"/>
              <a:t> bam </a:t>
            </a:r>
            <a:r>
              <a:rPr lang="zh-CN" altLang="en-US"/>
              <a:t>各个列的</a:t>
            </a:r>
            <a:r>
              <a:rPr lang="zh-CN" altLang="en-US"/>
              <a:t>含义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reads </a:t>
            </a:r>
            <a:r>
              <a:rPr lang="zh-CN" altLang="en-US"/>
              <a:t>进行</a:t>
            </a:r>
            <a:r>
              <a:rPr lang="en-US" altLang="zh-CN"/>
              <a:t> match </a:t>
            </a:r>
            <a:r>
              <a:rPr lang="zh-CN" altLang="en-US"/>
              <a:t>之前</a:t>
            </a:r>
            <a:r>
              <a:rPr lang="en-US" altLang="zh-CN"/>
              <a:t> </a:t>
            </a:r>
            <a:r>
              <a:rPr lang="zh-CN" altLang="en-US"/>
              <a:t>会先完成这两</a:t>
            </a:r>
            <a:r>
              <a:rPr lang="zh-CN" altLang="en-US"/>
              <a:t>步</a:t>
            </a:r>
            <a:endParaRPr lang="zh-CN" altLang="en-US"/>
          </a:p>
          <a:p>
            <a:endParaRPr lang="zh-CN" altLang="en-US"/>
          </a:p>
          <a:p>
            <a:r>
              <a:rPr lang="en-US" altLang="zh-CN"/>
              <a:t>BWT </a:t>
            </a:r>
            <a:r>
              <a:rPr lang="zh-CN" altLang="en-US"/>
              <a:t>是一种数据转换方法</a:t>
            </a:r>
            <a:r>
              <a:rPr lang="en-US" altLang="zh-CN"/>
              <a:t> </a:t>
            </a:r>
            <a:endParaRPr lang="en-US" altLang="zh-CN"/>
          </a:p>
          <a:p>
            <a:endParaRPr lang="en-US" altLang="zh-CN"/>
          </a:p>
          <a:p>
            <a:r>
              <a:rPr lang="en-US" altLang="zh-CN"/>
              <a:t>FM index </a:t>
            </a:r>
            <a:r>
              <a:rPr lang="zh-CN" altLang="en-US"/>
              <a:t>是指</a:t>
            </a:r>
            <a:r>
              <a:rPr lang="en-US" altLang="zh-CN"/>
              <a:t> reads </a:t>
            </a:r>
            <a:r>
              <a:rPr lang="zh-CN" altLang="en-US"/>
              <a:t>在进行</a:t>
            </a:r>
            <a:r>
              <a:rPr lang="en-US" altLang="zh-CN"/>
              <a:t>match </a:t>
            </a:r>
            <a:r>
              <a:rPr lang="zh-CN" altLang="en-US"/>
              <a:t>之前</a:t>
            </a:r>
            <a:r>
              <a:rPr lang="en-US" altLang="zh-CN"/>
              <a:t> </a:t>
            </a:r>
            <a:r>
              <a:rPr lang="zh-CN" altLang="en-US"/>
              <a:t>需要进行基因组精确定位。。。</a:t>
            </a:r>
            <a:r>
              <a:rPr lang="en-US" altLang="zh-CN"/>
              <a:t> </a:t>
            </a:r>
            <a:r>
              <a:rPr lang="zh-CN" altLang="en-US"/>
              <a:t>一个</a:t>
            </a:r>
            <a:r>
              <a:rPr lang="en-US" altLang="zh-CN"/>
              <a:t>reads </a:t>
            </a:r>
            <a:r>
              <a:rPr lang="zh-CN" altLang="en-US"/>
              <a:t>会拆分成许多</a:t>
            </a:r>
            <a:r>
              <a:rPr lang="en-US" altLang="zh-CN"/>
              <a:t> seeds </a:t>
            </a:r>
            <a:r>
              <a:rPr lang="zh-CN" altLang="en-US"/>
              <a:t>首先使用</a:t>
            </a:r>
            <a:r>
              <a:rPr lang="en-US" altLang="zh-CN"/>
              <a:t>seeds </a:t>
            </a:r>
            <a:r>
              <a:rPr lang="zh-CN" altLang="en-US"/>
              <a:t>在基因组中</a:t>
            </a:r>
            <a:r>
              <a:rPr lang="en-US" altLang="zh-CN"/>
              <a:t>match </a:t>
            </a:r>
            <a:r>
              <a:rPr lang="zh-CN" altLang="en-US"/>
              <a:t>若</a:t>
            </a:r>
            <a:r>
              <a:rPr lang="en-US" altLang="zh-CN"/>
              <a:t>seed </a:t>
            </a:r>
            <a:r>
              <a:rPr lang="zh-CN" altLang="en-US"/>
              <a:t>完全</a:t>
            </a:r>
            <a:r>
              <a:rPr lang="en-US" altLang="zh-CN"/>
              <a:t>match  </a:t>
            </a:r>
            <a:r>
              <a:rPr lang="zh-CN" altLang="en-US"/>
              <a:t>则在</a:t>
            </a:r>
            <a:r>
              <a:rPr lang="en-US" altLang="zh-CN"/>
              <a:t>match position </a:t>
            </a:r>
            <a:r>
              <a:rPr lang="zh-CN" altLang="en-US"/>
              <a:t>建立</a:t>
            </a:r>
            <a:r>
              <a:rPr lang="en-US" altLang="zh-CN"/>
              <a:t> index </a:t>
            </a:r>
            <a:r>
              <a:rPr lang="zh-CN" altLang="en-US"/>
              <a:t>随后将整个</a:t>
            </a:r>
            <a:r>
              <a:rPr lang="en-US" altLang="zh-CN"/>
              <a:t>reads </a:t>
            </a:r>
            <a:r>
              <a:rPr lang="zh-CN" altLang="en-US"/>
              <a:t>拉过来</a:t>
            </a:r>
            <a:r>
              <a:rPr lang="zh-CN" altLang="en-US"/>
              <a:t>比对</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第二列</a:t>
            </a:r>
            <a:r>
              <a:rPr lang="en-US" altLang="zh-CN"/>
              <a:t> </a:t>
            </a:r>
            <a:r>
              <a:rPr lang="zh-CN" altLang="en-US"/>
              <a:t>按照二进制方式</a:t>
            </a:r>
            <a:r>
              <a:rPr lang="en-US" altLang="zh-CN"/>
              <a:t>  1 </a:t>
            </a:r>
            <a:r>
              <a:rPr lang="zh-CN" altLang="en-US"/>
              <a:t>为</a:t>
            </a:r>
            <a:r>
              <a:rPr lang="en-US" altLang="zh-CN"/>
              <a:t> </a:t>
            </a:r>
            <a:r>
              <a:rPr lang="zh-CN" altLang="en-US"/>
              <a:t>该位置为真</a:t>
            </a:r>
            <a:r>
              <a:rPr lang="en-US" altLang="zh-CN"/>
              <a:t> 0 </a:t>
            </a:r>
            <a:r>
              <a:rPr lang="zh-CN" altLang="en-US"/>
              <a:t>为</a:t>
            </a:r>
            <a:r>
              <a:rPr lang="en-US" altLang="zh-CN"/>
              <a:t> </a:t>
            </a:r>
            <a:r>
              <a:rPr lang="zh-CN" altLang="en-US"/>
              <a:t>假</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BWA </a:t>
            </a:r>
            <a:r>
              <a:rPr lang="zh-CN" altLang="en-US"/>
              <a:t>名字来源于</a:t>
            </a:r>
            <a:r>
              <a:rPr lang="en-US" altLang="zh-CN"/>
              <a:t> BWT </a:t>
            </a:r>
            <a:endParaRPr lang="en-US" altLang="zh-CN"/>
          </a:p>
          <a:p>
            <a:endParaRPr lang="en-US" altLang="zh-CN"/>
          </a:p>
          <a:p>
            <a:r>
              <a:rPr lang="en-US" altLang="zh-CN"/>
              <a:t>BWT </a:t>
            </a:r>
            <a:r>
              <a:rPr lang="zh-CN" altLang="en-US"/>
              <a:t>是一种数据转换的方法</a:t>
            </a:r>
            <a:r>
              <a:rPr lang="en-US" altLang="zh-CN"/>
              <a:t>  Linux </a:t>
            </a:r>
            <a:r>
              <a:rPr lang="zh-CN" altLang="en-US"/>
              <a:t>常用压缩格式为</a:t>
            </a:r>
            <a:r>
              <a:rPr lang="en-US" altLang="zh-CN"/>
              <a:t> gz </a:t>
            </a:r>
            <a:r>
              <a:rPr lang="en-US" altLang="zh-CN"/>
              <a:t>bz2 </a:t>
            </a:r>
            <a:endParaRPr lang="en-US" altLang="zh-CN"/>
          </a:p>
          <a:p>
            <a:endParaRPr lang="en-US" altLang="zh-CN"/>
          </a:p>
          <a:p>
            <a:r>
              <a:rPr lang="en-US" altLang="zh-CN"/>
              <a:t>BWT </a:t>
            </a:r>
            <a:r>
              <a:rPr lang="zh-CN" altLang="en-US"/>
              <a:t>就是</a:t>
            </a:r>
            <a:r>
              <a:rPr lang="en-US" altLang="zh-CN"/>
              <a:t> bz2 </a:t>
            </a:r>
            <a:r>
              <a:rPr lang="zh-CN" altLang="en-US"/>
              <a:t>压缩过程中的其中</a:t>
            </a:r>
            <a:r>
              <a:rPr lang="zh-CN" altLang="en-US"/>
              <a:t>一步</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bwa </a:t>
            </a:r>
            <a:r>
              <a:rPr lang="zh-CN" altLang="en-US"/>
              <a:t>刚出现的时候</a:t>
            </a:r>
            <a:r>
              <a:rPr lang="en-US" altLang="zh-CN"/>
              <a:t> </a:t>
            </a:r>
            <a:r>
              <a:rPr lang="zh-CN" altLang="en-US"/>
              <a:t>由于测序片段</a:t>
            </a:r>
            <a:r>
              <a:rPr lang="en-US" altLang="zh-CN"/>
              <a:t> </a:t>
            </a:r>
            <a:r>
              <a:rPr lang="zh-CN" altLang="en-US"/>
              <a:t>只有</a:t>
            </a:r>
            <a:r>
              <a:rPr lang="en-US" altLang="zh-CN"/>
              <a:t>36bp </a:t>
            </a:r>
            <a:r>
              <a:rPr lang="zh-CN" altLang="en-US"/>
              <a:t>因此考虑的比较</a:t>
            </a:r>
            <a:r>
              <a:rPr lang="zh-CN" altLang="en-US"/>
              <a:t>简单</a:t>
            </a:r>
            <a:endParaRPr lang="zh-CN" altLang="en-US"/>
          </a:p>
          <a:p>
            <a:endParaRPr lang="zh-CN" altLang="en-US"/>
          </a:p>
          <a:p>
            <a:r>
              <a:rPr lang="zh-CN" altLang="en-US"/>
              <a:t>随着测序技术不断地发展，</a:t>
            </a:r>
            <a:r>
              <a:rPr lang="en-US" altLang="zh-CN"/>
              <a:t> reads </a:t>
            </a:r>
            <a:r>
              <a:rPr lang="zh-CN" altLang="en-US"/>
              <a:t>越来越长，</a:t>
            </a:r>
            <a:r>
              <a:rPr lang="en-US" altLang="zh-CN"/>
              <a:t> </a:t>
            </a:r>
            <a:r>
              <a:rPr lang="zh-CN" altLang="en-US"/>
              <a:t>为算法带来了一系列的问题</a:t>
            </a:r>
            <a:r>
              <a:rPr lang="en-US" altLang="zh-CN"/>
              <a:t> </a:t>
            </a:r>
            <a:endParaRPr lang="en-US" altLang="zh-CN"/>
          </a:p>
          <a:p>
            <a:endParaRPr lang="zh-CN" altLang="en-US"/>
          </a:p>
          <a:p>
            <a:r>
              <a:rPr lang="zh-CN" altLang="en-US"/>
              <a:t>例如</a:t>
            </a:r>
            <a:r>
              <a:rPr lang="en-US" altLang="zh-CN"/>
              <a:t> mapping </a:t>
            </a:r>
            <a:r>
              <a:rPr lang="zh-CN" altLang="en-US"/>
              <a:t>速度</a:t>
            </a:r>
            <a:r>
              <a:rPr lang="en-US" altLang="zh-CN"/>
              <a:t> SNV SV GAP </a:t>
            </a:r>
            <a:r>
              <a:rPr lang="zh-CN" altLang="en-US"/>
              <a:t>等</a:t>
            </a:r>
            <a:r>
              <a:rPr lang="zh-CN" altLang="en-US"/>
              <a:t>问题</a:t>
            </a:r>
            <a:endParaRPr lang="zh-CN" altLang="en-US"/>
          </a:p>
          <a:p>
            <a:endParaRPr lang="zh-CN" altLang="en-US"/>
          </a:p>
          <a:p>
            <a:r>
              <a:rPr lang="zh-CN" altLang="en-US"/>
              <a:t>生信大神李恒等人</a:t>
            </a:r>
            <a:r>
              <a:rPr lang="en-US" altLang="zh-CN"/>
              <a:t> </a:t>
            </a:r>
            <a:r>
              <a:rPr lang="zh-CN" altLang="en-US"/>
              <a:t>推出了新算法</a:t>
            </a:r>
            <a:r>
              <a:rPr lang="en-US" altLang="zh-CN"/>
              <a:t> bwa </a:t>
            </a:r>
            <a:r>
              <a:rPr lang="en-US" altLang="zh-CN"/>
              <a:t>mem</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bwa mem </a:t>
            </a:r>
            <a:r>
              <a:rPr lang="zh-CN" altLang="en-US"/>
              <a:t>除了</a:t>
            </a:r>
            <a:r>
              <a:rPr lang="en-US" altLang="zh-CN"/>
              <a:t>reads </a:t>
            </a:r>
            <a:r>
              <a:rPr lang="zh-CN" altLang="en-US"/>
              <a:t>外</a:t>
            </a:r>
            <a:r>
              <a:rPr lang="en-US" altLang="zh-CN"/>
              <a:t> </a:t>
            </a:r>
            <a:r>
              <a:rPr lang="zh-CN" altLang="en-US"/>
              <a:t>还可以比对</a:t>
            </a:r>
            <a:r>
              <a:rPr lang="en-US" altLang="zh-CN"/>
              <a:t> </a:t>
            </a:r>
            <a:r>
              <a:rPr lang="en-US" altLang="zh-CN"/>
              <a:t>contigs </a:t>
            </a:r>
            <a:endParaRPr lang="en-US" altLang="zh-CN"/>
          </a:p>
          <a:p>
            <a:endParaRPr lang="zh-CN" altLang="en-US"/>
          </a:p>
          <a:p>
            <a:r>
              <a:rPr lang="zh-CN" altLang="en-US"/>
              <a:t>在这里简单介绍一下</a:t>
            </a:r>
            <a:r>
              <a:rPr lang="en-US" altLang="zh-CN"/>
              <a:t> reads contigs scaffold </a:t>
            </a:r>
            <a:r>
              <a:rPr lang="zh-CN" altLang="en-US"/>
              <a:t>关系</a:t>
            </a:r>
            <a:endParaRPr lang="zh-CN" altLang="en-US"/>
          </a:p>
          <a:p>
            <a:endParaRPr lang="zh-CN" altLang="en-US"/>
          </a:p>
          <a:p>
            <a:r>
              <a:rPr lang="zh-CN" altLang="en-US"/>
              <a:t>多个</a:t>
            </a:r>
            <a:r>
              <a:rPr lang="en-US" altLang="zh-CN"/>
              <a:t> reads overlap </a:t>
            </a:r>
            <a:r>
              <a:rPr lang="zh-CN" altLang="en-US"/>
              <a:t>（至少一个碱基）</a:t>
            </a:r>
            <a:r>
              <a:rPr lang="en-US" altLang="zh-CN"/>
              <a:t> </a:t>
            </a:r>
            <a:r>
              <a:rPr lang="zh-CN" altLang="en-US"/>
              <a:t>后会形成一个</a:t>
            </a:r>
            <a:r>
              <a:rPr lang="en-US" altLang="zh-CN"/>
              <a:t> </a:t>
            </a:r>
            <a:r>
              <a:rPr lang="zh-CN" altLang="en-US"/>
              <a:t>大片段</a:t>
            </a:r>
            <a:r>
              <a:rPr lang="en-US" altLang="zh-CN"/>
              <a:t> </a:t>
            </a:r>
            <a:r>
              <a:rPr lang="zh-CN" altLang="en-US"/>
              <a:t>称为</a:t>
            </a:r>
            <a:r>
              <a:rPr lang="en-US" altLang="zh-CN"/>
              <a:t> </a:t>
            </a:r>
            <a:r>
              <a:rPr lang="en-US" altLang="zh-CN"/>
              <a:t>contigs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多个</a:t>
            </a:r>
            <a:r>
              <a:rPr lang="en-US" altLang="zh-CN"/>
              <a:t> contig + Gap </a:t>
            </a:r>
            <a:r>
              <a:rPr lang="zh-CN" altLang="en-US"/>
              <a:t>（可以没有）</a:t>
            </a:r>
            <a:r>
              <a:rPr lang="en-US" altLang="zh-CN"/>
              <a:t> </a:t>
            </a:r>
            <a:r>
              <a:rPr lang="zh-CN" altLang="en-US"/>
              <a:t>合成一个</a:t>
            </a:r>
            <a:r>
              <a:rPr lang="en-US" altLang="zh-CN"/>
              <a:t> S</a:t>
            </a:r>
            <a:r>
              <a:rPr lang="en-US" altLang="zh-CN"/>
              <a:t>caffold </a:t>
            </a:r>
            <a:endParaRPr lang="en-US" altLang="zh-CN"/>
          </a:p>
          <a:p>
            <a:endParaRPr lang="en-US" altLang="zh-CN"/>
          </a:p>
          <a:p>
            <a:r>
              <a:rPr lang="en-US" altLang="zh-CN"/>
              <a:t>Scaffold </a:t>
            </a:r>
            <a:r>
              <a:rPr lang="zh-CN" altLang="en-US"/>
              <a:t>可以看作一个</a:t>
            </a:r>
            <a:r>
              <a:rPr lang="en-US" altLang="zh-CN"/>
              <a:t> </a:t>
            </a:r>
            <a:r>
              <a:rPr lang="zh-CN" altLang="en-US"/>
              <a:t>亚</a:t>
            </a:r>
            <a:r>
              <a:rPr lang="zh-CN" altLang="en-US"/>
              <a:t>基因组</a:t>
            </a:r>
            <a:endParaRPr lang="zh-CN" altLang="en-US"/>
          </a:p>
          <a:p>
            <a:endParaRPr lang="zh-CN" altLang="en-US"/>
          </a:p>
          <a:p>
            <a:r>
              <a:rPr lang="en-US" altLang="zh-CN"/>
              <a:t>Gap </a:t>
            </a:r>
            <a:r>
              <a:rPr lang="zh-CN" altLang="en-US"/>
              <a:t>的含义是</a:t>
            </a:r>
            <a:r>
              <a:rPr lang="en-US" altLang="zh-CN"/>
              <a:t> </a:t>
            </a:r>
            <a:r>
              <a:rPr lang="zh-CN" altLang="en-US"/>
              <a:t>没有被</a:t>
            </a:r>
            <a:r>
              <a:rPr lang="en-US" altLang="zh-CN"/>
              <a:t> </a:t>
            </a:r>
            <a:r>
              <a:rPr lang="zh-CN" altLang="en-US"/>
              <a:t>测到</a:t>
            </a:r>
            <a:r>
              <a:rPr lang="en-US" altLang="zh-CN"/>
              <a:t> </a:t>
            </a:r>
            <a:r>
              <a:rPr lang="zh-CN" altLang="en-US"/>
              <a:t>但是知道碱基数量的一个</a:t>
            </a:r>
            <a:r>
              <a:rPr lang="zh-CN" altLang="en-US"/>
              <a:t>片段</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BWA mem mapping </a:t>
            </a:r>
            <a:r>
              <a:rPr lang="zh-CN" altLang="en-US"/>
              <a:t>采用了</a:t>
            </a:r>
            <a:r>
              <a:rPr lang="en-US" altLang="zh-CN"/>
              <a:t> </a:t>
            </a:r>
            <a:r>
              <a:rPr lang="zh-CN" altLang="en-US"/>
              <a:t>最精确匹配的模式</a:t>
            </a:r>
            <a:r>
              <a:rPr lang="en-US" altLang="zh-CN"/>
              <a:t> </a:t>
            </a:r>
            <a:r>
              <a:rPr lang="zh-CN" altLang="en-US"/>
              <a:t>进行</a:t>
            </a:r>
            <a:r>
              <a:rPr lang="en-US" altLang="zh-CN"/>
              <a:t> mapping </a:t>
            </a:r>
            <a:r>
              <a:rPr lang="zh-CN" altLang="en-US"/>
              <a:t>比如</a:t>
            </a:r>
            <a:r>
              <a:rPr lang="en-US" altLang="zh-CN"/>
              <a:t> </a:t>
            </a:r>
            <a:r>
              <a:rPr lang="zh-CN" altLang="en-US"/>
              <a:t>上文提到的</a:t>
            </a:r>
            <a:r>
              <a:rPr lang="en-US" altLang="zh-CN"/>
              <a:t> reads </a:t>
            </a:r>
            <a:r>
              <a:rPr lang="zh-CN" altLang="en-US"/>
              <a:t>拆分为</a:t>
            </a:r>
            <a:r>
              <a:rPr lang="en-US" altLang="zh-CN"/>
              <a:t> seeds mapped build </a:t>
            </a:r>
            <a:r>
              <a:rPr lang="en-US" altLang="zh-CN"/>
              <a:t>index</a:t>
            </a:r>
            <a:endParaRPr lang="en-US" altLang="zh-CN"/>
          </a:p>
          <a:p>
            <a:endParaRPr lang="en-US" altLang="zh-CN"/>
          </a:p>
          <a:p>
            <a:r>
              <a:rPr lang="zh-CN" altLang="en-US"/>
              <a:t>在</a:t>
            </a:r>
            <a:r>
              <a:rPr lang="en-US" altLang="zh-CN"/>
              <a:t> </a:t>
            </a:r>
            <a:r>
              <a:rPr lang="zh-CN" altLang="en-US"/>
              <a:t>建立</a:t>
            </a:r>
            <a:r>
              <a:rPr lang="en-US" altLang="zh-CN"/>
              <a:t>index </a:t>
            </a:r>
            <a:r>
              <a:rPr lang="zh-CN" altLang="en-US"/>
              <a:t>之后</a:t>
            </a:r>
            <a:r>
              <a:rPr lang="en-US" altLang="zh-CN"/>
              <a:t> </a:t>
            </a:r>
            <a:r>
              <a:rPr lang="zh-CN" altLang="en-US"/>
              <a:t>会自动选用</a:t>
            </a:r>
            <a:r>
              <a:rPr lang="en-US" altLang="zh-CN"/>
              <a:t> </a:t>
            </a:r>
            <a:r>
              <a:rPr lang="zh-CN" altLang="en-US"/>
              <a:t>全局比对</a:t>
            </a:r>
            <a:r>
              <a:rPr lang="en-US" altLang="zh-CN"/>
              <a:t> </a:t>
            </a:r>
            <a:r>
              <a:rPr lang="zh-CN" altLang="en-US"/>
              <a:t>和</a:t>
            </a:r>
            <a:r>
              <a:rPr lang="en-US" altLang="zh-CN"/>
              <a:t> </a:t>
            </a:r>
            <a:r>
              <a:rPr lang="zh-CN" altLang="en-US"/>
              <a:t>局部比对</a:t>
            </a:r>
            <a:r>
              <a:rPr lang="en-US" altLang="zh-CN"/>
              <a:t>  end to end  </a:t>
            </a:r>
            <a:r>
              <a:rPr lang="zh-CN" altLang="en-US"/>
              <a:t>指全局比对</a:t>
            </a:r>
            <a:r>
              <a:rPr lang="en-US" altLang="zh-CN"/>
              <a:t>  local </a:t>
            </a:r>
            <a:r>
              <a:rPr lang="zh-CN" altLang="en-US"/>
              <a:t>指</a:t>
            </a:r>
            <a:r>
              <a:rPr lang="zh-CN" altLang="en-US"/>
              <a:t>局部比对</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87F2658-130E-419E-8BD8-9C61E71E1A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E49D3-0147-4F00-B9A5-53B6BF8D2A9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F2658-130E-419E-8BD8-9C61E71E1AF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E49D3-0147-4F00-B9A5-53B6BF8D2A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tags" Target="../tags/tag2.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5.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6.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tags" Target="../tags/tag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tags" Target="../tags/tag8.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9.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tags" Target="../tags/tag11.xml"/><Relationship Id="rId3" Type="http://schemas.openxmlformats.org/officeDocument/2006/relationships/image" Target="../media/image23.png"/><Relationship Id="rId2" Type="http://schemas.openxmlformats.org/officeDocument/2006/relationships/tags" Target="../tags/tag10.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tags" Target="../tags/tag15.xml"/><Relationship Id="rId7" Type="http://schemas.openxmlformats.org/officeDocument/2006/relationships/image" Target="../media/image27.png"/><Relationship Id="rId6" Type="http://schemas.openxmlformats.org/officeDocument/2006/relationships/tags" Target="../tags/tag14.xml"/><Relationship Id="rId5" Type="http://schemas.openxmlformats.org/officeDocument/2006/relationships/image" Target="../media/image26.png"/><Relationship Id="rId4" Type="http://schemas.openxmlformats.org/officeDocument/2006/relationships/tags" Target="../tags/tag13.xml"/><Relationship Id="rId3" Type="http://schemas.openxmlformats.org/officeDocument/2006/relationships/image" Target="../media/image25.png"/><Relationship Id="rId2" Type="http://schemas.openxmlformats.org/officeDocument/2006/relationships/tags" Target="../tags/tag12.xml"/><Relationship Id="rId15" Type="http://schemas.openxmlformats.org/officeDocument/2006/relationships/notesSlide" Target="../notesSlides/notesSlide24.xml"/><Relationship Id="rId14" Type="http://schemas.openxmlformats.org/officeDocument/2006/relationships/slideLayout" Target="../slideLayouts/slideLayout2.xml"/><Relationship Id="rId13" Type="http://schemas.openxmlformats.org/officeDocument/2006/relationships/image" Target="../media/image30.png"/><Relationship Id="rId12" Type="http://schemas.openxmlformats.org/officeDocument/2006/relationships/tags" Target="../tags/tag17.xml"/><Relationship Id="rId11" Type="http://schemas.openxmlformats.org/officeDocument/2006/relationships/image" Target="../media/image29.png"/><Relationship Id="rId10" Type="http://schemas.openxmlformats.org/officeDocument/2006/relationships/tags" Target="../tags/tag16.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tags" Target="../tags/tag18.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tags" Target="../tags/tag22.xml"/><Relationship Id="rId2" Type="http://schemas.openxmlformats.org/officeDocument/2006/relationships/image" Target="../media/image34.png"/><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89" t="257" r="202" b="473"/>
          <a:stretch>
            <a:fillRect/>
          </a:stretch>
        </p:blipFill>
        <p:spPr>
          <a:xfrm>
            <a:off x="0" y="0"/>
            <a:ext cx="12192000" cy="6858000"/>
          </a:xfrm>
          <a:prstGeom prst="rect">
            <a:avLst/>
          </a:prstGeom>
        </p:spPr>
      </p:pic>
      <p:sp>
        <p:nvSpPr>
          <p:cNvPr id="71" name="文本框 70"/>
          <p:cNvSpPr txBox="1"/>
          <p:nvPr/>
        </p:nvSpPr>
        <p:spPr>
          <a:xfrm>
            <a:off x="1182688" y="2695109"/>
            <a:ext cx="4708525" cy="1106805"/>
          </a:xfrm>
          <a:prstGeom prst="rect">
            <a:avLst/>
          </a:prstGeom>
          <a:noFill/>
        </p:spPr>
        <p:txBody>
          <a:bodyPr wrap="none" rtlCol="0">
            <a:spAutoFit/>
          </a:bodyPr>
          <a:lstStyle/>
          <a:p>
            <a:r>
              <a:rPr lang="en-US" altLang="zh-CN" sz="6600" b="1">
                <a:solidFill>
                  <a:srgbClr val="1965DC"/>
                </a:solidFill>
                <a:latin typeface="微软雅黑" panose="020B0503020204020204" pitchFamily="34" charset="-122"/>
                <a:ea typeface="微软雅黑" panose="020B0503020204020204" pitchFamily="34" charset="-122"/>
              </a:rPr>
              <a:t>BWA MEM</a:t>
            </a:r>
            <a:endParaRPr lang="zh-CN" altLang="en-US" sz="6600" b="1">
              <a:solidFill>
                <a:srgbClr val="FF8B3E"/>
              </a:solidFill>
              <a:latin typeface="微软雅黑" panose="020B0503020204020204" pitchFamily="34" charset="-122"/>
              <a:ea typeface="微软雅黑" panose="020B0503020204020204" pitchFamily="34" charset="-122"/>
            </a:endParaRPr>
          </a:p>
        </p:txBody>
      </p:sp>
      <p:pic>
        <p:nvPicPr>
          <p:cNvPr id="75" name="图片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33" y="484905"/>
            <a:ext cx="2563033" cy="677270"/>
          </a:xfrm>
          <a:prstGeom prst="rect">
            <a:avLst/>
          </a:prstGeom>
        </p:spPr>
      </p:pic>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9535" y="298565"/>
            <a:ext cx="3103061" cy="1096810"/>
          </a:xfrm>
          <a:prstGeom prst="rect">
            <a:avLst/>
          </a:prstGeom>
        </p:spPr>
      </p:pic>
      <p:pic>
        <p:nvPicPr>
          <p:cNvPr id="77" name="图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6300" y="5885015"/>
            <a:ext cx="7137400" cy="678245"/>
          </a:xfrm>
          <a:prstGeom prst="rect">
            <a:avLst/>
          </a:prstGeom>
        </p:spPr>
      </p:pic>
      <p:sp>
        <p:nvSpPr>
          <p:cNvPr id="78" name="文本框 77"/>
          <p:cNvSpPr txBox="1"/>
          <p:nvPr/>
        </p:nvSpPr>
        <p:spPr>
          <a:xfrm>
            <a:off x="455365" y="4627367"/>
            <a:ext cx="1397635" cy="460375"/>
          </a:xfrm>
          <a:prstGeom prst="rect">
            <a:avLst/>
          </a:prstGeom>
          <a:noFill/>
        </p:spPr>
        <p:txBody>
          <a:bodyPr wrap="none" rtlCol="0">
            <a:spAutoFit/>
          </a:bodyPr>
          <a:lstStyle/>
          <a:p>
            <a:r>
              <a:rPr lang="en-US" altLang="zh-CN" sz="2400" b="1">
                <a:solidFill>
                  <a:srgbClr val="1965DC"/>
                </a:solidFill>
                <a:latin typeface="微软雅黑" panose="020B0503020204020204" pitchFamily="34" charset="-122"/>
                <a:ea typeface="微软雅黑" panose="020B0503020204020204" pitchFamily="34" charset="-122"/>
              </a:rPr>
              <a:t>2023.03</a:t>
            </a:r>
            <a:endParaRPr lang="zh-CN" altLang="en-US" sz="2400" b="1">
              <a:solidFill>
                <a:srgbClr val="1965DC"/>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455365" y="5175415"/>
            <a:ext cx="2548255" cy="398780"/>
          </a:xfrm>
          <a:prstGeom prst="rect">
            <a:avLst/>
          </a:prstGeom>
          <a:noFill/>
        </p:spPr>
        <p:txBody>
          <a:bodyPr wrap="none" rtlCol="0">
            <a:spAutoFit/>
          </a:bodyPr>
          <a:lstStyle/>
          <a:p>
            <a:r>
              <a:rPr lang="zh-CN" altLang="en-US" sz="2000">
                <a:latin typeface="微软雅黑" panose="020B0503020204020204" pitchFamily="34" charset="-122"/>
                <a:ea typeface="微软雅黑" panose="020B0503020204020204" pitchFamily="34" charset="-122"/>
              </a:rPr>
              <a:t>郑福兴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基因组</a:t>
            </a:r>
            <a:r>
              <a:rPr lang="zh-CN" altLang="en-US" sz="2000">
                <a:latin typeface="微软雅黑" panose="020B0503020204020204" pitchFamily="34" charset="-122"/>
                <a:ea typeface="微软雅黑" panose="020B0503020204020204" pitchFamily="34" charset="-122"/>
              </a:rPr>
              <a:t>平台</a:t>
            </a:r>
            <a:endParaRPr lang="zh-CN" altLang="en-US" sz="2000">
              <a:latin typeface="微软雅黑" panose="020B0503020204020204" pitchFamily="34" charset="-122"/>
              <a:ea typeface="微软雅黑" panose="020B0503020204020204" pitchFamily="34" charset="-122"/>
            </a:endParaRPr>
          </a:p>
        </p:txBody>
      </p:sp>
      <p:sp>
        <p:nvSpPr>
          <p:cNvPr id="81" name="椭圆 80"/>
          <p:cNvSpPr/>
          <p:nvPr/>
        </p:nvSpPr>
        <p:spPr>
          <a:xfrm>
            <a:off x="550545" y="6240099"/>
            <a:ext cx="73819" cy="73819"/>
          </a:xfrm>
          <a:prstGeom prst="ellipse">
            <a:avLst/>
          </a:prstGeom>
          <a:solidFill>
            <a:srgbClr val="FF8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766524" y="6240099"/>
            <a:ext cx="73819" cy="73819"/>
          </a:xfrm>
          <a:prstGeom prst="ellipse">
            <a:avLst/>
          </a:prstGeom>
          <a:solidFill>
            <a:srgbClr val="FF8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982503" y="6240132"/>
            <a:ext cx="73819" cy="73819"/>
          </a:xfrm>
          <a:prstGeom prst="ellipse">
            <a:avLst/>
          </a:prstGeom>
          <a:solidFill>
            <a:srgbClr val="FF8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rot="5400000">
            <a:off x="10628750" y="3526164"/>
            <a:ext cx="1923925" cy="261610"/>
          </a:xfrm>
          <a:prstGeom prst="rect">
            <a:avLst/>
          </a:prstGeom>
          <a:noFill/>
        </p:spPr>
        <p:txBody>
          <a:bodyPr wrap="none" rtlCol="0">
            <a:spAutoFit/>
          </a:bodyPr>
          <a:lstStyle/>
          <a:p>
            <a:pPr algn="dist"/>
            <a:r>
              <a:rPr lang="en-US" altLang="zh-CN" sz="1100">
                <a:solidFill>
                  <a:schemeClr val="tx1">
                    <a:lumMod val="50000"/>
                    <a:lumOff val="50000"/>
                  </a:schemeClr>
                </a:solidFill>
                <a:latin typeface="微软雅黑" panose="020B0503020204020204" pitchFamily="34" charset="-122"/>
                <a:ea typeface="微软雅黑" panose="020B0503020204020204" pitchFamily="34" charset="-122"/>
              </a:rPr>
              <a:t>-   www.oebiotech.com   -</a:t>
            </a:r>
            <a:endParaRPr lang="zh-CN" altLang="en-US" sz="110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657" y="1582955"/>
            <a:ext cx="3094686" cy="3094686"/>
          </a:xfrm>
          <a:prstGeom prst="rect">
            <a:avLst/>
          </a:prstGeom>
          <a:effectLst>
            <a:outerShdw blurRad="63500" sx="102000" sy="102000" algn="ctr" rotWithShape="0">
              <a:prstClr val="black">
                <a:alpha val="16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3340" y="1307465"/>
            <a:ext cx="12138660" cy="4022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descr="bwa4"/>
          <p:cNvPicPr>
            <a:picLocks noChangeAspect="1"/>
          </p:cNvPicPr>
          <p:nvPr/>
        </p:nvPicPr>
        <p:blipFill>
          <a:blip r:embed="rId2"/>
          <a:stretch>
            <a:fillRect/>
          </a:stretch>
        </p:blipFill>
        <p:spPr>
          <a:xfrm>
            <a:off x="2471420" y="1294765"/>
            <a:ext cx="7958455" cy="4584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1976120" y="1194435"/>
            <a:ext cx="8239125" cy="42386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2894965" y="5560695"/>
            <a:ext cx="6400800" cy="295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571875" y="628015"/>
            <a:ext cx="5048250" cy="5372100"/>
          </a:xfrm>
          <a:prstGeom prst="rect">
            <a:avLst/>
          </a:prstGeom>
        </p:spPr>
      </p:pic>
      <p:sp>
        <p:nvSpPr>
          <p:cNvPr id="3" name="文本框 2"/>
          <p:cNvSpPr txBox="1"/>
          <p:nvPr/>
        </p:nvSpPr>
        <p:spPr>
          <a:xfrm>
            <a:off x="307340" y="1663700"/>
            <a:ext cx="3485515" cy="3046095"/>
          </a:xfrm>
          <a:prstGeom prst="rect">
            <a:avLst/>
          </a:prstGeom>
          <a:noFill/>
        </p:spPr>
        <p:txBody>
          <a:bodyPr wrap="square" rtlCol="0" anchor="t">
            <a:spAutoFit/>
          </a:bodyPr>
          <a:p>
            <a:r>
              <a:rPr lang="zh-CN" altLang="en-US" sz="2400"/>
              <a:t>全局比对有它的局限性，例如对于蛋白来讲，功能区的结构域可以决定蛋白质的作用。但是在全局比对中会被 pass ；同理，核酸比对中 无法查找保守域。 易变区容易被 pass</a:t>
            </a:r>
            <a:endParaRPr lang="zh-CN" altLang="en-US" sz="2400"/>
          </a:p>
        </p:txBody>
      </p:sp>
      <p:sp>
        <p:nvSpPr>
          <p:cNvPr id="4" name="文本框 3"/>
          <p:cNvSpPr txBox="1"/>
          <p:nvPr/>
        </p:nvSpPr>
        <p:spPr>
          <a:xfrm>
            <a:off x="9613265" y="2163445"/>
            <a:ext cx="1419225" cy="922020"/>
          </a:xfrm>
          <a:prstGeom prst="rect">
            <a:avLst/>
          </a:prstGeom>
          <a:noFill/>
        </p:spPr>
        <p:txBody>
          <a:bodyPr wrap="square" rtlCol="0" anchor="t">
            <a:spAutoFit/>
          </a:bodyPr>
          <a:p>
            <a:r>
              <a:rPr lang="zh-CN" altLang="en-US"/>
              <a:t>ACGTTG- CA</a:t>
            </a:r>
            <a:endParaRPr lang="zh-CN" altLang="en-US"/>
          </a:p>
          <a:p>
            <a:r>
              <a:rPr lang="en-US" altLang="zh-CN"/>
              <a:t>   |     |        |</a:t>
            </a:r>
            <a:endParaRPr lang="zh-CN" altLang="en-US"/>
          </a:p>
          <a:p>
            <a:r>
              <a:rPr lang="zh-CN" altLang="en-US"/>
              <a:t>CCA -TGCGA</a:t>
            </a:r>
            <a:endParaRPr lang="zh-CN" altLang="en-US"/>
          </a:p>
        </p:txBody>
      </p:sp>
      <p:sp>
        <p:nvSpPr>
          <p:cNvPr id="5" name="文本框 4"/>
          <p:cNvSpPr txBox="1"/>
          <p:nvPr/>
        </p:nvSpPr>
        <p:spPr>
          <a:xfrm>
            <a:off x="8778240" y="3811905"/>
            <a:ext cx="2914015" cy="645160"/>
          </a:xfrm>
          <a:prstGeom prst="rect">
            <a:avLst/>
          </a:prstGeom>
          <a:noFill/>
        </p:spPr>
        <p:txBody>
          <a:bodyPr wrap="square" rtlCol="0">
            <a:spAutoFit/>
          </a:bodyPr>
          <a:p>
            <a:r>
              <a:rPr lang="zh-CN" altLang="en-US"/>
              <a:t>回溯规则</a:t>
            </a:r>
            <a:r>
              <a:rPr lang="en-US" altLang="zh-CN"/>
              <a:t> good + </a:t>
            </a:r>
            <a:r>
              <a:rPr lang="en-US" altLang="zh-CN"/>
              <a:t>good</a:t>
            </a:r>
            <a:endParaRPr lang="en-US" altLang="zh-CN"/>
          </a:p>
          <a:p>
            <a:r>
              <a:rPr lang="zh-CN" altLang="en-US"/>
              <a:t>回溯路线</a:t>
            </a:r>
            <a:r>
              <a:rPr lang="en-US" altLang="zh-CN"/>
              <a:t> </a:t>
            </a:r>
            <a:r>
              <a:rPr lang="zh-CN" altLang="en-US"/>
              <a:t>与打分</a:t>
            </a:r>
            <a:r>
              <a:rPr lang="zh-CN" altLang="en-US"/>
              <a:t>路线相反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950" y="1289685"/>
            <a:ext cx="1715135" cy="521970"/>
          </a:xfrm>
          <a:prstGeom prst="rect">
            <a:avLst/>
          </a:prstGeom>
          <a:noFill/>
        </p:spPr>
        <p:txBody>
          <a:bodyPr wrap="square" rtlCol="0" anchor="t">
            <a:spAutoFit/>
          </a:bodyPr>
          <a:p>
            <a:r>
              <a:rPr lang="zh-CN" altLang="en-US" sz="2800"/>
              <a:t>局部比对</a:t>
            </a:r>
            <a:endParaRPr lang="zh-CN" altLang="en-US" sz="2800"/>
          </a:p>
        </p:txBody>
      </p:sp>
      <p:pic>
        <p:nvPicPr>
          <p:cNvPr id="3" name="图片 2"/>
          <p:cNvPicPr>
            <a:picLocks noChangeAspect="1"/>
          </p:cNvPicPr>
          <p:nvPr/>
        </p:nvPicPr>
        <p:blipFill>
          <a:blip r:embed="rId2"/>
          <a:stretch>
            <a:fillRect/>
          </a:stretch>
        </p:blipFill>
        <p:spPr>
          <a:xfrm>
            <a:off x="2913380" y="1066800"/>
            <a:ext cx="6096000" cy="4572000"/>
          </a:xfrm>
          <a:prstGeom prst="rect">
            <a:avLst/>
          </a:prstGeom>
        </p:spPr>
      </p:pic>
      <p:sp>
        <p:nvSpPr>
          <p:cNvPr id="4" name="文本框 3"/>
          <p:cNvSpPr txBox="1"/>
          <p:nvPr/>
        </p:nvSpPr>
        <p:spPr>
          <a:xfrm>
            <a:off x="2204085" y="5638800"/>
            <a:ext cx="6891020" cy="460375"/>
          </a:xfrm>
          <a:prstGeom prst="rect">
            <a:avLst/>
          </a:prstGeom>
          <a:noFill/>
        </p:spPr>
        <p:txBody>
          <a:bodyPr wrap="square" rtlCol="0" anchor="t">
            <a:spAutoFit/>
          </a:bodyPr>
          <a:p>
            <a:r>
              <a:rPr lang="zh-CN" altLang="en-US" sz="2400"/>
              <a:t>回溯规则：寻找最大值 开始回溯 到 0 停止</a:t>
            </a:r>
            <a:endParaRPr lang="zh-CN" altLang="en-US" sz="2400"/>
          </a:p>
        </p:txBody>
      </p:sp>
      <p:sp>
        <p:nvSpPr>
          <p:cNvPr id="5" name="文本框 4"/>
          <p:cNvSpPr txBox="1"/>
          <p:nvPr/>
        </p:nvSpPr>
        <p:spPr>
          <a:xfrm>
            <a:off x="354965" y="2795270"/>
            <a:ext cx="1533525" cy="922020"/>
          </a:xfrm>
          <a:prstGeom prst="rect">
            <a:avLst/>
          </a:prstGeom>
          <a:noFill/>
        </p:spPr>
        <p:txBody>
          <a:bodyPr wrap="square" rtlCol="0" anchor="t">
            <a:spAutoFit/>
          </a:bodyPr>
          <a:p>
            <a:r>
              <a:rPr lang="en-US" altLang="zh-CN"/>
              <a:t>  </a:t>
            </a:r>
            <a:r>
              <a:rPr lang="zh-CN" altLang="en-US"/>
              <a:t>AAG</a:t>
            </a:r>
            <a:endParaRPr lang="zh-CN" altLang="en-US"/>
          </a:p>
          <a:p>
            <a:r>
              <a:rPr lang="en-US" altLang="zh-CN"/>
              <a:t>   || |</a:t>
            </a:r>
            <a:endParaRPr lang="zh-CN" altLang="en-US"/>
          </a:p>
          <a:p>
            <a:r>
              <a:rPr lang="en-US" altLang="zh-CN"/>
              <a:t>G</a:t>
            </a:r>
            <a:r>
              <a:rPr lang="zh-CN" altLang="en-US"/>
              <a:t>AAG</a:t>
            </a:r>
            <a:r>
              <a:rPr lang="en-US" altLang="zh-CN"/>
              <a:t>GGC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21890" y="1297940"/>
            <a:ext cx="7754620" cy="1383665"/>
          </a:xfrm>
          <a:prstGeom prst="rect">
            <a:avLst/>
          </a:prstGeom>
          <a:noFill/>
        </p:spPr>
        <p:txBody>
          <a:bodyPr wrap="square" rtlCol="0" anchor="t">
            <a:spAutoFit/>
          </a:bodyPr>
          <a:p>
            <a:r>
              <a:rPr lang="zh-CN" altLang="en-US" sz="2800"/>
              <a:t>得到打分矩阵后，按照回溯规则进行 alignment</a:t>
            </a:r>
            <a:endParaRPr lang="zh-CN" altLang="en-US" sz="2800"/>
          </a:p>
          <a:p>
            <a:endParaRPr lang="zh-CN" altLang="en-US" sz="2800"/>
          </a:p>
          <a:p>
            <a:r>
              <a:rPr lang="zh-CN" altLang="en-US" sz="2800"/>
              <a:t>alignment 规则 为 按位异或</a:t>
            </a:r>
            <a:r>
              <a:rPr lang="en-US" altLang="zh-CN" sz="2800"/>
              <a:t>   </a:t>
            </a:r>
            <a:r>
              <a:rPr lang="zh-CN" altLang="en-US" sz="2800"/>
              <a:t>^</a:t>
            </a:r>
            <a:endParaRPr lang="zh-CN" altLang="en-US" sz="2800"/>
          </a:p>
        </p:txBody>
      </p:sp>
      <p:sp>
        <p:nvSpPr>
          <p:cNvPr id="3" name="文本框 2"/>
          <p:cNvSpPr txBox="1"/>
          <p:nvPr/>
        </p:nvSpPr>
        <p:spPr>
          <a:xfrm>
            <a:off x="3345180" y="3293745"/>
            <a:ext cx="6096000" cy="1383665"/>
          </a:xfrm>
          <a:prstGeom prst="rect">
            <a:avLst/>
          </a:prstGeom>
          <a:noFill/>
        </p:spPr>
        <p:txBody>
          <a:bodyPr wrap="square" rtlCol="0" anchor="t">
            <a:spAutoFit/>
          </a:bodyPr>
          <a:p>
            <a:r>
              <a:rPr lang="zh-CN" altLang="en-US" sz="2800"/>
              <a:t>    </a:t>
            </a:r>
            <a:r>
              <a:rPr lang="en-US" altLang="zh-CN" sz="2800"/>
              <a:t>  </a:t>
            </a:r>
            <a:r>
              <a:rPr lang="zh-CN" altLang="en-US" sz="2800"/>
              <a:t> a = 101001100</a:t>
            </a:r>
            <a:endParaRPr lang="zh-CN" altLang="en-US" sz="2800"/>
          </a:p>
          <a:p>
            <a:r>
              <a:rPr lang="zh-CN" altLang="en-US" sz="2800"/>
              <a:t>     </a:t>
            </a:r>
            <a:r>
              <a:rPr lang="en-US" altLang="zh-CN" sz="2800"/>
              <a:t>  </a:t>
            </a:r>
            <a:r>
              <a:rPr lang="zh-CN" altLang="en-US" sz="2800"/>
              <a:t>b = 101100111</a:t>
            </a:r>
            <a:endParaRPr lang="zh-CN" altLang="en-US" sz="2800"/>
          </a:p>
          <a:p>
            <a:r>
              <a:rPr lang="zh-CN" altLang="en-US" sz="2800"/>
              <a:t>   a^b = 000101011</a:t>
            </a:r>
            <a:endParaRPr lang="zh-CN" altLang="en-US" sz="2800"/>
          </a:p>
        </p:txBody>
      </p:sp>
      <p:sp>
        <p:nvSpPr>
          <p:cNvPr id="4" name="文本框 3"/>
          <p:cNvSpPr txBox="1"/>
          <p:nvPr/>
        </p:nvSpPr>
        <p:spPr>
          <a:xfrm>
            <a:off x="2961005" y="5086350"/>
            <a:ext cx="6489065" cy="368300"/>
          </a:xfrm>
          <a:prstGeom prst="rect">
            <a:avLst/>
          </a:prstGeom>
          <a:noFill/>
        </p:spPr>
        <p:txBody>
          <a:bodyPr wrap="square" rtlCol="0">
            <a:spAutoFit/>
          </a:bodyPr>
          <a:p>
            <a:r>
              <a:rPr lang="zh-CN" altLang="en-US"/>
              <a:t>最终从最优的</a:t>
            </a:r>
            <a:r>
              <a:rPr lang="en-US" altLang="zh-CN"/>
              <a:t> alignment </a:t>
            </a:r>
            <a:r>
              <a:rPr lang="zh-CN" altLang="en-US"/>
              <a:t>中</a:t>
            </a:r>
            <a:r>
              <a:rPr lang="en-US" altLang="zh-CN"/>
              <a:t> </a:t>
            </a:r>
            <a:r>
              <a:rPr lang="zh-CN" altLang="en-US"/>
              <a:t>选取</a:t>
            </a:r>
            <a:r>
              <a:rPr lang="en-US" altLang="zh-CN"/>
              <a:t>mismatch</a:t>
            </a:r>
            <a:r>
              <a:rPr lang="zh-CN" altLang="en-US"/>
              <a:t>最少的</a:t>
            </a:r>
            <a:r>
              <a:rPr lang="en-US" altLang="zh-CN">
                <a:sym typeface="+mn-ea"/>
              </a:rPr>
              <a:t>alignment</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2027555" y="1969770"/>
            <a:ext cx="8136890" cy="2918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3274695" y="1469390"/>
            <a:ext cx="6227445" cy="4100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661410" y="1680210"/>
            <a:ext cx="4199890" cy="28740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2795270" y="890270"/>
            <a:ext cx="6600825" cy="507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808605" y="2952750"/>
            <a:ext cx="6096000" cy="953135"/>
          </a:xfrm>
          <a:prstGeom prst="rect">
            <a:avLst/>
          </a:prstGeom>
          <a:noFill/>
        </p:spPr>
        <p:txBody>
          <a:bodyPr wrap="square" rtlCol="0" anchor="t">
            <a:spAutoFit/>
          </a:bodyPr>
          <a:p>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Needleman-Wunsch</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全局比对算法</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2.Smith-Waterman		</a:t>
            </a:r>
            <a:r>
              <a:rPr lang="zh-CN" altLang="en-US" sz="2800">
                <a:latin typeface="Times New Roman" panose="02020603050405020304" charset="0"/>
                <a:cs typeface="Times New Roman" panose="02020603050405020304" charset="0"/>
              </a:rPr>
              <a:t>局部比对算法</a:t>
            </a:r>
            <a:endParaRPr lang="zh-CN" altLang="en-US" sz="28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401060" y="148590"/>
            <a:ext cx="5389245" cy="65608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801110" y="190500"/>
            <a:ext cx="3928110" cy="6477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2796540" y="1257935"/>
            <a:ext cx="6829425" cy="4686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828675" y="2782570"/>
            <a:ext cx="10534650" cy="33242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1257300" y="1398270"/>
            <a:ext cx="9677400" cy="5143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3574415" y="775335"/>
            <a:ext cx="4391025" cy="514350"/>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4358005" y="1450975"/>
            <a:ext cx="2114550" cy="54292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4691380" y="2337435"/>
            <a:ext cx="1447800" cy="32385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2602865" y="2893060"/>
            <a:ext cx="6334125" cy="952500"/>
          </a:xfrm>
          <a:prstGeom prst="rect">
            <a:avLst/>
          </a:prstGeom>
        </p:spPr>
      </p:pic>
      <p:pic>
        <p:nvPicPr>
          <p:cNvPr id="7" name="图片 6"/>
          <p:cNvPicPr>
            <a:picLocks noChangeAspect="1"/>
          </p:cNvPicPr>
          <p:nvPr>
            <p:custDataLst>
              <p:tags r:id="rId10"/>
            </p:custDataLst>
          </p:nvPr>
        </p:nvPicPr>
        <p:blipFill>
          <a:blip r:embed="rId11"/>
          <a:stretch>
            <a:fillRect/>
          </a:stretch>
        </p:blipFill>
        <p:spPr>
          <a:xfrm>
            <a:off x="4358005" y="4208780"/>
            <a:ext cx="2400300" cy="314325"/>
          </a:xfrm>
          <a:prstGeom prst="rect">
            <a:avLst/>
          </a:prstGeom>
        </p:spPr>
      </p:pic>
      <p:pic>
        <p:nvPicPr>
          <p:cNvPr id="9" name="图片 8"/>
          <p:cNvPicPr>
            <a:picLocks noChangeAspect="1"/>
          </p:cNvPicPr>
          <p:nvPr>
            <p:custDataLst>
              <p:tags r:id="rId12"/>
            </p:custDataLst>
          </p:nvPr>
        </p:nvPicPr>
        <p:blipFill>
          <a:blip r:embed="rId13"/>
          <a:stretch>
            <a:fillRect/>
          </a:stretch>
        </p:blipFill>
        <p:spPr>
          <a:xfrm>
            <a:off x="2541270" y="4831080"/>
            <a:ext cx="6591300" cy="895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15310" y="265430"/>
            <a:ext cx="6096000" cy="1783715"/>
          </a:xfrm>
          <a:prstGeom prst="rect">
            <a:avLst/>
          </a:prstGeom>
          <a:noFill/>
        </p:spPr>
        <p:txBody>
          <a:bodyPr wrap="square" rtlCol="0" anchor="t">
            <a:spAutoFit/>
          </a:bodyPr>
          <a:p>
            <a:r>
              <a:rPr lang="zh-CN" altLang="en-US" sz="3600"/>
              <a:t>项目案例：</a:t>
            </a:r>
            <a:endParaRPr lang="zh-CN" altLang="en-US" sz="3600"/>
          </a:p>
          <a:p>
            <a:endParaRPr lang="zh-CN" altLang="en-US"/>
          </a:p>
          <a:p>
            <a:r>
              <a:rPr lang="zh-CN" altLang="en-US" sz="2800"/>
              <a:t>问题：王石</a:t>
            </a:r>
            <a:r>
              <a:rPr lang="en-US" altLang="zh-CN" sz="2800"/>
              <a:t> </a:t>
            </a:r>
            <a:r>
              <a:rPr lang="zh-CN" altLang="en-US" sz="2800"/>
              <a:t>鲤鱼</a:t>
            </a:r>
            <a:r>
              <a:rPr lang="en-US" altLang="zh-CN" sz="2800"/>
              <a:t> </a:t>
            </a:r>
            <a:r>
              <a:rPr lang="zh-CN" altLang="en-US" sz="2800"/>
              <a:t>鲫鱼</a:t>
            </a:r>
            <a:r>
              <a:rPr lang="en-US" altLang="zh-CN" sz="2800"/>
              <a:t> </a:t>
            </a:r>
            <a:r>
              <a:rPr lang="zh-CN" altLang="en-US" sz="2800"/>
              <a:t>团头鲂</a:t>
            </a:r>
            <a:endParaRPr lang="zh-CN" altLang="en-US" sz="2800"/>
          </a:p>
          <a:p>
            <a:endParaRPr lang="zh-CN" altLang="en-US" sz="2800"/>
          </a:p>
        </p:txBody>
      </p:sp>
      <p:pic>
        <p:nvPicPr>
          <p:cNvPr id="5" name="图片 4"/>
          <p:cNvPicPr>
            <a:picLocks noChangeAspect="1"/>
          </p:cNvPicPr>
          <p:nvPr>
            <p:custDataLst>
              <p:tags r:id="rId2"/>
            </p:custDataLst>
          </p:nvPr>
        </p:nvPicPr>
        <p:blipFill>
          <a:blip r:embed="rId3"/>
          <a:stretch>
            <a:fillRect/>
          </a:stretch>
        </p:blipFill>
        <p:spPr>
          <a:xfrm>
            <a:off x="1295400" y="2480945"/>
            <a:ext cx="9482455" cy="25425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585595" y="419100"/>
            <a:ext cx="9020175" cy="6019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604520" y="1979295"/>
            <a:ext cx="10982960" cy="2898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585595" y="981075"/>
            <a:ext cx="8029575" cy="180975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585595" y="3538220"/>
            <a:ext cx="8181975" cy="18573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343785" y="1278890"/>
            <a:ext cx="7504430" cy="4608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690495" y="2240280"/>
            <a:ext cx="6096000" cy="1722120"/>
          </a:xfrm>
          <a:prstGeom prst="rect">
            <a:avLst/>
          </a:prstGeom>
          <a:noFill/>
        </p:spPr>
        <p:txBody>
          <a:bodyPr wrap="square" rtlCol="0" anchor="t">
            <a:spAutoFit/>
          </a:bodyPr>
          <a:p>
            <a:pPr algn="ctr"/>
            <a:r>
              <a:rPr lang="zh-CN" altLang="en-US" sz="3200"/>
              <a:t>Burrows-Wheeler-Alignment</a:t>
            </a:r>
            <a:endParaRPr lang="zh-CN" altLang="en-US" sz="3200"/>
          </a:p>
          <a:p>
            <a:endParaRPr lang="zh-CN" altLang="en-US"/>
          </a:p>
          <a:p>
            <a:r>
              <a:rPr lang="en-US" altLang="zh-CN" sz="2800"/>
              <a:t>                            </a:t>
            </a:r>
            <a:r>
              <a:rPr lang="zh-CN" altLang="en-US" sz="2800"/>
              <a:t>1. BWT</a:t>
            </a:r>
            <a:endParaRPr lang="zh-CN" altLang="en-US" sz="2800"/>
          </a:p>
          <a:p>
            <a:r>
              <a:rPr lang="en-US" altLang="zh-CN" sz="2800"/>
              <a:t>                            </a:t>
            </a:r>
            <a:r>
              <a:rPr lang="zh-CN" altLang="en-US" sz="2800"/>
              <a:t>2. FM-index</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08505" y="1257935"/>
            <a:ext cx="8175625" cy="4458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38680" y="1398270"/>
            <a:ext cx="8261350" cy="4061460"/>
          </a:xfrm>
          <a:prstGeom prst="rect">
            <a:avLst/>
          </a:prstGeom>
          <a:noFill/>
        </p:spPr>
        <p:txBody>
          <a:bodyPr wrap="square" rtlCol="0" anchor="t">
            <a:spAutoFit/>
          </a:bodyPr>
          <a:p>
            <a:pPr algn="ctr"/>
            <a:r>
              <a:rPr lang="zh-CN" altLang="en-US" sz="3600"/>
              <a:t>BWT</a:t>
            </a:r>
            <a:endParaRPr lang="zh-CN" altLang="en-US" sz="3600"/>
          </a:p>
          <a:p>
            <a:endParaRPr lang="zh-CN" altLang="en-US"/>
          </a:p>
          <a:p>
            <a:r>
              <a:rPr lang="en-US" altLang="zh-CN" sz="2400"/>
              <a:t>	</a:t>
            </a:r>
            <a:r>
              <a:rPr lang="zh-CN" altLang="en-US" sz="2400"/>
              <a:t>BWT（Burrows-Wheeler Transform）算法是一种数据转换算法，它将一个字符串中的相似字符放在相邻的位置，以便于后续的压缩</a:t>
            </a:r>
            <a:endParaRPr lang="zh-CN" altLang="en-US" sz="2400"/>
          </a:p>
          <a:p>
            <a:endParaRPr lang="zh-CN" altLang="en-US" sz="2400"/>
          </a:p>
          <a:p>
            <a:r>
              <a:rPr lang="en-US" altLang="zh-CN" sz="2400"/>
              <a:t>	</a:t>
            </a:r>
            <a:r>
              <a:rPr lang="zh-CN" altLang="en-US" sz="2400"/>
              <a:t>算法只改变这个字符串中字符的顺序而并不改变其字符。如果原字符串有几个出现多次的字符，那么转换过的字符串上就会有一些连续重复的字符，这对压缩是很有用的。</a:t>
            </a:r>
            <a:endParaRPr lang="zh-CN" altLang="en-US" sz="2400"/>
          </a:p>
          <a:p>
            <a:endParaRPr lang="zh-CN" altLang="en-US"/>
          </a:p>
          <a:p>
            <a:r>
              <a:rPr lang="zh-CN" altLang="en-US" b="1"/>
              <a:t>现</a:t>
            </a:r>
            <a:r>
              <a:rPr lang="zh-CN" altLang="en-US" b="1"/>
              <a:t>有字符串	"abcabc"	通过 BWT 算法进行数据转换</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690495" y="1588135"/>
            <a:ext cx="7393940" cy="38995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24635" y="1212850"/>
            <a:ext cx="9333865" cy="4246245"/>
          </a:xfrm>
          <a:prstGeom prst="rect">
            <a:avLst/>
          </a:prstGeom>
          <a:noFill/>
        </p:spPr>
        <p:txBody>
          <a:bodyPr wrap="square" rtlCol="0" anchor="t">
            <a:spAutoFit/>
          </a:bodyPr>
          <a:p>
            <a:r>
              <a:rPr lang="zh-CN" altLang="en-US"/>
              <a:t>Most short-reads mappers for next-generation sequencing (NGS) data were developed when sequence reads were about 36bp in length. For 36bp reads, it is reasonable to require end-to-end alignment (i.e. every read base to be aligned to the reference) and to only report hits within certain hamming or edit distance. However, with emerging technologies and improved chemistry, NGS reads are not short any more, which poses new challenges to read alignment. For 100bp or longer reads, it becomes more important to allow long gaps under the affine-gap penalty and to report multiple nonoverlapping local hits potentially caused by structural variations or misassemblies in the reference genome. Many short-read alignment algorithms are not applicable or not preferred for mapping longer reads. At the same time, although several mature algorithms exist for aligning capillary sequence reads, they are slow and lack features for analyzing large-scale NGS data. Fast moving NGS technologies keep pressing for the development of new alignment algorithms</a:t>
            </a:r>
            <a:endParaRPr lang="zh-CN" altLang="en-US"/>
          </a:p>
          <a:p>
            <a:endParaRPr lang="zh-CN" altLang="en-US"/>
          </a:p>
          <a:p>
            <a:r>
              <a:rPr lang="zh-CN" altLang="en-US"/>
              <a:t>为应对reads长度增长，所面临的问题（比对速度，snp 变异等）</a:t>
            </a:r>
            <a:endParaRPr lang="zh-CN" altLang="en-US"/>
          </a:p>
          <a:p>
            <a:r>
              <a:rPr lang="zh-CN" altLang="en-US"/>
              <a:t>推出了</a:t>
            </a:r>
            <a:r>
              <a:rPr lang="en-US" altLang="zh-CN"/>
              <a:t> bwa </a:t>
            </a:r>
            <a:r>
              <a:rPr lang="en-US" altLang="zh-CN"/>
              <a:t>mem</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59915" y="1212850"/>
            <a:ext cx="6096000" cy="460375"/>
          </a:xfrm>
          <a:prstGeom prst="rect">
            <a:avLst/>
          </a:prstGeom>
          <a:noFill/>
        </p:spPr>
        <p:txBody>
          <a:bodyPr wrap="square" rtlCol="0" anchor="t">
            <a:spAutoFit/>
          </a:bodyPr>
          <a:p>
            <a:r>
              <a:rPr lang="zh-CN" altLang="en-US" sz="2400"/>
              <a:t>可比对 reads  contigs</a:t>
            </a:r>
            <a:endParaRPr lang="zh-CN" altLang="en-US" sz="2400"/>
          </a:p>
        </p:txBody>
      </p:sp>
      <p:pic>
        <p:nvPicPr>
          <p:cNvPr id="3" name="图片 2"/>
          <p:cNvPicPr>
            <a:picLocks noChangeAspect="1"/>
          </p:cNvPicPr>
          <p:nvPr/>
        </p:nvPicPr>
        <p:blipFill>
          <a:blip r:embed="rId2"/>
          <a:stretch>
            <a:fillRect/>
          </a:stretch>
        </p:blipFill>
        <p:spPr>
          <a:xfrm>
            <a:off x="381000" y="2099945"/>
            <a:ext cx="11430000" cy="2657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36240" y="1397000"/>
            <a:ext cx="6319520" cy="4064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8634" y="484905"/>
            <a:ext cx="2202100" cy="581895"/>
          </a:xfrm>
          <a:prstGeom prst="rect">
            <a:avLst/>
          </a:prstGeom>
        </p:spPr>
      </p:pic>
      <p:sp>
        <p:nvSpPr>
          <p:cNvPr id="13" name="文本框 12"/>
          <p:cNvSpPr txBox="1"/>
          <p:nvPr/>
        </p:nvSpPr>
        <p:spPr>
          <a:xfrm>
            <a:off x="9132273" y="6175386"/>
            <a:ext cx="2735877" cy="215444"/>
          </a:xfrm>
          <a:prstGeom prst="rect">
            <a:avLst/>
          </a:prstGeom>
          <a:noFill/>
        </p:spPr>
        <p:txBody>
          <a:bodyPr wrap="square" rtlCol="0">
            <a:spAutoFit/>
          </a:bodyPr>
          <a:lstStyle/>
          <a:p>
            <a:r>
              <a:rPr lang="en-US" altLang="zh-CN" sz="800">
                <a:solidFill>
                  <a:schemeClr val="bg1">
                    <a:lumMod val="50000"/>
                  </a:schemeClr>
                </a:solidFill>
                <a:latin typeface="微软雅黑" panose="020B0503020204020204" pitchFamily="34" charset="-122"/>
                <a:ea typeface="微软雅黑" panose="020B0503020204020204" pitchFamily="34" charset="-122"/>
              </a:rPr>
              <a:t>© oebiotech.2022   |   </a:t>
            </a:r>
            <a:r>
              <a:rPr lang="zh-CN" altLang="en-US" sz="800">
                <a:solidFill>
                  <a:schemeClr val="bg1">
                    <a:lumMod val="50000"/>
                  </a:schemeClr>
                </a:solidFill>
                <a:latin typeface="微软雅黑" panose="020B0503020204020204" pitchFamily="34" charset="-122"/>
                <a:ea typeface="微软雅黑" panose="020B0503020204020204" pitchFamily="34" charset="-122"/>
              </a:rPr>
              <a:t>上海欧易生物医学科技有限公司 </a:t>
            </a:r>
            <a:endParaRPr lang="zh-CN" altLang="en-US" sz="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70935" y="1628775"/>
            <a:ext cx="6096000" cy="3599815"/>
          </a:xfrm>
          <a:prstGeom prst="rect">
            <a:avLst/>
          </a:prstGeom>
          <a:noFill/>
        </p:spPr>
        <p:txBody>
          <a:bodyPr wrap="square" rtlCol="0" anchor="t">
            <a:spAutoFit/>
          </a:bodyPr>
          <a:p>
            <a:r>
              <a:rPr lang="en-US" altLang="zh-CN" sz="3600"/>
              <a:t>bwa mem mapping</a:t>
            </a:r>
            <a:r>
              <a:rPr lang="zh-CN" altLang="en-US" sz="3600"/>
              <a:t>策略：</a:t>
            </a:r>
            <a:endParaRPr lang="zh-CN" altLang="en-US" sz="3600"/>
          </a:p>
          <a:p>
            <a:endParaRPr lang="zh-CN" altLang="en-US" sz="3600"/>
          </a:p>
          <a:p>
            <a:r>
              <a:rPr lang="zh-CN" altLang="en-US" sz="2400"/>
              <a:t>supermaximal exact matches</a:t>
            </a:r>
            <a:endParaRPr lang="zh-CN" altLang="en-US" sz="2400"/>
          </a:p>
          <a:p>
            <a:r>
              <a:rPr lang="zh-CN" altLang="en-US" sz="2400"/>
              <a:t>最精确匹配</a:t>
            </a:r>
            <a:endParaRPr lang="zh-CN" altLang="en-US" sz="2400"/>
          </a:p>
          <a:p>
            <a:endParaRPr lang="zh-CN" altLang="en-US" sz="2400"/>
          </a:p>
          <a:p>
            <a:r>
              <a:rPr lang="zh-CN" altLang="en-US" sz="2800"/>
              <a:t>1. split seed</a:t>
            </a:r>
            <a:endParaRPr lang="zh-CN" altLang="en-US" sz="2800"/>
          </a:p>
          <a:p>
            <a:r>
              <a:rPr lang="zh-CN" altLang="en-US" sz="2800"/>
              <a:t>2. mapped &amp; build index</a:t>
            </a:r>
            <a:endParaRPr lang="zh-CN" altLang="en-US" sz="2800"/>
          </a:p>
          <a:p>
            <a:r>
              <a:rPr lang="zh-CN" altLang="en-US" sz="2800"/>
              <a:t>3. auto 'end to end'  'local'</a:t>
            </a:r>
            <a:endParaRPr lang="zh-CN" altLang="en-US" sz="28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 name="KSO_WM_UNIT_PLACING_PICTURE_USER_VIEWPORT" val="{&quot;height&quot;:9480,&quot;width&quot;:14205}"/>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COMMONDATA" val="eyJoZGlkIjoiMDdiNzcxZTcwODhkZDkwYzM2ZTQ5OGE4ZTM4YmY3YjEifQ=="/>
  <p:tag name="KSO_WPP_MARK_KEY" val="fe0947f3-b094-4e45-accb-c9370cf48af5"/>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2951</Words>
  <Application>WPS 演示</Application>
  <PresentationFormat>宽屏</PresentationFormat>
  <Paragraphs>124</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微软雅黑</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刘翔宇</dc:creator>
  <cp:lastModifiedBy>WPS_1678084254</cp:lastModifiedBy>
  <cp:revision>48</cp:revision>
  <dcterms:created xsi:type="dcterms:W3CDTF">2022-08-31T07:00:00Z</dcterms:created>
  <dcterms:modified xsi:type="dcterms:W3CDTF">2023-03-24T05:29:42Z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F1EE3CED9DD4483588E24F24720F8E53</vt:lpwstr>
  </property>
  <property fmtid="{D5CDD505-2E9C-101B-9397-08002B2CF9AE}" pid="3" name="KSOProductBuildVer">
    <vt:lpwstr>2052-11.1.0.13703</vt:lpwstr>
  </property>
</Properties>
</file>