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6" r:id="rId3"/>
    <p:sldId id="281" r:id="rId5"/>
    <p:sldId id="258" r:id="rId6"/>
    <p:sldId id="282" r:id="rId7"/>
    <p:sldId id="294" r:id="rId8"/>
    <p:sldId id="295" r:id="rId9"/>
    <p:sldId id="314" r:id="rId10"/>
    <p:sldId id="315" r:id="rId11"/>
    <p:sldId id="316" r:id="rId12"/>
    <p:sldId id="303" r:id="rId13"/>
    <p:sldId id="304" r:id="rId14"/>
    <p:sldId id="305" r:id="rId15"/>
    <p:sldId id="306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17" r:id="rId24"/>
    <p:sldId id="319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3E"/>
    <a:srgbClr val="196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这里说明一下</a:t>
            </a:r>
            <a:r>
              <a:rPr lang="en-US" altLang="zh-CN"/>
              <a:t>  </a:t>
            </a:r>
            <a:r>
              <a:rPr lang="zh-CN" altLang="en-US"/>
              <a:t>这里的</a:t>
            </a:r>
            <a:r>
              <a:rPr lang="en-US" altLang="zh-CN"/>
              <a:t> &lt;&lt; </a:t>
            </a:r>
            <a:r>
              <a:rPr lang="zh-CN" altLang="en-US"/>
              <a:t>并不是移位符，而是不占用内存的打印到终端。是</a:t>
            </a:r>
            <a:r>
              <a:rPr lang="en-US" altLang="zh-CN"/>
              <a:t> CPP </a:t>
            </a:r>
            <a:r>
              <a:rPr lang="zh-CN" altLang="en-US"/>
              <a:t>特有的语法，大家可以尝试一下</a:t>
            </a:r>
            <a:r>
              <a:rPr lang="en-US" altLang="zh-CN"/>
              <a:t> </a:t>
            </a:r>
            <a:r>
              <a:rPr lang="zh-CN" altLang="en-US"/>
              <a:t>无论使用任何方法</a:t>
            </a:r>
            <a:r>
              <a:rPr lang="en-US" altLang="zh-CN"/>
              <a:t> </a:t>
            </a:r>
            <a:r>
              <a:rPr lang="zh-CN" altLang="en-US"/>
              <a:t>都没办法将</a:t>
            </a:r>
            <a:r>
              <a:rPr lang="en-US" altLang="zh-CN"/>
              <a:t> </a:t>
            </a:r>
            <a:r>
              <a:rPr lang="zh-CN" altLang="en-US"/>
              <a:t>帮助文档</a:t>
            </a:r>
            <a:r>
              <a:rPr lang="en-US" altLang="zh-CN"/>
              <a:t> </a:t>
            </a:r>
            <a:r>
              <a:rPr lang="zh-CN" altLang="en-US"/>
              <a:t>重定向到任何文件。</a:t>
            </a:r>
            <a:r>
              <a:rPr lang="en-US" altLang="zh-CN"/>
              <a:t> </a:t>
            </a:r>
            <a:r>
              <a:rPr lang="zh-CN" altLang="en-US"/>
              <a:t>因为他不占用任何存储空间。是</a:t>
            </a:r>
            <a:r>
              <a:rPr lang="en-US" altLang="zh-CN"/>
              <a:t> cpp </a:t>
            </a:r>
            <a:r>
              <a:rPr lang="zh-CN" altLang="en-US"/>
              <a:t>的一种紧急报错</a:t>
            </a:r>
            <a:r>
              <a:rPr lang="zh-CN" altLang="en-US"/>
              <a:t>提示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可以看到确实可以触发该彩蛋，单纯找帮助文档是找不到该</a:t>
            </a:r>
            <a:r>
              <a:rPr lang="zh-CN" altLang="en-US"/>
              <a:t>彩蛋的。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两重</a:t>
            </a:r>
            <a:r>
              <a:rPr lang="zh-CN" altLang="en-US"/>
              <a:t>嵌套循环</a:t>
            </a:r>
            <a:endParaRPr lang="zh-CN" altLang="en-US"/>
          </a:p>
          <a:p>
            <a:r>
              <a:rPr lang="zh-CN" altLang="en-US"/>
              <a:t>第一重</a:t>
            </a:r>
            <a:r>
              <a:rPr lang="en-US" altLang="zh-CN"/>
              <a:t> </a:t>
            </a:r>
            <a:r>
              <a:rPr lang="zh-CN" altLang="en-US"/>
              <a:t>循环是</a:t>
            </a:r>
            <a:r>
              <a:rPr lang="en-US" altLang="zh-CN"/>
              <a:t> </a:t>
            </a:r>
            <a:r>
              <a:rPr lang="zh-CN" altLang="en-US"/>
              <a:t>碱基</a:t>
            </a:r>
            <a:r>
              <a:rPr lang="en-US" altLang="zh-CN"/>
              <a:t> </a:t>
            </a:r>
            <a:r>
              <a:rPr lang="zh-CN" altLang="en-US"/>
              <a:t>从</a:t>
            </a:r>
            <a:r>
              <a:rPr lang="en-US" altLang="zh-CN"/>
              <a:t> -3 </a:t>
            </a:r>
            <a:r>
              <a:rPr lang="zh-CN" altLang="en-US"/>
              <a:t>开始</a:t>
            </a:r>
            <a:r>
              <a:rPr lang="en-US" altLang="zh-CN"/>
              <a:t> </a:t>
            </a:r>
            <a:r>
              <a:rPr lang="zh-CN" altLang="en-US"/>
              <a:t>逐渐向右</a:t>
            </a:r>
            <a:r>
              <a:rPr lang="zh-CN" altLang="en-US"/>
              <a:t>移动</a:t>
            </a:r>
            <a:endParaRPr lang="zh-CN" altLang="en-US"/>
          </a:p>
          <a:p>
            <a:r>
              <a:rPr lang="zh-CN" altLang="en-US"/>
              <a:t>第二重</a:t>
            </a:r>
            <a:r>
              <a:rPr lang="en-US" altLang="zh-CN"/>
              <a:t> </a:t>
            </a:r>
            <a:r>
              <a:rPr lang="zh-CN" altLang="en-US"/>
              <a:t>循环是</a:t>
            </a:r>
            <a:r>
              <a:rPr lang="en-US" altLang="zh-CN"/>
              <a:t> </a:t>
            </a:r>
            <a:r>
              <a:rPr lang="zh-CN" altLang="en-US"/>
              <a:t>接头序列</a:t>
            </a:r>
            <a:r>
              <a:rPr lang="en-US" altLang="zh-CN"/>
              <a:t> </a:t>
            </a:r>
            <a:r>
              <a:rPr lang="zh-CN" altLang="en-US"/>
              <a:t>索引内</a:t>
            </a:r>
            <a:r>
              <a:rPr lang="en-US" altLang="zh-CN"/>
              <a:t> </a:t>
            </a:r>
            <a:r>
              <a:rPr lang="zh-CN" altLang="en-US"/>
              <a:t>进行循环</a:t>
            </a:r>
            <a:r>
              <a:rPr lang="en-US" altLang="zh-CN"/>
              <a:t> </a:t>
            </a:r>
            <a:r>
              <a:rPr lang="zh-CN" altLang="en-US"/>
              <a:t>累积</a:t>
            </a:r>
            <a:r>
              <a:rPr lang="en-US" altLang="zh-CN"/>
              <a:t> mismatch </a:t>
            </a:r>
            <a:r>
              <a:rPr lang="zh-CN" altLang="en-US"/>
              <a:t>值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2658-130E-419E-8BD8-9C61E71E1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49D3-0147-4F00-B9A5-53B6BF8D2A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257" r="202" b="47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3051493" y="2512864"/>
            <a:ext cx="245427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>
                <a:solidFill>
                  <a:srgbClr val="1965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6600" b="1">
                <a:solidFill>
                  <a:srgbClr val="1965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astp</a:t>
            </a:r>
            <a:endParaRPr lang="en-US" altLang="zh-CN" sz="6600" b="1">
              <a:solidFill>
                <a:srgbClr val="1965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3" y="484905"/>
            <a:ext cx="2563033" cy="677270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35" y="298565"/>
            <a:ext cx="3103061" cy="10968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5885015"/>
            <a:ext cx="7137400" cy="678245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455365" y="4627367"/>
            <a:ext cx="1209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1965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</a:t>
            </a:r>
            <a:endParaRPr lang="zh-CN" altLang="en-US" sz="2400" b="1">
              <a:solidFill>
                <a:srgbClr val="1965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55365" y="5175415"/>
            <a:ext cx="2548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郑福兴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/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基因组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50545" y="6240099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766524" y="6240099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82503" y="6240132"/>
            <a:ext cx="73819" cy="73819"/>
          </a:xfrm>
          <a:prstGeom prst="ellipse">
            <a:avLst/>
          </a:prstGeom>
          <a:solidFill>
            <a:srgbClr val="FF8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 rot="5400000">
            <a:off x="10628750" y="3526164"/>
            <a:ext cx="1923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  www.oebiotech.com   -</a:t>
            </a:r>
            <a:endParaRPr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57" y="1582955"/>
            <a:ext cx="3094686" cy="30946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16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314065" y="1231265"/>
            <a:ext cx="4881880" cy="3829685"/>
            <a:chOff x="5219" y="1939"/>
            <a:chExt cx="7688" cy="6031"/>
          </a:xfrm>
        </p:grpSpPr>
        <p:sp>
          <p:nvSpPr>
            <p:cNvPr id="4" name="文本框 3"/>
            <p:cNvSpPr txBox="1"/>
            <p:nvPr/>
          </p:nvSpPr>
          <p:spPr>
            <a:xfrm>
              <a:off x="7803" y="4191"/>
              <a:ext cx="264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/>
                <a:t>统计学</a:t>
              </a:r>
              <a:endParaRPr lang="zh-CN" altLang="en-US" sz="3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17" y="4191"/>
              <a:ext cx="209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/>
                <a:t>算法</a:t>
              </a:r>
              <a:endParaRPr lang="zh-CN" altLang="en-US" sz="3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19" y="4191"/>
              <a:ext cx="17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/>
                <a:t>架构</a:t>
              </a:r>
              <a:endParaRPr lang="zh-CN" altLang="en-US" sz="3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46" y="1939"/>
              <a:ext cx="65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/>
                <a:t>去接头需求</a:t>
              </a:r>
              <a:endParaRPr lang="zh-CN" altLang="en-US" sz="3600"/>
            </a:p>
          </p:txBody>
        </p:sp>
        <p:sp>
          <p:nvSpPr>
            <p:cNvPr id="11" name="上箭头 10"/>
            <p:cNvSpPr/>
            <p:nvPr/>
          </p:nvSpPr>
          <p:spPr>
            <a:xfrm rot="13080000" flipH="1">
              <a:off x="6925" y="2948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 rot="10800000" flipH="1">
              <a:off x="8860" y="2917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上箭头 15"/>
            <p:cNvSpPr/>
            <p:nvPr/>
          </p:nvSpPr>
          <p:spPr>
            <a:xfrm rot="8340000" flipH="1">
              <a:off x="10957" y="2936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上箭头 16"/>
            <p:cNvSpPr/>
            <p:nvPr/>
          </p:nvSpPr>
          <p:spPr>
            <a:xfrm rot="8040000" flipH="1">
              <a:off x="6880" y="5355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/>
            <p:nvPr/>
          </p:nvSpPr>
          <p:spPr>
            <a:xfrm rot="13080000" flipH="1">
              <a:off x="10976" y="5392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上箭头 18"/>
            <p:cNvSpPr/>
            <p:nvPr/>
          </p:nvSpPr>
          <p:spPr>
            <a:xfrm rot="10800000" flipH="1">
              <a:off x="8860" y="5126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78" y="6858"/>
              <a:ext cx="737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/>
                <a:t>消耗</a:t>
              </a:r>
              <a:r>
                <a:rPr lang="zh-CN" altLang="en-US" sz="4000"/>
                <a:t>大量时间</a:t>
              </a:r>
              <a:endParaRPr lang="zh-CN" altLang="en-US" sz="40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17065" y="2129790"/>
            <a:ext cx="9526270" cy="2606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/>
              <a:t>节约时间：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pPr marL="3657600" lvl="8" indent="457200"/>
            <a:r>
              <a:rPr lang="en-US" altLang="zh-CN" sz="3600"/>
              <a:t>Fastp</a:t>
            </a:r>
            <a:r>
              <a:rPr lang="zh-CN" altLang="en-US" sz="3600"/>
              <a:t>会</a:t>
            </a:r>
            <a:r>
              <a:rPr lang="zh-CN" altLang="en-US" sz="3600"/>
              <a:t>怎么做？</a:t>
            </a:r>
            <a:endParaRPr lang="zh-CN" altLang="en-US" sz="3600"/>
          </a:p>
        </p:txBody>
      </p:sp>
      <p:sp>
        <p:nvSpPr>
          <p:cNvPr id="3" name="右箭头 2"/>
          <p:cNvSpPr/>
          <p:nvPr/>
        </p:nvSpPr>
        <p:spPr>
          <a:xfrm rot="1860000">
            <a:off x="4363720" y="2938780"/>
            <a:ext cx="1377950" cy="6889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225040"/>
            <a:ext cx="10074910" cy="3337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7545" y="1114425"/>
            <a:ext cx="1083691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使用如下命令</a:t>
            </a:r>
            <a:endParaRPr lang="zh-CN" altLang="en-US" sz="2800"/>
          </a:p>
          <a:p>
            <a:pPr algn="ctr"/>
            <a:r>
              <a:rPr lang="zh-CN" altLang="en-US" sz="2800"/>
              <a:t>fastp -i test.fq --adapter_sequence CAACTGGTTCCATG -o fp.fq</a:t>
            </a:r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5004"/>
          <a:stretch>
            <a:fillRect/>
          </a:stretch>
        </p:blipFill>
        <p:spPr>
          <a:xfrm>
            <a:off x="219075" y="2658745"/>
            <a:ext cx="11753850" cy="1400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08300" y="1296670"/>
            <a:ext cx="6096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使用如下命令</a:t>
            </a:r>
            <a:endParaRPr lang="zh-CN" altLang="en-US" sz="2800"/>
          </a:p>
          <a:p>
            <a:pPr algn="ctr"/>
            <a:r>
              <a:rPr lang="zh-CN" altLang="en-US" sz="2800">
                <a:sym typeface="+mn-ea"/>
              </a:rPr>
              <a:t>diff test.fq fp.fq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7695" y="1431290"/>
            <a:ext cx="4881880" cy="3829685"/>
            <a:chOff x="5219" y="1939"/>
            <a:chExt cx="7688" cy="6031"/>
          </a:xfrm>
        </p:grpSpPr>
        <p:sp>
          <p:nvSpPr>
            <p:cNvPr id="4" name="文本框 3"/>
            <p:cNvSpPr txBox="1"/>
            <p:nvPr/>
          </p:nvSpPr>
          <p:spPr>
            <a:xfrm>
              <a:off x="7803" y="4191"/>
              <a:ext cx="264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/>
                <a:t>统计学</a:t>
              </a:r>
              <a:endParaRPr lang="zh-CN" altLang="en-US" sz="3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817" y="4191"/>
              <a:ext cx="209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/>
                <a:t>算法</a:t>
              </a:r>
              <a:endParaRPr lang="zh-CN" altLang="en-US" sz="320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19" y="4191"/>
              <a:ext cx="179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/>
                <a:t>架构</a:t>
              </a:r>
              <a:endParaRPr lang="zh-CN" altLang="en-US" sz="32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846" y="1939"/>
              <a:ext cx="65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/>
                <a:t>去接头需求</a:t>
              </a:r>
              <a:endParaRPr lang="zh-CN" altLang="en-US" sz="3600"/>
            </a:p>
          </p:txBody>
        </p:sp>
        <p:sp>
          <p:nvSpPr>
            <p:cNvPr id="11" name="上箭头 10"/>
            <p:cNvSpPr/>
            <p:nvPr/>
          </p:nvSpPr>
          <p:spPr>
            <a:xfrm rot="13080000" flipH="1">
              <a:off x="6925" y="2948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上箭头 14"/>
            <p:cNvSpPr/>
            <p:nvPr/>
          </p:nvSpPr>
          <p:spPr>
            <a:xfrm rot="10800000" flipH="1">
              <a:off x="8860" y="2917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上箭头 15"/>
            <p:cNvSpPr/>
            <p:nvPr/>
          </p:nvSpPr>
          <p:spPr>
            <a:xfrm rot="8340000" flipH="1">
              <a:off x="10957" y="2936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上箭头 16"/>
            <p:cNvSpPr/>
            <p:nvPr/>
          </p:nvSpPr>
          <p:spPr>
            <a:xfrm rot="8040000" flipH="1">
              <a:off x="6880" y="5355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上箭头 17"/>
            <p:cNvSpPr/>
            <p:nvPr/>
          </p:nvSpPr>
          <p:spPr>
            <a:xfrm rot="13080000" flipH="1">
              <a:off x="10976" y="5392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上箭头 18"/>
            <p:cNvSpPr/>
            <p:nvPr/>
          </p:nvSpPr>
          <p:spPr>
            <a:xfrm rot="10800000" flipH="1">
              <a:off x="8860" y="5126"/>
              <a:ext cx="412" cy="125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78" y="6858"/>
              <a:ext cx="737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/>
                <a:t>消耗</a:t>
              </a:r>
              <a:r>
                <a:rPr lang="zh-CN" altLang="en-US" sz="4000"/>
                <a:t>大量时间</a:t>
              </a:r>
              <a:endParaRPr lang="zh-CN" altLang="en-US" sz="4000"/>
            </a:p>
          </p:txBody>
        </p:sp>
      </p:grpSp>
      <p:sp>
        <p:nvSpPr>
          <p:cNvPr id="2" name="上箭头 1"/>
          <p:cNvSpPr/>
          <p:nvPr/>
        </p:nvSpPr>
        <p:spPr>
          <a:xfrm rot="5400000" flipH="1">
            <a:off x="5965190" y="2753995"/>
            <a:ext cx="261620" cy="79883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89420" y="2249805"/>
            <a:ext cx="46932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搞清楚</a:t>
            </a:r>
            <a:r>
              <a:rPr lang="en-US" altLang="zh-CN" sz="4000"/>
              <a:t> fastp </a:t>
            </a:r>
            <a:r>
              <a:rPr lang="zh-CN" altLang="en-US" sz="4000"/>
              <a:t>算法</a:t>
            </a:r>
            <a:endParaRPr lang="zh-CN" altLang="en-US" sz="4000"/>
          </a:p>
          <a:p>
            <a:endParaRPr lang="zh-CN" altLang="en-US" sz="4000"/>
          </a:p>
          <a:p>
            <a:r>
              <a:rPr lang="zh-CN" altLang="en-US" sz="4000"/>
              <a:t>消耗读</a:t>
            </a:r>
            <a:r>
              <a:rPr lang="en-US" altLang="zh-CN" sz="4000"/>
              <a:t> code </a:t>
            </a:r>
            <a:r>
              <a:rPr lang="zh-CN" altLang="en-US" sz="4000"/>
              <a:t>时间</a:t>
            </a:r>
            <a:endParaRPr lang="zh-CN" alt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412875"/>
            <a:ext cx="11604625" cy="1876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3429000"/>
            <a:ext cx="8333740" cy="2432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1958975"/>
            <a:ext cx="7067550" cy="885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60" y="4594225"/>
            <a:ext cx="3706495" cy="1430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95270" y="1066800"/>
            <a:ext cx="7078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当命令行输入</a:t>
            </a:r>
            <a:r>
              <a:rPr lang="en-US" altLang="zh-CN" sz="2400"/>
              <a:t> fastp </a:t>
            </a:r>
            <a:r>
              <a:rPr lang="zh-CN" altLang="en-US" sz="2400"/>
              <a:t>而不接任何参数时</a:t>
            </a:r>
            <a:r>
              <a:rPr lang="en-US" altLang="zh-CN" sz="2400"/>
              <a:t> </a:t>
            </a:r>
            <a:r>
              <a:rPr lang="zh-CN" altLang="en-US" sz="2400"/>
              <a:t>会打印</a:t>
            </a:r>
            <a:r>
              <a:rPr lang="en-US" altLang="zh-CN" sz="2400"/>
              <a:t>fastp </a:t>
            </a:r>
            <a:r>
              <a:rPr lang="zh-CN" altLang="en-US" sz="2400"/>
              <a:t>的帮助文档，对应的就是如下代码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5" y="2925445"/>
            <a:ext cx="8324850" cy="1390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29150" y="4899025"/>
            <a:ext cx="707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cmd.usage() </a:t>
            </a:r>
            <a:r>
              <a:rPr lang="zh-CN" altLang="en-US" sz="2400"/>
              <a:t>对应后续说明</a:t>
            </a:r>
            <a:r>
              <a:rPr lang="zh-CN" altLang="en-US" sz="2400"/>
              <a:t>文档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60" y="2987040"/>
            <a:ext cx="7203440" cy="1631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3460" y="668020"/>
            <a:ext cx="70783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这里还找到了一个小彩蛋，</a:t>
            </a:r>
            <a:endParaRPr lang="zh-CN" altLang="en-US" sz="2400"/>
          </a:p>
          <a:p>
            <a:pPr algn="ctr"/>
            <a:r>
              <a:rPr lang="zh-CN" altLang="en-US" sz="2400"/>
              <a:t>并未在说明文档中提到的</a:t>
            </a:r>
            <a:r>
              <a:rPr lang="zh-CN" altLang="en-US" sz="2400"/>
              <a:t>用法</a:t>
            </a:r>
            <a:endParaRPr lang="zh-CN" altLang="en-US" sz="2400"/>
          </a:p>
          <a:p>
            <a:pPr algn="ctr"/>
            <a:r>
              <a:rPr lang="zh-CN" altLang="en-US" sz="2400"/>
              <a:t>如果</a:t>
            </a:r>
            <a:r>
              <a:rPr lang="en-US" altLang="zh-CN" sz="2400"/>
              <a:t> </a:t>
            </a:r>
            <a:r>
              <a:rPr lang="zh-CN" altLang="en-US" sz="2400"/>
              <a:t>只有两个参数，</a:t>
            </a:r>
            <a:r>
              <a:rPr lang="en-US" altLang="zh-CN" sz="2400"/>
              <a:t>fastp </a:t>
            </a:r>
            <a:r>
              <a:rPr lang="zh-CN" altLang="en-US" sz="2400"/>
              <a:t>本身就是第一个</a:t>
            </a:r>
            <a:r>
              <a:rPr lang="zh-CN" altLang="en-US" sz="2400"/>
              <a:t>参数</a:t>
            </a:r>
            <a:endParaRPr lang="zh-CN" altLang="en-US" sz="2400"/>
          </a:p>
          <a:p>
            <a:pPr algn="ctr"/>
            <a:r>
              <a:rPr lang="zh-CN" altLang="en-US" sz="2400"/>
              <a:t>当且仅当有两个参数</a:t>
            </a:r>
            <a:r>
              <a:rPr lang="en-US" altLang="zh-CN" sz="2400"/>
              <a:t> </a:t>
            </a:r>
            <a:endParaRPr lang="en-US" altLang="zh-CN" sz="2400"/>
          </a:p>
          <a:p>
            <a:pPr algn="ctr"/>
            <a:r>
              <a:rPr lang="zh-CN" altLang="en-US" sz="2400"/>
              <a:t>且第二个参数为</a:t>
            </a:r>
            <a:r>
              <a:rPr lang="en-US" altLang="zh-CN" sz="2400"/>
              <a:t> ‘test’ </a:t>
            </a:r>
            <a:r>
              <a:rPr lang="zh-CN" altLang="en-US" sz="2400"/>
              <a:t>字符串的时候，</a:t>
            </a:r>
            <a:endParaRPr lang="zh-CN" altLang="en-US" sz="2400"/>
          </a:p>
          <a:p>
            <a:pPr algn="ctr"/>
            <a:r>
              <a:rPr lang="zh-CN" altLang="en-US" sz="2400"/>
              <a:t>会触发</a:t>
            </a:r>
            <a:r>
              <a:rPr lang="en-US" altLang="zh-CN" sz="2400"/>
              <a:t> tester.run() </a:t>
            </a:r>
            <a:r>
              <a:rPr lang="zh-CN" altLang="en-US" sz="2400"/>
              <a:t>这个</a:t>
            </a:r>
            <a:r>
              <a:rPr lang="zh-CN" altLang="en-US" sz="2400"/>
              <a:t>函数</a:t>
            </a:r>
            <a:endParaRPr lang="zh-CN" altLang="en-US" sz="2400"/>
          </a:p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45" y="1086485"/>
            <a:ext cx="7586980" cy="52190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5355" y="485140"/>
            <a:ext cx="5241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执行</a:t>
            </a:r>
            <a:r>
              <a:rPr lang="en-US" altLang="zh-CN" sz="2800"/>
              <a:t> fastp test</a:t>
            </a:r>
            <a:endParaRPr lang="en-US" altLang="zh-CN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10" y="1485900"/>
            <a:ext cx="7838440" cy="4175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5020" y="485140"/>
            <a:ext cx="5361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根据</a:t>
            </a:r>
            <a:r>
              <a:rPr lang="en-US" altLang="zh-CN" sz="2800"/>
              <a:t> main </a:t>
            </a:r>
            <a:r>
              <a:rPr lang="zh-CN" altLang="en-US" sz="2800"/>
              <a:t>函数</a:t>
            </a:r>
            <a:r>
              <a:rPr lang="en-US" altLang="zh-CN" sz="2800"/>
              <a:t> </a:t>
            </a:r>
            <a:r>
              <a:rPr lang="zh-CN" altLang="en-US" sz="2800"/>
              <a:t>最终我们找到了去接头功能所在的文件和头文件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1689735"/>
            <a:ext cx="7299325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697990"/>
            <a:ext cx="7318375" cy="3976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68675" y="314325"/>
            <a:ext cx="53022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通过查看头文件，确定了去接头的</a:t>
            </a:r>
            <a:r>
              <a:rPr lang="en-US" altLang="zh-CN" sz="2800"/>
              <a:t>3</a:t>
            </a:r>
            <a:r>
              <a:rPr lang="zh-CN" altLang="en-US" sz="2800"/>
              <a:t>种方式，刚好对应了说明文档的</a:t>
            </a:r>
            <a:r>
              <a:rPr lang="en-US" altLang="zh-CN" sz="2800"/>
              <a:t>3</a:t>
            </a:r>
            <a:r>
              <a:rPr lang="zh-CN" altLang="en-US" sz="2800"/>
              <a:t>种去接头方式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10" y="5674360"/>
            <a:ext cx="8009890" cy="1012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65" y="1305560"/>
            <a:ext cx="7090410" cy="45396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95" y="250190"/>
            <a:ext cx="7454265" cy="6358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2655" y="2778760"/>
            <a:ext cx="5342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我们提供的接头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长度为</a:t>
            </a:r>
            <a:r>
              <a:rPr lang="en-US" altLang="zh-CN">
                <a:solidFill>
                  <a:srgbClr val="FF0000"/>
                </a:solidFill>
              </a:rPr>
              <a:t> 14 </a:t>
            </a:r>
            <a:r>
              <a:rPr lang="zh-CN" altLang="en-US">
                <a:solidFill>
                  <a:srgbClr val="FF0000"/>
                </a:solidFill>
              </a:rPr>
              <a:t>因此在</a:t>
            </a:r>
            <a:r>
              <a:rPr lang="zh-CN" altLang="en-US">
                <a:solidFill>
                  <a:srgbClr val="FF0000"/>
                </a:solidFill>
              </a:rPr>
              <a:t>这里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start = -3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05" y="709295"/>
            <a:ext cx="4219575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8020" y="2385060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71165" y="2178050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08020" y="3013075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20770" y="2806065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88920" y="1066800"/>
            <a:ext cx="6000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r>
              <a:rPr lang="zh-CN" altLang="en-US"/>
              <a:t>个接头序列</a:t>
            </a:r>
            <a:r>
              <a:rPr lang="en-US" altLang="zh-CN"/>
              <a:t> </a:t>
            </a:r>
            <a:r>
              <a:rPr lang="zh-CN" altLang="en-US"/>
              <a:t>从</a:t>
            </a:r>
            <a:r>
              <a:rPr lang="en-US" altLang="zh-CN"/>
              <a:t> -3 </a:t>
            </a:r>
            <a:r>
              <a:rPr lang="zh-CN" altLang="en-US"/>
              <a:t>开始</a:t>
            </a:r>
            <a:r>
              <a:rPr lang="en-US" altLang="zh-CN"/>
              <a:t> </a:t>
            </a:r>
            <a:r>
              <a:rPr lang="zh-CN" altLang="en-US"/>
              <a:t>进行循环比对</a:t>
            </a:r>
            <a:r>
              <a:rPr lang="en-US" altLang="zh-CN"/>
              <a:t> mismatch </a:t>
            </a:r>
            <a:r>
              <a:rPr lang="zh-CN" altLang="en-US"/>
              <a:t>一次</a:t>
            </a:r>
            <a:r>
              <a:rPr lang="en-US" altLang="zh-CN"/>
              <a:t> </a:t>
            </a:r>
            <a:r>
              <a:rPr lang="zh-CN" altLang="en-US"/>
              <a:t>该变量</a:t>
            </a:r>
            <a:r>
              <a:rPr lang="en-US" altLang="zh-CN"/>
              <a:t> +1 </a:t>
            </a:r>
            <a:r>
              <a:rPr lang="zh-CN" altLang="en-US"/>
              <a:t>超过错配最大值则</a:t>
            </a:r>
            <a:r>
              <a:rPr lang="en-US" altLang="zh-CN"/>
              <a:t>break </a:t>
            </a:r>
            <a:r>
              <a:rPr lang="zh-CN" altLang="en-US"/>
              <a:t>掉</a:t>
            </a:r>
            <a:r>
              <a:rPr lang="en-US" altLang="zh-CN"/>
              <a:t> </a:t>
            </a:r>
            <a:r>
              <a:rPr lang="zh-CN" altLang="en-US"/>
              <a:t>碱基右移一次进行下一次</a:t>
            </a:r>
            <a:r>
              <a:rPr lang="en-US" altLang="zh-CN"/>
              <a:t> </a:t>
            </a:r>
            <a:r>
              <a:rPr lang="en-US" altLang="zh-CN"/>
              <a:t>match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08020" y="3699510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56095" y="3492500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8020" y="4600575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24775" y="4385945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85" y="1909445"/>
            <a:ext cx="4572000" cy="800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06015" y="3373120"/>
            <a:ext cx="55765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cmplen </a:t>
            </a:r>
            <a:r>
              <a:rPr lang="zh-CN" altLang="en-US" sz="2400"/>
              <a:t>嵌套循环内</a:t>
            </a:r>
            <a:r>
              <a:rPr lang="en-US" altLang="zh-CN" sz="2400"/>
              <a:t> </a:t>
            </a:r>
            <a:r>
              <a:rPr lang="zh-CN" altLang="en-US" sz="2400"/>
              <a:t>循环的次数</a:t>
            </a:r>
            <a:endParaRPr lang="zh-CN" altLang="en-US" sz="2400"/>
          </a:p>
          <a:p>
            <a:r>
              <a:rPr lang="en-US" altLang="zh-CN" sz="2400"/>
              <a:t>allowedMismatch </a:t>
            </a:r>
            <a:r>
              <a:rPr lang="zh-CN" altLang="en-US" sz="2400"/>
              <a:t>允许错配的碱基数量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错配碱基数并非</a:t>
            </a:r>
            <a:r>
              <a:rPr lang="zh-CN" altLang="en-US" sz="2400"/>
              <a:t>一成不变</a:t>
            </a:r>
            <a:endParaRPr lang="zh-CN" altLang="en-US" sz="2400"/>
          </a:p>
          <a:p>
            <a:r>
              <a:rPr lang="en-US" altLang="zh-CN" sz="2400"/>
              <a:t>pos </a:t>
            </a:r>
            <a:r>
              <a:rPr lang="zh-CN" altLang="en-US" sz="2400"/>
              <a:t>取值范围</a:t>
            </a:r>
            <a:r>
              <a:rPr lang="en-US" altLang="zh-CN" sz="2400"/>
              <a:t> </a:t>
            </a:r>
            <a:r>
              <a:rPr lang="zh-CN" altLang="en-US" sz="2400"/>
              <a:t>为</a:t>
            </a:r>
            <a:r>
              <a:rPr lang="en-US" altLang="zh-CN" sz="2400"/>
              <a:t>[-3,146)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当</a:t>
            </a:r>
            <a:r>
              <a:rPr lang="en-US" altLang="zh-CN" sz="2400"/>
              <a:t> pos </a:t>
            </a:r>
            <a:r>
              <a:rPr lang="zh-CN" altLang="en-US" sz="2400"/>
              <a:t>等于</a:t>
            </a:r>
            <a:r>
              <a:rPr lang="en-US" altLang="zh-CN" sz="2400"/>
              <a:t>142 </a:t>
            </a:r>
            <a:r>
              <a:rPr lang="zh-CN" altLang="en-US" sz="2400"/>
              <a:t>的时候，是最后一个允许有一个碱基错配的时候，即从</a:t>
            </a:r>
            <a:r>
              <a:rPr lang="en-US" altLang="zh-CN" sz="2400"/>
              <a:t>143</a:t>
            </a:r>
            <a:r>
              <a:rPr lang="zh-CN" altLang="en-US" sz="2400"/>
              <a:t>个碱基开始，与接头之间不允许错配</a:t>
            </a:r>
            <a:r>
              <a:rPr lang="en-US" altLang="zh-CN" sz="2400"/>
              <a:t> </a:t>
            </a:r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6910" y="1196340"/>
            <a:ext cx="8736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ym typeface="+mn-ea"/>
              </a:rPr>
              <a:t>（建立在</a:t>
            </a:r>
            <a:r>
              <a:rPr lang="en-US" altLang="zh-CN" sz="3200">
                <a:sym typeface="+mn-ea"/>
              </a:rPr>
              <a:t>14</a:t>
            </a:r>
            <a:r>
              <a:rPr lang="zh-CN" altLang="en-US" sz="3200">
                <a:sym typeface="+mn-ea"/>
              </a:rPr>
              <a:t>个接头序列长度下）</a:t>
            </a:r>
            <a:r>
              <a:rPr lang="zh-CN" altLang="en-US" sz="3200"/>
              <a:t>结论：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265045" y="2385060"/>
            <a:ext cx="84181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zh-CN" sz="2400"/>
              <a:t> </a:t>
            </a:r>
            <a:r>
              <a:rPr lang="zh-CN" altLang="en-US" sz="2400"/>
              <a:t>接头比对</a:t>
            </a:r>
            <a:r>
              <a:rPr lang="en-US" altLang="zh-CN" sz="2400"/>
              <a:t>1-142</a:t>
            </a:r>
            <a:r>
              <a:rPr lang="zh-CN" altLang="en-US" sz="2400"/>
              <a:t>个碱基时，允许有一个碱基错配</a:t>
            </a:r>
            <a:endParaRPr lang="zh-CN" altLang="en-US" sz="2400"/>
          </a:p>
          <a:p>
            <a:pPr marL="342900" indent="-342900">
              <a:buAutoNum type="arabicPeriod"/>
            </a:pP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末尾至少有</a:t>
            </a:r>
            <a:r>
              <a:rPr lang="en-US" altLang="zh-CN" sz="2400"/>
              <a:t>5</a:t>
            </a:r>
            <a:r>
              <a:rPr lang="zh-CN" altLang="en-US" sz="2400"/>
              <a:t>个相同的序列，才会按照接头切掉（最后五个碱基与接头前</a:t>
            </a:r>
            <a:r>
              <a:rPr lang="en-US" altLang="zh-CN" sz="2400"/>
              <a:t>5</a:t>
            </a:r>
            <a:r>
              <a:rPr lang="zh-CN" altLang="en-US" sz="2400"/>
              <a:t>个匹配）</a:t>
            </a:r>
            <a:endParaRPr lang="zh-CN" altLang="en-US" sz="2400"/>
          </a:p>
          <a:p>
            <a:pPr marL="342900" indent="-342900">
              <a:buAutoNum type="arabicPeriod"/>
            </a:pP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当开头就是接头的时候，第一个碱基与接头第五个碱基匹配，后续也都跟接头匹配时，会将整个</a:t>
            </a:r>
            <a:r>
              <a:rPr lang="en-US" altLang="zh-CN" sz="2400"/>
              <a:t>read </a:t>
            </a:r>
            <a:r>
              <a:rPr lang="zh-CN" altLang="en-US" sz="2400"/>
              <a:t>扔掉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316480" y="5380355"/>
            <a:ext cx="6689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接下来验证理论是否正确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375410"/>
            <a:ext cx="10985500" cy="3799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9290" y="3004185"/>
            <a:ext cx="824230" cy="2247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3520" y="2790825"/>
            <a:ext cx="394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</a:t>
            </a:r>
            <a:r>
              <a:rPr lang="en-US" altLang="zh-CN">
                <a:solidFill>
                  <a:srgbClr val="FF0000"/>
                </a:solidFill>
              </a:rPr>
              <a:t>1-11</a:t>
            </a:r>
            <a:r>
              <a:rPr lang="zh-CN" altLang="en-US">
                <a:solidFill>
                  <a:srgbClr val="FF0000"/>
                </a:solidFill>
              </a:rPr>
              <a:t>个碱基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对应了接头</a:t>
            </a:r>
            <a:r>
              <a:rPr lang="en-US" altLang="zh-CN">
                <a:solidFill>
                  <a:srgbClr val="FF0000"/>
                </a:solidFill>
              </a:rPr>
              <a:t> 4-14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8130" y="659765"/>
            <a:ext cx="68649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/>
              <a:t>执行命令</a:t>
            </a:r>
            <a:endParaRPr lang="zh-CN" altLang="en-US" sz="2400"/>
          </a:p>
          <a:p>
            <a:pPr algn="ctr"/>
            <a:r>
              <a:rPr lang="zh-CN" altLang="en-US"/>
              <a:t>fastp -i test_2.fq --adapter_sequence CAACTGGTTCCATG -o fp_2.fq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135505"/>
            <a:ext cx="10921365" cy="1948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09975" y="4681220"/>
            <a:ext cx="4972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验证完毕，算法理解无误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1201420"/>
            <a:ext cx="4717415" cy="4973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19850" y="158623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python </a:t>
            </a:r>
            <a:r>
              <a:rPr lang="zh-CN" altLang="en-US"/>
              <a:t>按照</a:t>
            </a:r>
            <a:r>
              <a:rPr lang="en-US" altLang="zh-CN"/>
              <a:t> fastp </a:t>
            </a:r>
            <a:r>
              <a:rPr lang="zh-CN" altLang="en-US"/>
              <a:t>算法</a:t>
            </a:r>
            <a:r>
              <a:rPr lang="en-US" altLang="zh-CN"/>
              <a:t> </a:t>
            </a:r>
            <a:r>
              <a:rPr lang="zh-CN" altLang="en-US"/>
              <a:t>复刻他的</a:t>
            </a:r>
            <a:r>
              <a:rPr lang="zh-CN" altLang="en-US"/>
              <a:t>功能</a:t>
            </a:r>
            <a:endParaRPr lang="zh-CN" altLang="en-US"/>
          </a:p>
          <a:p>
            <a:r>
              <a:rPr lang="zh-CN" altLang="en-US"/>
              <a:t>脚本</a:t>
            </a:r>
            <a:r>
              <a:rPr lang="zh-CN" altLang="en-US"/>
              <a:t>地址：/public/store5/DNA/Test/zhengfuxing/bioinformation_python_100/exercise_5/del_adapter.py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76695" y="3513455"/>
            <a:ext cx="52914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执行脚本：</a:t>
            </a:r>
            <a:endParaRPr lang="zh-CN" altLang="en-US" sz="2400"/>
          </a:p>
          <a:p>
            <a:r>
              <a:rPr lang="zh-CN" altLang="en-US" sz="2400"/>
              <a:t>python del_adapter.py -i test.fq --adapter_sequence CAACTGGTTCCATG -o py_del_adapter.fq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15" y="364490"/>
            <a:ext cx="6257290" cy="59162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40" y="2157095"/>
            <a:ext cx="5887720" cy="6076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40" y="4003040"/>
            <a:ext cx="5960110" cy="598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5120" y="1366520"/>
            <a:ext cx="646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检验</a:t>
            </a:r>
            <a:r>
              <a:rPr lang="en-US" altLang="zh-CN" sz="2400"/>
              <a:t>fastp </a:t>
            </a:r>
            <a:r>
              <a:rPr lang="zh-CN" altLang="en-US" sz="2400"/>
              <a:t>与</a:t>
            </a:r>
            <a:r>
              <a:rPr lang="en-US" altLang="zh-CN" sz="2400"/>
              <a:t> python </a:t>
            </a:r>
            <a:r>
              <a:rPr lang="zh-CN" altLang="en-US" sz="2400"/>
              <a:t>脚本</a:t>
            </a:r>
            <a:r>
              <a:rPr lang="en-US" altLang="zh-CN" sz="2400"/>
              <a:t> </a:t>
            </a:r>
            <a:r>
              <a:rPr lang="zh-CN" altLang="en-US" sz="2400"/>
              <a:t>得到的文件是否一致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71930" y="3199130"/>
            <a:ext cx="9128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检验修改过的</a:t>
            </a:r>
            <a:r>
              <a:rPr lang="en-US" altLang="zh-CN" sz="2400"/>
              <a:t>fq</a:t>
            </a:r>
            <a:r>
              <a:rPr lang="zh-CN" altLang="en-US" sz="2400"/>
              <a:t>文件</a:t>
            </a:r>
            <a:r>
              <a:rPr lang="en-US" altLang="zh-CN" sz="2400"/>
              <a:t> </a:t>
            </a:r>
            <a:r>
              <a:rPr lang="zh-CN" altLang="en-US" sz="2400"/>
              <a:t>使用</a:t>
            </a:r>
            <a:r>
              <a:rPr lang="en-US" altLang="zh-CN" sz="2400"/>
              <a:t> </a:t>
            </a:r>
            <a:r>
              <a:rPr lang="en-US" altLang="zh-CN" sz="2400"/>
              <a:t>fastp </a:t>
            </a:r>
            <a:r>
              <a:rPr lang="zh-CN" altLang="en-US" sz="2400"/>
              <a:t>与</a:t>
            </a:r>
            <a:r>
              <a:rPr lang="en-US" altLang="zh-CN" sz="2400"/>
              <a:t> python </a:t>
            </a:r>
            <a:r>
              <a:rPr lang="zh-CN" altLang="en-US" sz="2400"/>
              <a:t>脚本</a:t>
            </a:r>
            <a:r>
              <a:rPr lang="en-US" altLang="zh-CN" sz="2400"/>
              <a:t> </a:t>
            </a:r>
            <a:r>
              <a:rPr lang="zh-CN" altLang="en-US" sz="2400"/>
              <a:t>得到的文件是否一致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364865" y="5127625"/>
            <a:ext cx="6630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成功使用</a:t>
            </a:r>
            <a:r>
              <a:rPr lang="en-US" altLang="zh-CN" sz="2800">
                <a:solidFill>
                  <a:srgbClr val="FF0000"/>
                </a:solidFill>
              </a:rPr>
              <a:t>python </a:t>
            </a:r>
            <a:r>
              <a:rPr lang="zh-CN" altLang="en-US" sz="2800">
                <a:solidFill>
                  <a:srgbClr val="FF0000"/>
                </a:solidFill>
              </a:rPr>
              <a:t>完成了去接头的功能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0390" y="3106420"/>
            <a:ext cx="91306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脚本与测试文件</a:t>
            </a:r>
            <a:r>
              <a:rPr lang="en-US" altLang="zh-CN"/>
              <a:t> </a:t>
            </a:r>
            <a:r>
              <a:rPr lang="zh-CN" altLang="en-US"/>
              <a:t>所在本地集群路径，可查看</a:t>
            </a:r>
            <a:r>
              <a:rPr lang="en-US" altLang="zh-CN"/>
              <a:t> python code  </a:t>
            </a:r>
            <a:r>
              <a:rPr lang="zh-CN" altLang="en-US"/>
              <a:t>与</a:t>
            </a:r>
            <a:r>
              <a:rPr lang="en-US" altLang="zh-CN"/>
              <a:t> </a:t>
            </a:r>
            <a:r>
              <a:rPr lang="zh-CN" altLang="en-US"/>
              <a:t>验证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/public/store5/DNA/Test/zhengfuxing/bioinformation_python_100/exercise_5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153795"/>
            <a:ext cx="1153477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" y="2931160"/>
            <a:ext cx="11641455" cy="365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9140" y="18662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highlight>
                  <a:srgbClr val="000000"/>
                </a:highlight>
              </a:rPr>
              <a:t>cmd:    </a:t>
            </a:r>
            <a:r>
              <a:rPr lang="zh-CN" altLang="en-US">
                <a:solidFill>
                  <a:schemeClr val="bg1"/>
                </a:solidFill>
                <a:highlight>
                  <a:srgbClr val="000000"/>
                </a:highlight>
              </a:rPr>
              <a:t>grep "CAACTGGTTCCATG" test.fq;echo $?</a:t>
            </a:r>
            <a:endParaRPr lang="zh-CN" altLang="en-US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4520" y="3538855"/>
            <a:ext cx="5358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grep  </a:t>
            </a:r>
            <a:r>
              <a:rPr lang="zh-CN" altLang="en-US"/>
              <a:t>函数返回值为</a:t>
            </a:r>
            <a:r>
              <a:rPr lang="en-US" altLang="zh-CN"/>
              <a:t>1 </a:t>
            </a:r>
            <a:endParaRPr lang="zh-CN" altLang="en-US"/>
          </a:p>
          <a:p>
            <a:pPr algn="ctr"/>
            <a:r>
              <a:rPr lang="zh-CN" altLang="en-US"/>
              <a:t>说明</a:t>
            </a:r>
            <a:r>
              <a:rPr lang="en-US" altLang="zh-CN"/>
              <a:t> fq </a:t>
            </a:r>
            <a:r>
              <a:rPr lang="zh-CN" altLang="en-US"/>
              <a:t>文件中，</a:t>
            </a:r>
            <a:r>
              <a:rPr lang="en-US" altLang="zh-CN"/>
              <a:t> </a:t>
            </a:r>
            <a:r>
              <a:rPr lang="zh-CN" altLang="en-US"/>
              <a:t>并不存在</a:t>
            </a:r>
            <a:r>
              <a:rPr lang="en-US" altLang="zh-CN"/>
              <a:t> </a:t>
            </a:r>
            <a:r>
              <a:rPr lang="zh-CN" altLang="en-US"/>
              <a:t>该</a:t>
            </a:r>
            <a:r>
              <a:rPr lang="zh-CN" altLang="en-US"/>
              <a:t>序列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7805" y="1257935"/>
            <a:ext cx="9217025" cy="1988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疑问：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zh-CN" altLang="en-US"/>
          </a:p>
          <a:p>
            <a:r>
              <a:rPr lang="en-US" altLang="zh-CN" sz="2400"/>
              <a:t>1.</a:t>
            </a:r>
            <a:r>
              <a:rPr lang="zh-CN" altLang="en-US" sz="2400"/>
              <a:t> adapter 是否允许错配的发生，即</a:t>
            </a:r>
            <a:r>
              <a:rPr lang="en-US" altLang="zh-CN" sz="2400"/>
              <a:t>reads </a:t>
            </a:r>
            <a:r>
              <a:rPr lang="zh-CN" altLang="en-US" sz="2400"/>
              <a:t>序列是否完全与 adapter 相同才会被认为是一个 adapter ？如果允许错配，</a:t>
            </a:r>
            <a:r>
              <a:rPr lang="en-US" altLang="zh-CN" sz="2400"/>
              <a:t>reads</a:t>
            </a:r>
            <a:r>
              <a:rPr lang="zh-CN" altLang="en-US" sz="2400"/>
              <a:t>开头错配的阈值和结尾处错配的阈值是否一样？</a:t>
            </a:r>
            <a:endParaRPr lang="zh-CN" altLang="en-US" sz="2400"/>
          </a:p>
          <a:p>
            <a:endParaRPr lang="zh-CN" altLang="en-US" sz="2400"/>
          </a:p>
          <a:p>
            <a:endParaRPr lang="en-US" altLang="zh-CN" sz="24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4990" y="4397375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01510" y="4180840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7170" y="1177925"/>
            <a:ext cx="921702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疑问：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如果 adapter 出现在第</a:t>
            </a:r>
            <a:r>
              <a:rPr lang="en-US" altLang="zh-CN" sz="2400"/>
              <a:t> 141 </a:t>
            </a:r>
            <a:r>
              <a:rPr lang="zh-CN" altLang="en-US" sz="2400"/>
              <a:t>个碱基上</a:t>
            </a:r>
            <a:r>
              <a:rPr lang="en-US" altLang="zh-CN" sz="2400"/>
              <a:t> </a:t>
            </a:r>
            <a:r>
              <a:rPr lang="zh-CN" altLang="en-US" sz="2400"/>
              <a:t>，那第</a:t>
            </a:r>
            <a:r>
              <a:rPr lang="en-US" altLang="zh-CN" sz="2400"/>
              <a:t>  150 </a:t>
            </a:r>
            <a:r>
              <a:rPr lang="zh-CN" altLang="en-US" sz="2400"/>
              <a:t>个碱基对应了 adapter 的第十位</a:t>
            </a:r>
            <a:r>
              <a:rPr lang="en-US" altLang="zh-CN" sz="2400"/>
              <a:t> </a:t>
            </a:r>
            <a:r>
              <a:rPr lang="zh-CN" altLang="en-US" sz="2400"/>
              <a:t>此时</a:t>
            </a:r>
            <a:r>
              <a:rPr lang="en-US" altLang="zh-CN" sz="2400"/>
              <a:t>fq </a:t>
            </a:r>
            <a:r>
              <a:rPr lang="zh-CN" altLang="en-US" sz="2400"/>
              <a:t>文件仅包含了 adapter 的前</a:t>
            </a:r>
            <a:r>
              <a:rPr lang="en-US" altLang="zh-CN" sz="2400"/>
              <a:t>10</a:t>
            </a:r>
            <a:r>
              <a:rPr lang="zh-CN" altLang="en-US" sz="2400"/>
              <a:t>个碱基</a:t>
            </a:r>
            <a:r>
              <a:rPr lang="en-US" altLang="zh-CN" sz="2400"/>
              <a:t> </a:t>
            </a:r>
            <a:r>
              <a:rPr lang="zh-CN" altLang="en-US" sz="2400"/>
              <a:t>后续碱基已经被剪切了，那么匹配到多少个碱基才算做</a:t>
            </a:r>
            <a:r>
              <a:rPr lang="en-US" altLang="zh-CN" sz="2400"/>
              <a:t>adapter</a:t>
            </a:r>
            <a:r>
              <a:rPr lang="zh-CN" altLang="en-US" sz="2400"/>
              <a:t>呢？</a:t>
            </a:r>
            <a:endParaRPr lang="zh-CN" altLang="en-US" sz="2400"/>
          </a:p>
          <a:p>
            <a:endParaRPr lang="en-US" altLang="zh-CN" sz="24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4990" y="4397375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30795" y="4104640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7805" y="1066800"/>
            <a:ext cx="921702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疑问：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如果 adapter </a:t>
            </a:r>
            <a:r>
              <a:rPr lang="en-US" altLang="zh-CN" sz="2400"/>
              <a:t> </a:t>
            </a:r>
            <a:r>
              <a:rPr lang="zh-CN" altLang="en-US" sz="2400"/>
              <a:t>的</a:t>
            </a:r>
            <a:r>
              <a:rPr lang="en-US" altLang="zh-CN" sz="2400"/>
              <a:t>3-14</a:t>
            </a:r>
            <a:r>
              <a:rPr lang="zh-CN" altLang="en-US" sz="2400"/>
              <a:t>个碱基</a:t>
            </a:r>
            <a:r>
              <a:rPr lang="en-US" altLang="zh-CN" sz="2400"/>
              <a:t> </a:t>
            </a:r>
            <a:r>
              <a:rPr lang="zh-CN" altLang="en-US" sz="2400"/>
              <a:t>出现在</a:t>
            </a:r>
            <a:r>
              <a:rPr lang="en-US" altLang="zh-CN" sz="2400"/>
              <a:t> reads </a:t>
            </a:r>
            <a:r>
              <a:rPr lang="zh-CN" altLang="en-US" sz="2400"/>
              <a:t>开头的</a:t>
            </a:r>
            <a:r>
              <a:rPr lang="en-US" altLang="zh-CN" sz="2400"/>
              <a:t> 1 - 11</a:t>
            </a:r>
            <a:r>
              <a:rPr lang="zh-CN" altLang="en-US" sz="2400"/>
              <a:t>位，</a:t>
            </a:r>
            <a:r>
              <a:rPr lang="en-US" altLang="zh-CN" sz="2400"/>
              <a:t> </a:t>
            </a:r>
            <a:r>
              <a:rPr lang="zh-CN" altLang="en-US" sz="2400"/>
              <a:t>是否整条</a:t>
            </a:r>
            <a:r>
              <a:rPr lang="en-US" altLang="zh-CN" sz="2400"/>
              <a:t>reads </a:t>
            </a:r>
            <a:r>
              <a:rPr lang="zh-CN" altLang="en-US" sz="2400"/>
              <a:t>都要扔掉？如果是</a:t>
            </a:r>
            <a:r>
              <a:rPr lang="en-US" altLang="zh-CN" sz="2400"/>
              <a:t> adapter </a:t>
            </a:r>
            <a:r>
              <a:rPr lang="zh-CN" altLang="en-US" sz="2400"/>
              <a:t>最后</a:t>
            </a:r>
            <a:r>
              <a:rPr lang="en-US" altLang="zh-CN" sz="2400"/>
              <a:t>2 </a:t>
            </a:r>
            <a:r>
              <a:rPr lang="zh-CN" altLang="en-US" sz="2400"/>
              <a:t>位</a:t>
            </a:r>
            <a:r>
              <a:rPr lang="en-US" altLang="zh-CN" sz="2400"/>
              <a:t> </a:t>
            </a:r>
            <a:r>
              <a:rPr lang="zh-CN" altLang="en-US" sz="2400"/>
              <a:t>与</a:t>
            </a:r>
            <a:r>
              <a:rPr lang="en-US" altLang="zh-CN" sz="2400"/>
              <a:t> reads </a:t>
            </a:r>
            <a:r>
              <a:rPr lang="zh-CN" altLang="en-US" sz="2400"/>
              <a:t>开头两个碱基一样呢？</a:t>
            </a:r>
            <a:r>
              <a:rPr lang="zh-CN" altLang="en-US" sz="2400">
                <a:sym typeface="+mn-ea"/>
              </a:rPr>
              <a:t>以及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允许</a:t>
            </a:r>
            <a:r>
              <a:rPr lang="en-US" altLang="zh-CN" sz="2400">
                <a:sym typeface="+mn-ea"/>
              </a:rPr>
              <a:t>overlap </a:t>
            </a:r>
            <a:r>
              <a:rPr lang="zh-CN" altLang="en-US" sz="2400">
                <a:sym typeface="+mn-ea"/>
              </a:rPr>
              <a:t>的阈值是多少？</a:t>
            </a:r>
            <a:endParaRPr lang="zh-CN" altLang="en-US" sz="2400"/>
          </a:p>
          <a:p>
            <a:endParaRPr lang="en-US" altLang="zh-CN" sz="24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94990" y="3812540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67990" y="3529965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94990" y="4472940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78125" y="4256405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4990" y="5092065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68880" y="4875530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7805" y="1177290"/>
            <a:ext cx="92170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疑问：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ctr"/>
            <a:endParaRPr lang="zh-CN" altLang="en-US" sz="2400"/>
          </a:p>
          <a:p>
            <a:r>
              <a:rPr lang="en-US" altLang="zh-CN" sz="2400"/>
              <a:t>4.</a:t>
            </a:r>
            <a:r>
              <a:rPr lang="zh-CN" altLang="en-US" sz="2400"/>
              <a:t>若</a:t>
            </a:r>
            <a:r>
              <a:rPr lang="en-US" altLang="zh-CN" sz="2400"/>
              <a:t>reads </a:t>
            </a:r>
            <a:r>
              <a:rPr lang="zh-CN" altLang="en-US" sz="2400"/>
              <a:t>最后一位</a:t>
            </a:r>
            <a:r>
              <a:rPr lang="en-US" altLang="zh-CN" sz="2400"/>
              <a:t> </a:t>
            </a:r>
            <a:r>
              <a:rPr lang="zh-CN" altLang="en-US" sz="2400"/>
              <a:t>与</a:t>
            </a:r>
            <a:r>
              <a:rPr lang="en-US" altLang="zh-CN" sz="2400"/>
              <a:t> adapter </a:t>
            </a:r>
            <a:r>
              <a:rPr lang="zh-CN" altLang="en-US" sz="2400"/>
              <a:t>第一位一样，则判断为最后一位是</a:t>
            </a:r>
            <a:r>
              <a:rPr lang="en-US" altLang="zh-CN" sz="2400"/>
              <a:t> </a:t>
            </a:r>
            <a:r>
              <a:rPr lang="zh-CN" altLang="en-US" sz="2400"/>
              <a:t> adapter 首位，肯定是不可信的，如果末尾两位</a:t>
            </a:r>
            <a:r>
              <a:rPr lang="en-US" altLang="zh-CN" sz="2400"/>
              <a:t> </a:t>
            </a:r>
            <a:r>
              <a:rPr lang="zh-CN" altLang="en-US" sz="2400"/>
              <a:t>与</a:t>
            </a:r>
            <a:r>
              <a:rPr lang="en-US" altLang="zh-CN" sz="2400"/>
              <a:t> </a:t>
            </a:r>
            <a:r>
              <a:rPr lang="en-US" altLang="zh-CN" sz="2400">
                <a:sym typeface="+mn-ea"/>
              </a:rPr>
              <a:t>adapter </a:t>
            </a:r>
            <a:r>
              <a:rPr lang="zh-CN" altLang="en-US" sz="2400">
                <a:sym typeface="+mn-ea"/>
              </a:rPr>
              <a:t>前两位一致，显著性又有多高？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三位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、四位</a:t>
            </a:r>
            <a:r>
              <a:rPr lang="en-US" altLang="zh-CN" sz="2400">
                <a:sym typeface="+mn-ea"/>
              </a:rPr>
              <a:t>……</a:t>
            </a:r>
            <a:endParaRPr lang="en-US" altLang="zh-CN" sz="240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3575050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47330" y="3368675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05125" y="4384675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08265" y="4168140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05125" y="5278120"/>
            <a:ext cx="502285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18095" y="5025390"/>
            <a:ext cx="756920" cy="76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diNzcxZTcwODhkZDkwYzM2ZTQ5OGE4ZTM4YmY3YjEifQ=="/>
  <p:tag name="KSO_WPP_MARK_KEY" val="5ab6ca84-38fd-46c0-bf87-2a4d5374071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2969</Words>
  <Application>WPS 演示</Application>
  <PresentationFormat>宽屏</PresentationFormat>
  <Paragraphs>189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刘翔宇</dc:creator>
  <cp:lastModifiedBy>郑 福兴</cp:lastModifiedBy>
  <cp:revision>69</cp:revision>
  <dcterms:created xsi:type="dcterms:W3CDTF">2022-08-31T07:00:00Z</dcterms:created>
  <dcterms:modified xsi:type="dcterms:W3CDTF">2023-01-16T05:59:30Z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F1EE3CED9DD4483588E24F24720F8E53</vt:lpwstr>
  </property>
  <property fmtid="{D5CDD505-2E9C-101B-9397-08002B2CF9AE}" pid="3" name="KSOProductBuildVer">
    <vt:lpwstr>2052-11.1.0.13703</vt:lpwstr>
  </property>
</Properties>
</file>