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81" r:id="rId5"/>
    <p:sldId id="25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8" r:id="rId15"/>
    <p:sldId id="349" r:id="rId16"/>
    <p:sldId id="347" r:id="rId17"/>
    <p:sldId id="350" r:id="rId18"/>
    <p:sldId id="351" r:id="rId19"/>
    <p:sldId id="352" r:id="rId20"/>
    <p:sldId id="354" r:id="rId21"/>
    <p:sldId id="355" r:id="rId22"/>
    <p:sldId id="356" r:id="rId23"/>
    <p:sldId id="357" r:id="rId24"/>
    <p:sldId id="358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3E"/>
    <a:srgbClr val="196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4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1.png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9" Type="http://schemas.openxmlformats.org/officeDocument/2006/relationships/notesSlide" Target="../notesSlides/notesSlide1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tags" Target="../tags/tag3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35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tags" Target="../tags/tag37.xml"/><Relationship Id="rId3" Type="http://schemas.openxmlformats.org/officeDocument/2006/relationships/image" Target="../media/image24.png"/><Relationship Id="rId2" Type="http://schemas.openxmlformats.org/officeDocument/2006/relationships/tags" Target="../tags/tag36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tags" Target="../tags/tag39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tags" Target="../tags/tag41.xml"/><Relationship Id="rId3" Type="http://schemas.openxmlformats.org/officeDocument/2006/relationships/image" Target="../media/image26.png"/><Relationship Id="rId2" Type="http://schemas.openxmlformats.org/officeDocument/2006/relationships/tags" Target="../tags/tag40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4.xml"/><Relationship Id="rId3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tags" Target="../tags/tag6.xml"/><Relationship Id="rId3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tags" Target="../tags/tag11.xml"/><Relationship Id="rId3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257" r="202" b="47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267653" y="2576999"/>
            <a:ext cx="72859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600" b="1">
                <a:solidFill>
                  <a:srgbClr val="1965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fastq trim </a:t>
            </a:r>
            <a:r>
              <a:rPr lang="en-US" altLang="zh-CN" sz="6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6600" b="1">
                <a:solidFill>
                  <a:srgbClr val="1965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66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3" y="484905"/>
            <a:ext cx="2563033" cy="6772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35" y="298565"/>
            <a:ext cx="3103061" cy="109681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5885015"/>
            <a:ext cx="7137400" cy="678245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455365" y="4627367"/>
            <a:ext cx="1209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1965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2023.2</a:t>
            </a:r>
            <a:endParaRPr lang="zh-CN" altLang="en-US" sz="2400" b="1">
              <a:solidFill>
                <a:srgbClr val="1965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55365" y="5175415"/>
            <a:ext cx="2548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郑福兴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/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基因组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50545" y="6240099"/>
            <a:ext cx="73819" cy="73819"/>
          </a:xfrm>
          <a:prstGeom prst="ellipse">
            <a:avLst/>
          </a:prstGeom>
          <a:solidFill>
            <a:srgbClr val="FF8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766524" y="6240099"/>
            <a:ext cx="73819" cy="73819"/>
          </a:xfrm>
          <a:prstGeom prst="ellipse">
            <a:avLst/>
          </a:prstGeom>
          <a:solidFill>
            <a:srgbClr val="FF8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982503" y="6240132"/>
            <a:ext cx="73819" cy="73819"/>
          </a:xfrm>
          <a:prstGeom prst="ellipse">
            <a:avLst/>
          </a:prstGeom>
          <a:solidFill>
            <a:srgbClr val="FF8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 rot="5400000">
            <a:off x="10628750" y="3526164"/>
            <a:ext cx="1923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  www.oebiotech.com   -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92" y="1582955"/>
            <a:ext cx="3094686" cy="30946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6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135" y="2165985"/>
            <a:ext cx="12063095" cy="819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7580" y="3811270"/>
            <a:ext cx="3489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reads </a:t>
            </a:r>
            <a:r>
              <a:rPr lang="zh-CN" altLang="en-US" sz="2400"/>
              <a:t>：</a:t>
            </a:r>
            <a:r>
              <a:rPr lang="en-US" altLang="zh-CN" sz="2400"/>
              <a:t>253</a:t>
            </a:r>
            <a:endParaRPr lang="en-US" altLang="zh-CN" sz="2400"/>
          </a:p>
          <a:p>
            <a:r>
              <a:rPr lang="en-US" altLang="zh-CN" sz="2400"/>
              <a:t>runtime</a:t>
            </a:r>
            <a:r>
              <a:rPr lang="zh-CN" altLang="en-US" sz="2400"/>
              <a:t>：</a:t>
            </a:r>
            <a:r>
              <a:rPr lang="en-US" altLang="zh-CN" sz="2400"/>
              <a:t>120 s</a:t>
            </a:r>
            <a:endParaRPr lang="en-US" altLang="zh-CN" sz="2400"/>
          </a:p>
          <a:p>
            <a:r>
              <a:rPr lang="zh-CN" altLang="en-US" sz="2400"/>
              <a:t>单位时间：</a:t>
            </a:r>
            <a:r>
              <a:rPr lang="en-US" altLang="zh-CN" sz="2400"/>
              <a:t>0.47 read/s</a:t>
            </a:r>
            <a:endParaRPr lang="en-US" altLang="zh-CN" sz="2400"/>
          </a:p>
          <a:p>
            <a:r>
              <a:rPr lang="zh-CN" altLang="en-US" sz="2400"/>
              <a:t>时间复杂度：</a:t>
            </a:r>
            <a:r>
              <a:rPr lang="en-US" altLang="zh-CN" sz="2400"/>
              <a:t>-O(n</a:t>
            </a:r>
            <a:r>
              <a:rPr lang="en-US" altLang="zh-CN" sz="2400" baseline="30000"/>
              <a:t>4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4705350" y="4084320"/>
            <a:ext cx="6804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人重</a:t>
            </a:r>
            <a:r>
              <a:rPr lang="en-US" altLang="zh-CN" sz="2800">
                <a:solidFill>
                  <a:srgbClr val="FF0000"/>
                </a:solidFill>
              </a:rPr>
              <a:t> 90G </a:t>
            </a:r>
            <a:r>
              <a:rPr lang="zh-CN" altLang="en-US" sz="2800">
                <a:solidFill>
                  <a:srgbClr val="FF0000"/>
                </a:solidFill>
              </a:rPr>
              <a:t>一个样本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需要</a:t>
            </a:r>
            <a:r>
              <a:rPr lang="en-US" altLang="zh-CN" sz="2800">
                <a:solidFill>
                  <a:srgbClr val="FF0000"/>
                </a:solidFill>
              </a:rPr>
              <a:t>3263 </a:t>
            </a:r>
            <a:r>
              <a:rPr lang="zh-CN" altLang="en-US" sz="2800">
                <a:solidFill>
                  <a:srgbClr val="FF0000"/>
                </a:solidFill>
              </a:rPr>
              <a:t>日才能完成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2015" y="401955"/>
            <a:ext cx="518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递归解法</a:t>
            </a:r>
            <a:r>
              <a:rPr lang="zh-CN" altLang="en-US" sz="2800"/>
              <a:t>，时间复杂度-O(nlogn）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9845" y="1220470"/>
            <a:ext cx="5200015" cy="5427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5295" y="1995805"/>
            <a:ext cx="50038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ERROR:</a:t>
            </a:r>
            <a:r>
              <a:rPr lang="zh-CN" altLang="en-US" sz="2800"/>
              <a:t>overflow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错误原因：递归过程中不断压栈，没有</a:t>
            </a:r>
            <a:r>
              <a:rPr lang="zh-CN" altLang="en-US" sz="2800">
                <a:solidFill>
                  <a:srgbClr val="FF0000"/>
                </a:solidFill>
              </a:rPr>
              <a:t>递归出口</a:t>
            </a:r>
            <a:r>
              <a:rPr lang="zh-CN" altLang="en-US" sz="2800"/>
              <a:t>，造成无法出栈，最终导致了栈的溢出！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没有</a:t>
            </a:r>
            <a:r>
              <a:rPr lang="zh-CN" altLang="en-US" sz="2800">
                <a:solidFill>
                  <a:srgbClr val="FF0000"/>
                </a:solidFill>
              </a:rPr>
              <a:t>递归出口</a:t>
            </a:r>
            <a:r>
              <a:rPr lang="zh-CN" altLang="en-US" sz="2800"/>
              <a:t>下，只递不</a:t>
            </a:r>
            <a:r>
              <a:rPr lang="zh-CN" altLang="en-US" sz="2800"/>
              <a:t>归。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09595" y="311785"/>
            <a:ext cx="6405880" cy="63633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22395" y="313690"/>
            <a:ext cx="3676650" cy="2971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63410" y="3418840"/>
            <a:ext cx="3676650" cy="2971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8950" y="3418840"/>
            <a:ext cx="3676650" cy="2971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99685" y="313690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counts = 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14830" y="3526790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counts = 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40700" y="3587115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counts = 3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581305" y="2517775"/>
            <a:ext cx="2616200" cy="358902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647980" y="5201285"/>
            <a:ext cx="5856605" cy="29718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762915" y="3667760"/>
            <a:ext cx="5530850" cy="95821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380010" y="1542415"/>
            <a:ext cx="3094355" cy="19621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29005" y="5187315"/>
            <a:ext cx="1819910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counts = 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90770" y="2149475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counts = 1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5" grpId="0"/>
      <p:bldP spid="15" grpId="1"/>
      <p:bldP spid="23" grpId="0"/>
      <p:bldP spid="23" grpId="1"/>
      <p:bldP spid="24" grpId="0"/>
      <p:bldP spid="2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2905" y="118427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4，-3，5，-2，-1，2，6，-2</a:t>
            </a:r>
            <a:endParaRPr lang="zh-CN" altLang="en-US" sz="240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036570" y="239458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4，-3，5，-2</a:t>
            </a:r>
            <a:r>
              <a:rPr lang="en-US" altLang="zh-CN" sz="2400"/>
              <a:t>			</a:t>
            </a:r>
            <a:r>
              <a:rPr lang="zh-CN" altLang="en-US" sz="2400"/>
              <a:t>-1，2，6，-2</a:t>
            </a:r>
            <a:endParaRPr lang="zh-CN" altLang="en-US" sz="24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151380" y="3429000"/>
            <a:ext cx="7743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4，-3，</a:t>
            </a:r>
            <a:r>
              <a:rPr lang="en-US" altLang="zh-CN" sz="2400"/>
              <a:t>	</a:t>
            </a:r>
            <a:r>
              <a:rPr lang="zh-CN" altLang="en-US" sz="2400"/>
              <a:t>5，-2</a:t>
            </a:r>
            <a:r>
              <a:rPr lang="en-US" altLang="zh-CN" sz="2400"/>
              <a:t>			</a:t>
            </a:r>
            <a:r>
              <a:rPr lang="zh-CN" altLang="en-US" sz="2400"/>
              <a:t>-1，2，</a:t>
            </a:r>
            <a:r>
              <a:rPr lang="en-US" altLang="zh-CN" sz="2400"/>
              <a:t>	</a:t>
            </a:r>
            <a:r>
              <a:rPr lang="zh-CN" altLang="en-US" sz="2400"/>
              <a:t>6，-2</a:t>
            </a:r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468120" y="4618355"/>
            <a:ext cx="8759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4，</a:t>
            </a:r>
            <a:r>
              <a:rPr lang="en-US" altLang="zh-CN" sz="2400"/>
              <a:t>	</a:t>
            </a:r>
            <a:r>
              <a:rPr lang="zh-CN" altLang="en-US" sz="2400"/>
              <a:t>-3，</a:t>
            </a:r>
            <a:r>
              <a:rPr lang="en-US" altLang="zh-CN" sz="2400"/>
              <a:t>	</a:t>
            </a:r>
            <a:r>
              <a:rPr lang="zh-CN" altLang="en-US" sz="2400"/>
              <a:t>5，</a:t>
            </a:r>
            <a:r>
              <a:rPr lang="en-US" altLang="zh-CN" sz="2400"/>
              <a:t>	</a:t>
            </a:r>
            <a:r>
              <a:rPr lang="zh-CN" altLang="en-US" sz="2400"/>
              <a:t>-2</a:t>
            </a:r>
            <a:r>
              <a:rPr lang="en-US" altLang="zh-CN" sz="2400"/>
              <a:t>		</a:t>
            </a:r>
            <a:r>
              <a:rPr lang="zh-CN" altLang="en-US" sz="2400"/>
              <a:t>-1，</a:t>
            </a:r>
            <a:r>
              <a:rPr lang="en-US" altLang="zh-CN" sz="2400"/>
              <a:t>	</a:t>
            </a:r>
            <a:r>
              <a:rPr lang="zh-CN" altLang="en-US" sz="2400"/>
              <a:t>2，</a:t>
            </a:r>
            <a:r>
              <a:rPr lang="en-US" altLang="zh-CN" sz="2400"/>
              <a:t>	</a:t>
            </a:r>
            <a:r>
              <a:rPr lang="zh-CN" altLang="en-US" sz="2400"/>
              <a:t>6，</a:t>
            </a:r>
            <a:r>
              <a:rPr lang="en-US" altLang="zh-CN" sz="2400"/>
              <a:t>	</a:t>
            </a:r>
            <a:r>
              <a:rPr lang="zh-CN" altLang="en-US" sz="2400"/>
              <a:t>-2</a:t>
            </a:r>
            <a:endParaRPr lang="zh-CN" altLang="en-US" sz="24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478645" y="3913505"/>
            <a:ext cx="57150" cy="75120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5"/>
            </p:custDataLst>
          </p:nvPr>
        </p:nvCxnSpPr>
        <p:spPr>
          <a:xfrm flipH="1">
            <a:off x="4506595" y="1679575"/>
            <a:ext cx="459740" cy="68008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H="1">
            <a:off x="7343775" y="2865120"/>
            <a:ext cx="459740" cy="68008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>
            <a:off x="4676775" y="2834005"/>
            <a:ext cx="81280" cy="59499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8"/>
            </p:custDataLst>
          </p:nvPr>
        </p:nvCxnSpPr>
        <p:spPr>
          <a:xfrm flipH="1">
            <a:off x="3112135" y="2854960"/>
            <a:ext cx="459740" cy="68008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>
            <a:off x="6967220" y="1679575"/>
            <a:ext cx="584835" cy="5651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0"/>
            </p:custDataLst>
          </p:nvPr>
        </p:nvCxnSpPr>
        <p:spPr>
          <a:xfrm>
            <a:off x="8646160" y="2827655"/>
            <a:ext cx="486410" cy="6013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1"/>
            </p:custDataLst>
          </p:nvPr>
        </p:nvCxnSpPr>
        <p:spPr>
          <a:xfrm flipH="1">
            <a:off x="8615680" y="3913505"/>
            <a:ext cx="318770" cy="72199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2"/>
            </p:custDataLst>
          </p:nvPr>
        </p:nvCxnSpPr>
        <p:spPr>
          <a:xfrm flipH="1">
            <a:off x="7666990" y="3859530"/>
            <a:ext cx="30480" cy="78613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3"/>
            </p:custDataLst>
          </p:nvPr>
        </p:nvCxnSpPr>
        <p:spPr>
          <a:xfrm flipH="1">
            <a:off x="6900545" y="3869055"/>
            <a:ext cx="337185" cy="78613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4"/>
            </p:custDataLst>
          </p:nvPr>
        </p:nvCxnSpPr>
        <p:spPr>
          <a:xfrm>
            <a:off x="4916170" y="3859530"/>
            <a:ext cx="50165" cy="70993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5"/>
            </p:custDataLst>
          </p:nvPr>
        </p:nvCxnSpPr>
        <p:spPr>
          <a:xfrm flipH="1">
            <a:off x="4046855" y="3888105"/>
            <a:ext cx="313690" cy="73787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16"/>
            </p:custDataLst>
          </p:nvPr>
        </p:nvCxnSpPr>
        <p:spPr>
          <a:xfrm>
            <a:off x="3036570" y="3802380"/>
            <a:ext cx="67945" cy="82359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7"/>
            </p:custDataLst>
          </p:nvPr>
        </p:nvCxnSpPr>
        <p:spPr>
          <a:xfrm flipH="1">
            <a:off x="2203450" y="3869055"/>
            <a:ext cx="259080" cy="6902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0190" y="271780"/>
            <a:ext cx="9420225" cy="4972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90495" y="55067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https://blog.csdn.net/u011675745/article/details/51147802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24710" y="0"/>
            <a:ext cx="817245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250" y="3628390"/>
            <a:ext cx="11849100" cy="1076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135" y="1706245"/>
            <a:ext cx="12063095" cy="819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8270" y="5019675"/>
            <a:ext cx="8665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递归法本质：空间换时间！</a:t>
            </a: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759710" y="176530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/>
              <a:t>-2</a:t>
            </a:r>
            <a:r>
              <a:rPr lang="zh-CN" altLang="en-US" sz="2400"/>
              <a:t>，4，-3，5，-2，-1，2，6，-2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420745" y="619760"/>
            <a:ext cx="4888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贪婪法</a:t>
            </a:r>
            <a:endParaRPr lang="zh-CN" altLang="en-US" sz="3600"/>
          </a:p>
        </p:txBody>
      </p:sp>
      <p:sp>
        <p:nvSpPr>
          <p:cNvPr id="5" name="右箭头 4"/>
          <p:cNvSpPr/>
          <p:nvPr/>
        </p:nvSpPr>
        <p:spPr>
          <a:xfrm>
            <a:off x="3996055" y="1568450"/>
            <a:ext cx="1169035" cy="75565"/>
          </a:xfrm>
          <a:prstGeom prst="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96055" y="2225675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本次和</a:t>
            </a:r>
            <a:endParaRPr lang="zh-CN" altLang="en-US" sz="3200"/>
          </a:p>
          <a:p>
            <a:pPr algn="ctr"/>
            <a:r>
              <a:rPr lang="zh-CN" altLang="en-US" sz="3200"/>
              <a:t>最大和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2203450" y="3686810"/>
            <a:ext cx="7906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本次和</a:t>
            </a:r>
            <a:r>
              <a:rPr lang="en-US" altLang="zh-CN" sz="2400"/>
              <a:t> </a:t>
            </a:r>
            <a:r>
              <a:rPr lang="zh-CN" altLang="en-US" sz="2400"/>
              <a:t>＞</a:t>
            </a:r>
            <a:r>
              <a:rPr lang="en-US" altLang="zh-CN" sz="2400"/>
              <a:t> </a:t>
            </a:r>
            <a:r>
              <a:rPr lang="zh-CN" altLang="en-US" sz="2400"/>
              <a:t>最大和时</a:t>
            </a:r>
            <a:r>
              <a:rPr lang="en-US" altLang="zh-CN" sz="2400"/>
              <a:t> </a:t>
            </a:r>
            <a:r>
              <a:rPr lang="zh-CN" altLang="en-US" sz="2400"/>
              <a:t>，本次和就是最大和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本次和</a:t>
            </a:r>
            <a:r>
              <a:rPr lang="en-US" altLang="zh-CN" sz="2400"/>
              <a:t> &lt;= 0 </a:t>
            </a:r>
            <a:r>
              <a:rPr lang="zh-CN" altLang="en-US" sz="2400"/>
              <a:t>时，抛弃本次数字，从下个数字重新开始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最终返回最大和所对应的下标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85515" y="598170"/>
            <a:ext cx="4937125" cy="5093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9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3940" y="1176655"/>
            <a:ext cx="7872095" cy="48882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44675" y="1748155"/>
            <a:ext cx="8886825" cy="523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38605" y="3709670"/>
            <a:ext cx="930592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953895" y="232664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45"/>
                <a:gridCol w="2008081"/>
                <a:gridCol w="2554816"/>
                <a:gridCol w="2554816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暴力求解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递归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贪婪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消耗时间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长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短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短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消耗空间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小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大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小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设计</a:t>
                      </a: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难度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大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大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30145" y="2527300"/>
            <a:ext cx="73317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遇到数据量较大的文件，且无法验证脚本正确性，可以随机提取一部分</a:t>
            </a:r>
            <a:r>
              <a:rPr lang="en-US" altLang="zh-CN" sz="2800"/>
              <a:t>reads </a:t>
            </a:r>
            <a:r>
              <a:rPr lang="zh-CN" altLang="en-US" sz="2800"/>
              <a:t>使用暴力求解法</a:t>
            </a:r>
            <a:r>
              <a:rPr lang="en-US" altLang="zh-CN" sz="2800"/>
              <a:t> </a:t>
            </a:r>
            <a:r>
              <a:rPr lang="zh-CN" altLang="en-US" sz="2800"/>
              <a:t>和</a:t>
            </a:r>
            <a:r>
              <a:rPr lang="en-US" altLang="zh-CN" sz="2800"/>
              <a:t> </a:t>
            </a:r>
            <a:r>
              <a:rPr lang="zh-CN" altLang="en-US" sz="2800"/>
              <a:t>其他算法共同验证！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34335" y="485140"/>
            <a:ext cx="6686550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83765" y="216535"/>
            <a:ext cx="7825105" cy="5000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80210" y="5217160"/>
            <a:ext cx="9105265" cy="725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0865" y="1066800"/>
            <a:ext cx="6372225" cy="4772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65755" y="194945"/>
            <a:ext cx="9258300" cy="200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44420" y="4651375"/>
            <a:ext cx="9705975" cy="152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01205" y="2695575"/>
            <a:ext cx="45815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</a:t>
            </a:r>
            <a:r>
              <a:rPr lang="en-US" altLang="zh-CN"/>
              <a:t> </a:t>
            </a:r>
            <a:r>
              <a:rPr lang="zh-CN" altLang="en-US"/>
              <a:t>碱基质量有正有负的归一化方式：</a:t>
            </a:r>
            <a:endParaRPr lang="zh-CN" altLang="en-US"/>
          </a:p>
          <a:p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0.05 - 10</a:t>
            </a:r>
            <a:r>
              <a:rPr lang="en-US" altLang="zh-CN" baseline="30000">
                <a:solidFill>
                  <a:srgbClr val="FF0000"/>
                </a:solidFill>
              </a:rPr>
              <a:t>-(q-33/10)</a:t>
            </a:r>
            <a:endParaRPr lang="en-US" altLang="zh-CN" baseline="30000">
              <a:solidFill>
                <a:srgbClr val="FF0000"/>
              </a:solidFill>
            </a:endParaRPr>
          </a:p>
          <a:p>
            <a:pPr algn="ctr"/>
            <a:endParaRPr lang="en-US" altLang="zh-CN"/>
          </a:p>
          <a:p>
            <a:r>
              <a:rPr lang="zh-CN" altLang="en-US"/>
              <a:t>当</a:t>
            </a:r>
            <a:r>
              <a:rPr lang="en-US" altLang="zh-CN"/>
              <a:t> </a:t>
            </a:r>
            <a:r>
              <a:rPr lang="zh-CN" altLang="en-US"/>
              <a:t>碱基质量低于</a:t>
            </a:r>
            <a:r>
              <a:rPr lang="en-US" altLang="zh-CN"/>
              <a:t> 13</a:t>
            </a:r>
            <a:r>
              <a:rPr lang="zh-CN" altLang="en-US"/>
              <a:t>（</a:t>
            </a:r>
            <a:r>
              <a:rPr lang="en-US" altLang="zh-CN"/>
              <a:t>-33 </a:t>
            </a:r>
            <a:r>
              <a:rPr lang="zh-CN" altLang="en-US"/>
              <a:t>以后）时，为</a:t>
            </a:r>
            <a:r>
              <a:rPr lang="zh-CN" altLang="en-US"/>
              <a:t>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900" y="1409065"/>
            <a:ext cx="11525250" cy="76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4315" y="2804795"/>
            <a:ext cx="90754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800"/>
              <a:t>对第四列</a:t>
            </a:r>
            <a:r>
              <a:rPr lang="en-US" altLang="zh-CN" sz="2800"/>
              <a:t> </a:t>
            </a:r>
            <a:r>
              <a:rPr lang="zh-CN" altLang="en-US" sz="2800"/>
              <a:t>由字符转化为</a:t>
            </a:r>
            <a:r>
              <a:rPr lang="en-US" altLang="zh-CN" sz="2800"/>
              <a:t> ASCII </a:t>
            </a:r>
            <a:r>
              <a:rPr lang="zh-CN" altLang="en-US" sz="2800"/>
              <a:t>值</a:t>
            </a:r>
            <a:r>
              <a:rPr lang="en-US" altLang="zh-CN" sz="2800"/>
              <a:t> </a:t>
            </a:r>
            <a:endParaRPr lang="en-US" altLang="zh-CN" sz="2800"/>
          </a:p>
          <a:p>
            <a:pPr marL="342900" indent="-342900">
              <a:buAutoNum type="arabicPeriod"/>
            </a:pPr>
            <a:r>
              <a:rPr lang="en-US" altLang="zh-CN" sz="2800"/>
              <a:t>ASCII </a:t>
            </a:r>
            <a:r>
              <a:rPr lang="zh-CN" altLang="en-US" sz="2800"/>
              <a:t>值</a:t>
            </a:r>
            <a:r>
              <a:rPr lang="en-US" altLang="zh-CN" sz="2800"/>
              <a:t> - 33 </a:t>
            </a:r>
            <a:r>
              <a:rPr lang="zh-CN" altLang="en-US" sz="2800"/>
              <a:t>得到实际每个碱基质量值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对实际质量值进行归一化处理，得到有正有负的序列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求最大子序列，返回下标根据下标对</a:t>
            </a:r>
            <a:r>
              <a:rPr lang="en-US" altLang="zh-CN" sz="2800"/>
              <a:t> fq </a:t>
            </a:r>
            <a:r>
              <a:rPr lang="zh-CN" altLang="en-US" sz="2800"/>
              <a:t>文件进行截取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9135" y="2411730"/>
            <a:ext cx="107251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FFFFFFFFFFFFFFFFFFFFFFFFFFFFFFFFFFFFFFFFFFFFFFFFFFFFFFFFFFFFFFFFFFFFFFFFFFFFFFFFFFFFFFFFFFFFFFFFFFFFFFFFFFFFFF:FFF:FFFFFFFFFFFFFFF:FFFFFFFFFFFFF123456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655570" y="1489710"/>
            <a:ext cx="679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在该序列中</a:t>
            </a:r>
            <a:r>
              <a:rPr lang="en-US" altLang="zh-CN" sz="3600" b="1">
                <a:solidFill>
                  <a:srgbClr val="FF0000"/>
                </a:solidFill>
              </a:rPr>
              <a:t> </a:t>
            </a:r>
            <a:r>
              <a:rPr lang="zh-CN" altLang="en-US" sz="3600" b="1">
                <a:solidFill>
                  <a:srgbClr val="FF0000"/>
                </a:solidFill>
              </a:rPr>
              <a:t>寻找和最大的子序列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8515" y="3241675"/>
            <a:ext cx="82708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1-150</a:t>
            </a:r>
            <a:r>
              <a:rPr lang="zh-CN" altLang="en-US" sz="2400"/>
              <a:t>，</a:t>
            </a:r>
            <a:r>
              <a:rPr lang="en-US" altLang="zh-CN" sz="2400"/>
              <a:t>1-149</a:t>
            </a:r>
            <a:r>
              <a:rPr lang="zh-CN" altLang="en-US" sz="2400"/>
              <a:t>，</a:t>
            </a:r>
            <a:r>
              <a:rPr lang="en-US" altLang="zh-CN" sz="2400"/>
              <a:t>······</a:t>
            </a:r>
            <a:r>
              <a:rPr lang="zh-CN" altLang="en-US" sz="2400"/>
              <a:t>，</a:t>
            </a:r>
            <a:r>
              <a:rPr lang="en-US" altLang="zh-CN" sz="2400"/>
              <a:t>1-5</a:t>
            </a:r>
            <a:r>
              <a:rPr lang="zh-CN" altLang="en-US" sz="2400"/>
              <a:t>，</a:t>
            </a:r>
            <a:r>
              <a:rPr lang="en-US" altLang="zh-CN" sz="2400"/>
              <a:t>1-4</a:t>
            </a:r>
            <a:r>
              <a:rPr lang="zh-CN" altLang="en-US" sz="2400"/>
              <a:t>，</a:t>
            </a:r>
            <a:r>
              <a:rPr lang="en-US" altLang="zh-CN" sz="2400"/>
              <a:t>1-3</a:t>
            </a:r>
            <a:r>
              <a:rPr lang="zh-CN" altLang="en-US" sz="2400"/>
              <a:t>，</a:t>
            </a:r>
            <a:r>
              <a:rPr lang="en-US" altLang="zh-CN" sz="2400"/>
              <a:t>1-2</a:t>
            </a:r>
            <a:r>
              <a:rPr lang="zh-CN" altLang="en-US" sz="2400"/>
              <a:t>，</a:t>
            </a:r>
            <a:r>
              <a:rPr lang="en-US" altLang="zh-CN" sz="2400"/>
              <a:t>1-1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2-150</a:t>
            </a:r>
            <a:r>
              <a:rPr lang="zh-CN" altLang="en-US" sz="2400"/>
              <a:t>，</a:t>
            </a:r>
            <a:r>
              <a:rPr lang="en-US" altLang="zh-CN" sz="2400"/>
              <a:t>2-149</a:t>
            </a:r>
            <a:r>
              <a:rPr lang="zh-CN" altLang="en-US" sz="2400"/>
              <a:t>，</a:t>
            </a:r>
            <a:r>
              <a:rPr lang="en-US" altLang="zh-CN" sz="2400"/>
              <a:t>······</a:t>
            </a:r>
            <a:r>
              <a:rPr lang="zh-CN" altLang="en-US" sz="2400"/>
              <a:t>，</a:t>
            </a:r>
            <a:r>
              <a:rPr lang="en-US" altLang="zh-CN" sz="2400">
                <a:sym typeface="+mn-ea"/>
              </a:rPr>
              <a:t>2-5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2-4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2-3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2-2</a:t>
            </a:r>
            <a:endParaRPr lang="en-US" altLang="zh-CN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3-150</a:t>
            </a:r>
            <a:r>
              <a:rPr lang="zh-CN" altLang="en-US" sz="2400"/>
              <a:t>，</a:t>
            </a:r>
            <a:r>
              <a:rPr lang="en-US" altLang="zh-CN" sz="2400"/>
              <a:t>3-149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······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3-5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3-4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3-3</a:t>
            </a:r>
            <a:endParaRPr lang="en-US" altLang="zh-CN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4-150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4-149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······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4-5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4-4</a:t>
            </a:r>
            <a:endParaRPr lang="en-US" altLang="zh-CN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5-150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5-149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······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5-5</a:t>
            </a:r>
            <a:endParaRPr lang="en-US" altLang="zh-CN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······</a:t>
            </a:r>
            <a:endParaRPr lang="en-US" altLang="zh-CN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150-150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2110" y="125095"/>
            <a:ext cx="6367780" cy="6732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85" y="1827530"/>
            <a:ext cx="12179935" cy="275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70" y="2864485"/>
            <a:ext cx="12190730" cy="564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2315" y="4051300"/>
            <a:ext cx="8166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tx1"/>
                </a:solidFill>
              </a:rPr>
              <a:t>4 </a:t>
            </a:r>
            <a:r>
              <a:rPr lang="zh-CN" altLang="en-US" sz="4000">
                <a:solidFill>
                  <a:schemeClr val="tx1"/>
                </a:solidFill>
              </a:rPr>
              <a:t>层嵌套循环！</a:t>
            </a:r>
            <a:endParaRPr lang="zh-CN" altLang="en-US" sz="4000">
              <a:solidFill>
                <a:schemeClr val="tx1"/>
              </a:solidFill>
            </a:endParaRPr>
          </a:p>
          <a:p>
            <a:pPr algn="ctr"/>
            <a:r>
              <a:rPr lang="zh-CN" altLang="en-US" sz="4000">
                <a:solidFill>
                  <a:schemeClr val="tx1"/>
                </a:solidFill>
              </a:rPr>
              <a:t>算法类型：</a:t>
            </a:r>
            <a:r>
              <a:rPr lang="zh-CN" altLang="en-US" sz="4000">
                <a:solidFill>
                  <a:srgbClr val="FF0000"/>
                </a:solidFill>
              </a:rPr>
              <a:t>暴力求解法</a:t>
            </a:r>
            <a:r>
              <a:rPr lang="zh-CN" altLang="en-US" sz="4000">
                <a:solidFill>
                  <a:schemeClr val="tx1"/>
                </a:solidFill>
              </a:rPr>
              <a:t>（穷举法）</a:t>
            </a:r>
            <a:endParaRPr lang="zh-CN" alt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TABLE_BEAUTIFY" val="smartTable{061181be-e084-4e41-bf55-cd3d40be8201}"/>
</p:tagLst>
</file>

<file path=ppt/tags/tag43.xml><?xml version="1.0" encoding="utf-8"?>
<p:tagLst xmlns:p="http://schemas.openxmlformats.org/presentationml/2006/main">
  <p:tag name="COMMONDATA" val="eyJoZGlkIjoiMDdiNzcxZTcwODhkZDkwYzM2ZTQ5OGE4ZTM4YmY3YjEifQ=="/>
  <p:tag name="KSO_WPP_MARK_KEY" val="5ab6ca84-38fd-46c0-bf87-2a4d5374071d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宽屏</PresentationFormat>
  <Paragraphs>156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刘翔宇</dc:creator>
  <cp:lastModifiedBy>郑 福兴</cp:lastModifiedBy>
  <cp:revision>98</cp:revision>
  <dcterms:created xsi:type="dcterms:W3CDTF">2022-08-31T07:00:00Z</dcterms:created>
  <dcterms:modified xsi:type="dcterms:W3CDTF">2023-02-09T04:47:43Z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9ED4BE102495476398EEE4B15F9A637F</vt:lpwstr>
  </property>
  <property fmtid="{D5CDD505-2E9C-101B-9397-08002B2CF9AE}" pid="3" name="KSOProductBuildVer">
    <vt:lpwstr>2052-11.1.0.13703</vt:lpwstr>
  </property>
</Properties>
</file>