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6" r:id="rId3"/>
    <p:sldId id="607" r:id="rId5"/>
    <p:sldId id="547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5" r:id="rId14"/>
    <p:sldId id="604" r:id="rId15"/>
    <p:sldId id="608" r:id="rId16"/>
    <p:sldId id="606" r:id="rId17"/>
    <p:sldId id="612" r:id="rId18"/>
    <p:sldId id="609" r:id="rId19"/>
    <p:sldId id="613" r:id="rId20"/>
    <p:sldId id="611" r:id="rId21"/>
    <p:sldId id="610" r:id="rId22"/>
    <p:sldId id="615" r:id="rId23"/>
    <p:sldId id="616" r:id="rId24"/>
    <p:sldId id="617" r:id="rId25"/>
    <p:sldId id="614" r:id="rId26"/>
    <p:sldId id="634" r:id="rId27"/>
    <p:sldId id="620" r:id="rId28"/>
    <p:sldId id="618" r:id="rId29"/>
    <p:sldId id="636" r:id="rId30"/>
    <p:sldId id="637" r:id="rId31"/>
    <p:sldId id="638" r:id="rId32"/>
    <p:sldId id="621" r:id="rId33"/>
    <p:sldId id="642" r:id="rId34"/>
    <p:sldId id="643" r:id="rId35"/>
    <p:sldId id="644" r:id="rId36"/>
    <p:sldId id="645" r:id="rId37"/>
    <p:sldId id="646" r:id="rId38"/>
    <p:sldId id="647" r:id="rId39"/>
    <p:sldId id="648" r:id="rId40"/>
    <p:sldId id="651" r:id="rId41"/>
    <p:sldId id="649" r:id="rId42"/>
    <p:sldId id="278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D5"/>
    <a:srgbClr val="D51F3D"/>
    <a:srgbClr val="23D1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67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分享背景是分析过程中感叹，单细胞业务线所消耗的算力，远远的高于传统业务线。探索流程优化的可能性，并不是讲完该</a:t>
            </a:r>
            <a:r>
              <a:rPr lang="en-US" altLang="zh-CN"/>
              <a:t>ppt</a:t>
            </a:r>
            <a:r>
              <a:rPr lang="zh-CN" altLang="en-US"/>
              <a:t>就可以着手优化，优化过程可能需要大家共同进行讨论。</a:t>
            </a:r>
            <a:endParaRPr lang="zh-CN" altLang="en-US"/>
          </a:p>
          <a:p>
            <a:r>
              <a:rPr lang="zh-CN" altLang="en-US"/>
              <a:t>优化分为两种，一种是流程上的优化，比如</a:t>
            </a:r>
            <a:r>
              <a:rPr lang="en-US" altLang="zh-CN"/>
              <a:t> </a:t>
            </a:r>
            <a:r>
              <a:rPr lang="zh-CN" altLang="en-US"/>
              <a:t>，舍弃一些不必要的分析。在代码逻辑关系上做出优化，避免做出冗余的计算。还有一种优化是基于底层的优化，是针对</a:t>
            </a:r>
            <a:r>
              <a:rPr lang="en-US" altLang="zh-CN"/>
              <a:t>cpu </a:t>
            </a:r>
            <a:r>
              <a:rPr lang="zh-CN" altLang="en-US"/>
              <a:t>内存</a:t>
            </a:r>
            <a:r>
              <a:rPr lang="en-US" altLang="zh-CN"/>
              <a:t> </a:t>
            </a:r>
            <a:r>
              <a:rPr lang="zh-CN" altLang="en-US"/>
              <a:t>二进制的特性对特定问题进行</a:t>
            </a:r>
            <a:r>
              <a:rPr lang="zh-CN" altLang="en-US"/>
              <a:t>优化。</a:t>
            </a:r>
            <a:endParaRPr lang="zh-CN" altLang="en-US"/>
          </a:p>
          <a:p>
            <a:r>
              <a:rPr lang="zh-CN" altLang="en-US"/>
              <a:t>本次分享带来的就是底层上的优化，准备完该</a:t>
            </a:r>
            <a:r>
              <a:rPr lang="en-US" altLang="zh-CN"/>
              <a:t> ppt </a:t>
            </a:r>
            <a:r>
              <a:rPr lang="zh-CN" altLang="en-US"/>
              <a:t>感慨，</a:t>
            </a:r>
            <a:r>
              <a:rPr lang="en-US" altLang="zh-CN"/>
              <a:t>ppt</a:t>
            </a:r>
            <a:r>
              <a:rPr lang="zh-CN" altLang="en-US"/>
              <a:t>中，跨越百年的各个优秀的人才汇聚一堂，数学家与计算机科学家，程序员们思想进行碰撞，才得到的简单</a:t>
            </a:r>
            <a:r>
              <a:rPr lang="en-US" altLang="zh-CN"/>
              <a:t>4</a:t>
            </a:r>
            <a:r>
              <a:rPr lang="zh-CN" altLang="en-US"/>
              <a:t>行</a:t>
            </a:r>
            <a:r>
              <a:rPr lang="zh-CN" altLang="en-US"/>
              <a:t>代码！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除了</a:t>
            </a:r>
            <a:r>
              <a:rPr lang="en-US" altLang="zh-CN"/>
              <a:t> </a:t>
            </a:r>
            <a:r>
              <a:rPr lang="zh-CN" altLang="en-US"/>
              <a:t>根号</a:t>
            </a:r>
            <a:r>
              <a:rPr lang="en-US" altLang="zh-CN"/>
              <a:t>2 </a:t>
            </a:r>
            <a:r>
              <a:rPr lang="zh-CN" altLang="en-US"/>
              <a:t>这种都知道近似值的情况，我就是本来不知道解，才用牛顿法求近似解，现在又要用近似解去优化开根号，</a:t>
            </a:r>
            <a:r>
              <a:rPr lang="zh-CN" altLang="en-US"/>
              <a:t>完美闭环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该公式看上去很复杂</a:t>
            </a:r>
            <a:r>
              <a:rPr lang="en-US" altLang="zh-CN"/>
              <a:t> </a:t>
            </a:r>
            <a:r>
              <a:rPr lang="zh-CN" altLang="en-US"/>
              <a:t>也是加减乘除幂运算，看上去也不比牛顿迭代法简单。为了解决这个问题，沃什引入了对数。对数可以降维运算，将乘除转化为加减，把幂运算转化为</a:t>
            </a:r>
            <a:r>
              <a:rPr lang="zh-CN" altLang="en-US"/>
              <a:t>乘除</a:t>
            </a:r>
            <a:endParaRPr lang="zh-CN" altLang="en-US"/>
          </a:p>
          <a:p>
            <a:r>
              <a:rPr lang="en-US" altLang="zh-CN"/>
              <a:t>step1 </a:t>
            </a:r>
            <a:r>
              <a:rPr lang="zh-CN" altLang="en-US"/>
              <a:t>先计算</a:t>
            </a:r>
            <a:r>
              <a:rPr lang="en-US" altLang="zh-CN"/>
              <a:t>float</a:t>
            </a:r>
            <a:r>
              <a:rPr lang="zh-CN" altLang="en-US"/>
              <a:t>的</a:t>
            </a:r>
            <a:r>
              <a:rPr lang="zh-CN" altLang="en-US"/>
              <a:t>对数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流程中大量的开平方，如果采用这种快速开平方的方法，将可以减少迭代次数</a:t>
            </a:r>
            <a:r>
              <a:rPr lang="en-US" altLang="zh-CN"/>
              <a:t> 4 </a:t>
            </a:r>
            <a:r>
              <a:rPr lang="zh-CN" altLang="en-US"/>
              <a:t>次</a:t>
            </a:r>
            <a:r>
              <a:rPr lang="en-US" altLang="zh-CN"/>
              <a:t> </a:t>
            </a:r>
            <a:r>
              <a:rPr lang="zh-CN" altLang="en-US"/>
              <a:t>算力可节约</a:t>
            </a:r>
            <a:r>
              <a:rPr lang="en-US" altLang="zh-CN"/>
              <a:t> 80 %</a:t>
            </a:r>
            <a:r>
              <a:rPr lang="zh-CN" altLang="en-US"/>
              <a:t>！</a:t>
            </a:r>
            <a:r>
              <a:rPr lang="en-US" altLang="zh-CN"/>
              <a:t> </a:t>
            </a:r>
            <a:r>
              <a:rPr lang="zh-CN" altLang="en-US"/>
              <a:t>是否有同事愿意去寻找这个</a:t>
            </a:r>
            <a:r>
              <a:rPr lang="zh-CN" altLang="en-US"/>
              <a:t>修正值？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牛顿提出了求解平方根的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威廉卡汉基于二进制数字求解平方根，浮点数之父，</a:t>
            </a:r>
            <a:r>
              <a:rPr lang="zh-CN" altLang="en-US"/>
              <a:t>图灵奖</a:t>
            </a:r>
            <a:endParaRPr lang="zh-CN" altLang="en-US"/>
          </a:p>
          <a:p>
            <a:r>
              <a:rPr lang="zh-CN" altLang="en-US"/>
              <a:t>格雷格沃什写</a:t>
            </a:r>
            <a:r>
              <a:rPr lang="zh-CN" altLang="en-US"/>
              <a:t>出了快速平方根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zh-CN" altLang="en-US"/>
              <a:t>卡马克</a:t>
            </a:r>
            <a:r>
              <a:rPr lang="en-US" altLang="zh-CN"/>
              <a:t> </a:t>
            </a:r>
            <a:r>
              <a:rPr lang="zh-CN" altLang="en-US"/>
              <a:t>程序员之神，整理沃什写的</a:t>
            </a:r>
            <a:r>
              <a:rPr lang="en-US" altLang="zh-CN"/>
              <a:t> </a:t>
            </a:r>
            <a:r>
              <a:rPr lang="zh-CN" altLang="en-US"/>
              <a:t>快速平方根倒数算法</a:t>
            </a:r>
            <a:r>
              <a:rPr lang="en-US" altLang="zh-CN"/>
              <a:t> </a:t>
            </a:r>
            <a:r>
              <a:rPr lang="zh-CN" altLang="en-US"/>
              <a:t>写下了</a:t>
            </a:r>
            <a:r>
              <a:rPr lang="en-US" altLang="zh-CN"/>
              <a:t> what the fuck </a:t>
            </a:r>
            <a:r>
              <a:rPr lang="zh-CN" altLang="en-US"/>
              <a:t>？，将快速平方根倒数算法推广</a:t>
            </a:r>
            <a:endParaRPr lang="zh-CN" altLang="en-US"/>
          </a:p>
          <a:p>
            <a:r>
              <a:rPr lang="zh-CN" altLang="en-US"/>
              <a:t>短短的四行代码，</a:t>
            </a:r>
            <a:r>
              <a:rPr lang="en-US" altLang="zh-CN"/>
              <a:t> </a:t>
            </a:r>
            <a:r>
              <a:rPr lang="zh-CN" altLang="en-US"/>
              <a:t>汇集了跨越三百年</a:t>
            </a:r>
            <a:r>
              <a:rPr lang="en-US" altLang="zh-CN"/>
              <a:t> </a:t>
            </a:r>
            <a:r>
              <a:rPr lang="zh-CN" altLang="en-US"/>
              <a:t>多个自然科学家</a:t>
            </a:r>
            <a:r>
              <a:rPr lang="en-US" altLang="zh-CN"/>
              <a:t> </a:t>
            </a:r>
            <a:r>
              <a:rPr lang="zh-CN" altLang="en-US"/>
              <a:t>程序员的</a:t>
            </a:r>
            <a:r>
              <a:rPr lang="zh-CN" altLang="en-US"/>
              <a:t>精华。</a:t>
            </a:r>
            <a:endParaRPr lang="zh-CN" altLang="en-US"/>
          </a:p>
          <a:p>
            <a:r>
              <a:rPr lang="zh-CN" altLang="en-US"/>
              <a:t>升华一下，流程优化也同样需要所有的同事共同努力，才可以让</a:t>
            </a:r>
            <a:r>
              <a:rPr lang="en-US" altLang="zh-CN"/>
              <a:t>OE</a:t>
            </a:r>
            <a:r>
              <a:rPr lang="zh-CN" altLang="en-US"/>
              <a:t>的流程独步于各大科服</a:t>
            </a:r>
            <a:r>
              <a:rPr lang="zh-CN" altLang="en-US"/>
              <a:t>公司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.xml"/><Relationship Id="rId12" Type="http://schemas.openxmlformats.org/officeDocument/2006/relationships/image" Target="../media/image5.png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image" Target="../media/image16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.xml"/><Relationship Id="rId4" Type="http://schemas.openxmlformats.org/officeDocument/2006/relationships/image" Target="../media/image17.png"/><Relationship Id="rId3" Type="http://schemas.openxmlformats.org/officeDocument/2006/relationships/tags" Target="../tags/tag45.xml"/><Relationship Id="rId2" Type="http://schemas.openxmlformats.org/officeDocument/2006/relationships/image" Target="../media/image6.png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6.png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image" Target="../media/image20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5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1.xml"/><Relationship Id="rId4" Type="http://schemas.openxmlformats.org/officeDocument/2006/relationships/image" Target="../media/image21.png"/><Relationship Id="rId3" Type="http://schemas.openxmlformats.org/officeDocument/2006/relationships/tags" Target="../tags/tag60.xml"/><Relationship Id="rId2" Type="http://schemas.openxmlformats.org/officeDocument/2006/relationships/image" Target="../media/image6.png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22.png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image" Target="../media/image24.png"/><Relationship Id="rId4" Type="http://schemas.openxmlformats.org/officeDocument/2006/relationships/tags" Target="../tags/tag67.xml"/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26.png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7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6.xml"/><Relationship Id="rId1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9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6.png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2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6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0.xml"/><Relationship Id="rId6" Type="http://schemas.openxmlformats.org/officeDocument/2006/relationships/image" Target="../media/image37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6.png"/><Relationship Id="rId2" Type="http://schemas.openxmlformats.org/officeDocument/2006/relationships/tags" Target="../tags/tag101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5.xml"/><Relationship Id="rId6" Type="http://schemas.openxmlformats.org/officeDocument/2006/relationships/image" Target="../media/image43.png"/><Relationship Id="rId5" Type="http://schemas.openxmlformats.org/officeDocument/2006/relationships/tags" Target="../tags/tag104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image" Target="../media/image8.png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13.xml"/><Relationship Id="rId12" Type="http://schemas.openxmlformats.org/officeDocument/2006/relationships/image" Target="../media/image43.pn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../media/image50.png"/><Relationship Id="rId7" Type="http://schemas.openxmlformats.org/officeDocument/2006/relationships/tags" Target="../tags/tag116.xml"/><Relationship Id="rId6" Type="http://schemas.openxmlformats.org/officeDocument/2006/relationships/image" Target="../media/image49.png"/><Relationship Id="rId5" Type="http://schemas.openxmlformats.org/officeDocument/2006/relationships/tags" Target="../tags/tag115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3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51.png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image" Target="../media/image48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24.xml"/><Relationship Id="rId10" Type="http://schemas.openxmlformats.org/officeDocument/2006/relationships/image" Target="../media/image52.png"/><Relationship Id="rId1" Type="http://schemas.openxmlformats.org/officeDocument/2006/relationships/tags" Target="../tags/tag118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6.png"/><Relationship Id="rId2" Type="http://schemas.openxmlformats.org/officeDocument/2006/relationships/tags" Target="../tags/tag125.xml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0.xml"/><Relationship Id="rId4" Type="http://schemas.openxmlformats.org/officeDocument/2006/relationships/image" Target="../media/image7.png"/><Relationship Id="rId3" Type="http://schemas.openxmlformats.org/officeDocument/2006/relationships/tags" Target="../tags/tag129.xml"/><Relationship Id="rId2" Type="http://schemas.openxmlformats.org/officeDocument/2006/relationships/image" Target="../media/image6.png"/><Relationship Id="rId1" Type="http://schemas.openxmlformats.org/officeDocument/2006/relationships/tags" Target="../tags/tag12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image" Target="../media/image54.png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6.png"/><Relationship Id="rId17" Type="http://schemas.openxmlformats.org/officeDocument/2006/relationships/notesSlide" Target="../notesSlides/notesSlide35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40.xml"/><Relationship Id="rId14" Type="http://schemas.openxmlformats.org/officeDocument/2006/relationships/image" Target="../media/image57.png"/><Relationship Id="rId13" Type="http://schemas.openxmlformats.org/officeDocument/2006/relationships/tags" Target="../tags/tag139.xml"/><Relationship Id="rId12" Type="http://schemas.openxmlformats.org/officeDocument/2006/relationships/image" Target="../media/image56.png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31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3.xml"/><Relationship Id="rId4" Type="http://schemas.openxmlformats.org/officeDocument/2006/relationships/image" Target="../media/image6.png"/><Relationship Id="rId3" Type="http://schemas.openxmlformats.org/officeDocument/2006/relationships/tags" Target="../tags/tag142.xml"/><Relationship Id="rId2" Type="http://schemas.openxmlformats.org/officeDocument/2006/relationships/image" Target="../media/image58.png"/><Relationship Id="rId1" Type="http://schemas.openxmlformats.org/officeDocument/2006/relationships/tags" Target="../tags/tag141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6.xml"/><Relationship Id="rId4" Type="http://schemas.openxmlformats.org/officeDocument/2006/relationships/image" Target="../media/image59.png"/><Relationship Id="rId3" Type="http://schemas.openxmlformats.org/officeDocument/2006/relationships/tags" Target="../tags/tag145.xml"/><Relationship Id="rId2" Type="http://schemas.openxmlformats.org/officeDocument/2006/relationships/image" Target="../media/image6.png"/><Relationship Id="rId1" Type="http://schemas.openxmlformats.org/officeDocument/2006/relationships/tags" Target="../tags/tag144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9.xml"/><Relationship Id="rId4" Type="http://schemas.openxmlformats.org/officeDocument/2006/relationships/image" Target="../media/image60.png"/><Relationship Id="rId3" Type="http://schemas.openxmlformats.org/officeDocument/2006/relationships/tags" Target="../tags/tag148.xml"/><Relationship Id="rId2" Type="http://schemas.openxmlformats.org/officeDocument/2006/relationships/image" Target="../media/image6.png"/><Relationship Id="rId1" Type="http://schemas.openxmlformats.org/officeDocument/2006/relationships/tags" Target="../tags/tag14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3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58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image" Target="../media/image9.pn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64.xml"/><Relationship Id="rId7" Type="http://schemas.openxmlformats.org/officeDocument/2006/relationships/image" Target="../media/image4.png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66.xml"/><Relationship Id="rId11" Type="http://schemas.openxmlformats.org/officeDocument/2006/relationships/image" Target="../media/image5.png"/><Relationship Id="rId10" Type="http://schemas.openxmlformats.org/officeDocument/2006/relationships/tags" Target="../tags/tag165.xml"/><Relationship Id="rId1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image" Target="../media/image10.png"/><Relationship Id="rId3" Type="http://schemas.openxmlformats.org/officeDocument/2006/relationships/tags" Target="../tags/tag19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13.png"/><Relationship Id="rId7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tags" Target="../tags/tag23.xml"/><Relationship Id="rId4" Type="http://schemas.openxmlformats.org/officeDocument/2006/relationships/image" Target="../media/image11.png"/><Relationship Id="rId3" Type="http://schemas.openxmlformats.org/officeDocument/2006/relationships/tags" Target="../tags/tag22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4" Type="http://schemas.openxmlformats.org/officeDocument/2006/relationships/image" Target="../media/image14.png"/><Relationship Id="rId3" Type="http://schemas.openxmlformats.org/officeDocument/2006/relationships/tags" Target="../tags/tag33.xml"/><Relationship Id="rId2" Type="http://schemas.openxmlformats.org/officeDocument/2006/relationships/image" Target="../media/image6.png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7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735" y="27666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765" y="3837940"/>
            <a:ext cx="5226050" cy="802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平方根倒数</a:t>
            </a:r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快速算法</a:t>
            </a:r>
            <a:endParaRPr kumimoji="1" lang="zh-CN" altLang="en-US" sz="4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3468370" y="1050290"/>
            <a:ext cx="5255260" cy="343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634105" y="424180"/>
            <a:ext cx="492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计算机最基础的结构</a:t>
            </a:r>
            <a:r>
              <a:rPr lang="en-US" altLang="zh-CN" sz="2800"/>
              <a:t>   </a:t>
            </a:r>
            <a:r>
              <a:rPr lang="zh-CN" altLang="en-US" sz="2800">
                <a:solidFill>
                  <a:srgbClr val="FF0000"/>
                </a:solidFill>
              </a:rPr>
              <a:t>全加器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6175" y="4589780"/>
            <a:ext cx="80448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加减乘除</a:t>
            </a:r>
            <a:r>
              <a:rPr lang="en-US" altLang="zh-CN" sz="2800"/>
              <a:t> </a:t>
            </a:r>
            <a:r>
              <a:rPr lang="zh-CN" altLang="en-US" sz="2800"/>
              <a:t>均是基于加法完成的，</a:t>
            </a:r>
            <a:r>
              <a:rPr lang="zh-CN" altLang="en-US" sz="2800">
                <a:sym typeface="+mn-ea"/>
              </a:rPr>
              <a:t>例如：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计算机计算减法</a:t>
            </a:r>
            <a:r>
              <a:rPr lang="en-US" altLang="zh-CN" sz="2800"/>
              <a:t> 1 - 1 </a:t>
            </a:r>
            <a:r>
              <a:rPr lang="zh-CN" altLang="en-US" sz="2800"/>
              <a:t>实际上计算的是</a:t>
            </a:r>
            <a:r>
              <a:rPr lang="en-US" altLang="zh-CN" sz="2800"/>
              <a:t> 1 + </a:t>
            </a:r>
            <a:r>
              <a:rPr lang="zh-CN" altLang="en-US" sz="2800"/>
              <a:t>（</a:t>
            </a:r>
            <a:r>
              <a:rPr lang="en-US" altLang="zh-CN" sz="2800"/>
              <a:t>-1</a:t>
            </a:r>
            <a:r>
              <a:rPr lang="zh-CN" altLang="en-US" sz="2800"/>
              <a:t>）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乘法可以通过重复的加法和移位操作来实现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除法</a:t>
            </a:r>
            <a:r>
              <a:rPr lang="en-US" altLang="zh-CN" sz="2800"/>
              <a:t>4 </a:t>
            </a:r>
            <a:r>
              <a:rPr lang="zh-CN" altLang="en-US" sz="2800"/>
              <a:t>÷</a:t>
            </a:r>
            <a:r>
              <a:rPr lang="en-US" altLang="zh-CN" sz="2800"/>
              <a:t> 2 </a:t>
            </a:r>
            <a:r>
              <a:rPr lang="zh-CN" altLang="en-US" sz="2800"/>
              <a:t>，可以通过</a:t>
            </a:r>
            <a:r>
              <a:rPr lang="en-US" altLang="zh-CN" sz="2800"/>
              <a:t> 4 </a:t>
            </a:r>
            <a:r>
              <a:rPr lang="zh-CN" altLang="en-US" sz="2800"/>
              <a:t>×</a:t>
            </a:r>
            <a:r>
              <a:rPr lang="en-US" altLang="zh-CN" sz="2800"/>
              <a:t> 0.5 </a:t>
            </a:r>
            <a:r>
              <a:rPr lang="zh-CN" altLang="en-US" sz="2800"/>
              <a:t>完成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718310" y="756920"/>
            <a:ext cx="885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从计算机底层的角度讲，计算机只能做加法运算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68805" y="1555115"/>
            <a:ext cx="8455025" cy="41852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2685" y="1269365"/>
            <a:ext cx="7591425" cy="4810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5355" y="485775"/>
            <a:ext cx="5241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计算机如何实现开根号计算？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003040" y="710565"/>
                <a:ext cx="4064000" cy="723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3600"/>
                  <a:t>如何计算</a:t>
                </a:r>
                <a:r>
                  <a:rPr lang="en-US" altLang="zh-CN" sz="360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charset="0"/>
                        <a:cs typeface="Cambria Math" panose="02040503050406030204" charset="0"/>
                      </a:rPr>
                      <m:t>√</m:t>
                    </m:r>
                    <m:r>
                      <a:rPr lang="en-US" altLang="zh-CN" sz="36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sz="3600"/>
                  <a:t>？</a:t>
                </a:r>
                <a:endParaRPr lang="zh-CN" altLang="en-US" sz="36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40" y="710565"/>
                <a:ext cx="4064000" cy="723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64740" y="1979930"/>
                <a:ext cx="7615555" cy="332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/>
                  <a:t>step1</a:t>
                </a:r>
                <a:r>
                  <a:rPr lang="zh-CN" altLang="en-US" sz="2800"/>
                  <a:t>：寻找一个近似的整数</a:t>
                </a:r>
                <a:endParaRPr lang="zh-CN" altLang="en-US" sz="280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（√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）</m:t>
                    </m:r>
                  </m:oMath>
                </a14:m>
                <a:r>
                  <a:rPr lang="en-US" altLang="zh-CN" sz="2800" baseline="30000"/>
                  <a:t>2</a:t>
                </a:r>
                <a:r>
                  <a:rPr lang="en-US" altLang="zh-CN" sz="2800"/>
                  <a:t>   =  2</a:t>
                </a:r>
                <a:endParaRPr lang="zh-CN" altLang="en-US" sz="2800"/>
              </a:p>
              <a:p>
                <a:pPr algn="ctr"/>
                <a:r>
                  <a:rPr lang="en-US" altLang="zh-CN" sz="2800"/>
                  <a:t>1</a:t>
                </a:r>
                <a:r>
                  <a:rPr lang="en-US" altLang="zh-CN" sz="2800" baseline="30000"/>
                  <a:t>2</a:t>
                </a:r>
                <a:r>
                  <a:rPr lang="en-US" altLang="zh-CN" sz="2800"/>
                  <a:t> &lt; 2</a:t>
                </a:r>
                <a:endParaRPr lang="en-US" altLang="zh-CN" sz="2800"/>
              </a:p>
              <a:p>
                <a:pPr algn="ctr"/>
                <a:r>
                  <a:rPr lang="en-US" altLang="zh-CN" sz="2800"/>
                  <a:t>2</a:t>
                </a:r>
                <a:r>
                  <a:rPr lang="en-US" altLang="zh-CN" sz="2800" baseline="30000"/>
                  <a:t>2</a:t>
                </a:r>
                <a:r>
                  <a:rPr lang="en-US" altLang="zh-CN" sz="2800"/>
                  <a:t> &gt; 2</a:t>
                </a:r>
                <a:endParaRPr lang="en-US" altLang="zh-CN" sz="2800"/>
              </a:p>
              <a:p>
                <a:pPr algn="ctr"/>
                <a:r>
                  <a:rPr lang="zh-CN" altLang="en-US" sz="2800"/>
                  <a:t>所以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√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 sz="2800"/>
                  <a:t> </a:t>
                </a:r>
                <a:r>
                  <a:rPr lang="zh-CN" altLang="en-US" sz="2800"/>
                  <a:t>的值介于</a:t>
                </a:r>
                <a:r>
                  <a:rPr lang="en-US" altLang="zh-CN" sz="2800"/>
                  <a:t> 1 - 2 </a:t>
                </a:r>
                <a:r>
                  <a:rPr lang="zh-CN" altLang="en-US" sz="2800"/>
                  <a:t>之间！</a:t>
                </a:r>
                <a:endParaRPr lang="zh-CN" altLang="en-US" sz="2800"/>
              </a:p>
              <a:p>
                <a:pPr algn="ctr"/>
                <a:r>
                  <a:rPr lang="zh-CN" altLang="en-US" sz="2800"/>
                  <a:t>这里采用</a:t>
                </a:r>
                <a:r>
                  <a:rPr lang="en-US" altLang="zh-CN" sz="2800"/>
                  <a:t> 2 </a:t>
                </a:r>
                <a:r>
                  <a:rPr lang="zh-CN" altLang="en-US" sz="2800"/>
                  <a:t>作为第一次近似值</a:t>
                </a:r>
                <a:endParaRPr lang="zh-CN" altLang="en-US" sz="2800"/>
              </a:p>
              <a:p>
                <a:pPr algn="ctr"/>
                <a:r>
                  <a:rPr lang="zh-CN" altLang="en-US" sz="2800"/>
                  <a:t>（总是采用比待开方数较大的数作为近似值）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740" y="1979930"/>
                <a:ext cx="7615555" cy="33267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215005" y="1049020"/>
            <a:ext cx="7025640" cy="5146040"/>
            <a:chOff x="4061" y="399"/>
            <a:chExt cx="11516" cy="8847"/>
          </a:xfrm>
        </p:grpSpPr>
        <p:grpSp>
          <p:nvGrpSpPr>
            <p:cNvPr id="8" name="组合 7"/>
            <p:cNvGrpSpPr/>
            <p:nvPr/>
          </p:nvGrpSpPr>
          <p:grpSpPr>
            <a:xfrm>
              <a:off x="4239" y="742"/>
              <a:ext cx="11338" cy="8504"/>
              <a:chOff x="4239" y="742"/>
              <a:chExt cx="11338" cy="8504"/>
            </a:xfrm>
          </p:grpSpPr>
          <p:cxnSp>
            <p:nvCxnSpPr>
              <p:cNvPr id="2" name="直接箭头连接符 1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8381" y="742"/>
                <a:ext cx="0" cy="850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4239" y="7036"/>
                <a:ext cx="1133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12" name="图片 11" descr="pw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" y="399"/>
              <a:ext cx="8640" cy="8640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559685" y="403860"/>
            <a:ext cx="7543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</a:t>
            </a:r>
            <a:r>
              <a:rPr lang="en-US" altLang="zh-CN" sz="2400"/>
              <a:t> 2 </a:t>
            </a:r>
            <a:r>
              <a:rPr lang="zh-CN" altLang="en-US" sz="2400"/>
              <a:t>开平方</a:t>
            </a:r>
            <a:r>
              <a:rPr lang="en-US" altLang="zh-CN" sz="2400"/>
              <a:t> </a:t>
            </a:r>
            <a:r>
              <a:rPr lang="zh-CN" altLang="en-US" sz="2400"/>
              <a:t>就等于计算</a:t>
            </a:r>
            <a:r>
              <a:rPr lang="en-US" altLang="zh-CN" sz="2400"/>
              <a:t> f(x) = x</a:t>
            </a:r>
            <a:r>
              <a:rPr lang="en-US" altLang="zh-CN" sz="2400" baseline="30000"/>
              <a:t>2</a:t>
            </a:r>
            <a:r>
              <a:rPr lang="en-US" altLang="zh-CN" sz="2400"/>
              <a:t> -2 </a:t>
            </a:r>
            <a:r>
              <a:rPr lang="zh-CN" altLang="en-US" sz="2400"/>
              <a:t>函数与</a:t>
            </a:r>
            <a:r>
              <a:rPr lang="en-US" altLang="zh-CN" sz="2400"/>
              <a:t> x</a:t>
            </a:r>
            <a:r>
              <a:rPr lang="zh-CN" altLang="en-US" sz="2400"/>
              <a:t>轴的交点！</a:t>
            </a:r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6534785" y="48488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93305" y="485394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3760" y="4961890"/>
            <a:ext cx="212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1               2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454265" y="3822700"/>
            <a:ext cx="0" cy="10858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2953385"/>
            <a:ext cx="941705" cy="2272030"/>
          </a:xfrm>
          <a:prstGeom prst="line">
            <a:avLst/>
          </a:prstGeom>
          <a:ln>
            <a:solidFill>
              <a:srgbClr val="D51F3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09280" y="1970405"/>
            <a:ext cx="223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f(2) = 2</a:t>
            </a:r>
            <a:r>
              <a:rPr lang="en-US" altLang="zh-CN" baseline="30000"/>
              <a:t>2</a:t>
            </a:r>
            <a:r>
              <a:rPr lang="en-US" altLang="zh-CN"/>
              <a:t>-2 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93305" y="379222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28000" y="3128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对于该点的切线</a:t>
            </a:r>
            <a:r>
              <a:rPr lang="en-US" altLang="zh-CN"/>
              <a:t> </a:t>
            </a:r>
            <a:r>
              <a:rPr lang="en-US" altLang="zh-CN"/>
              <a:t>y = kx + b: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209280" y="2266950"/>
            <a:ext cx="210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该点的</a:t>
            </a:r>
            <a:r>
              <a:rPr lang="en-US" altLang="zh-CN">
                <a:sym typeface="+mn-ea"/>
              </a:rPr>
              <a:t> y = 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209280" y="256476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该点的坐标为</a:t>
            </a:r>
            <a:r>
              <a:rPr lang="en-US" altLang="zh-CN">
                <a:sym typeface="+mn-ea"/>
              </a:rPr>
              <a:t> (2,2)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35620" y="3444875"/>
            <a:ext cx="3966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斜率</a:t>
            </a:r>
            <a:r>
              <a:rPr lang="en-US" altLang="zh-CN">
                <a:sym typeface="+mn-ea"/>
              </a:rPr>
              <a:t> k </a:t>
            </a:r>
            <a:r>
              <a:rPr lang="zh-CN" altLang="en-US">
                <a:sym typeface="+mn-ea"/>
              </a:rPr>
              <a:t>可以通过对</a:t>
            </a:r>
            <a:r>
              <a:rPr lang="en-US" altLang="zh-CN">
                <a:sym typeface="+mn-ea"/>
              </a:rPr>
              <a:t> f(x)</a:t>
            </a:r>
            <a:r>
              <a:rPr lang="zh-CN" altLang="en-US">
                <a:sym typeface="+mn-ea"/>
              </a:rPr>
              <a:t>求导得</a:t>
            </a:r>
            <a:r>
              <a:rPr lang="en-US" altLang="zh-CN">
                <a:sym typeface="+mn-ea"/>
              </a:rPr>
              <a:t> f’(x) = 2x</a:t>
            </a:r>
            <a:endParaRPr lang="en-US" altLang="zh-CN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35620" y="3701415"/>
            <a:ext cx="2698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 x = 2 </a:t>
            </a:r>
            <a:r>
              <a:rPr lang="zh-CN" altLang="en-US">
                <a:sym typeface="+mn-ea"/>
              </a:rPr>
              <a:t>的时候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斜率</a:t>
            </a:r>
            <a:r>
              <a:rPr lang="en-US" altLang="zh-CN">
                <a:sym typeface="+mn-ea"/>
              </a:rPr>
              <a:t>k = 4</a:t>
            </a:r>
            <a:endParaRPr lang="en-US" altLang="zh-CN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25460" y="3958590"/>
            <a:ext cx="2698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则有</a:t>
            </a:r>
            <a:r>
              <a:rPr lang="en-US" altLang="zh-CN">
                <a:sym typeface="+mn-ea"/>
              </a:rPr>
              <a:t> y = 4x + b </a:t>
            </a:r>
            <a:endParaRPr lang="en-US" altLang="zh-CN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26095" y="42246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由切线某一点</a:t>
            </a:r>
            <a:r>
              <a:rPr lang="en-US" altLang="zh-CN">
                <a:sym typeface="+mn-ea"/>
              </a:rPr>
              <a:t> 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可得</a:t>
            </a:r>
            <a:endParaRPr lang="en-US" altLang="zh-CN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66735" y="44983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 = 4*2 + b</a:t>
            </a:r>
            <a:endParaRPr lang="en-US" altLang="zh-CN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76895" y="4953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b = -6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45780" y="5226685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则有</a:t>
            </a:r>
            <a:r>
              <a:rPr lang="en-US" altLang="zh-CN">
                <a:sym typeface="+mn-ea"/>
              </a:rPr>
              <a:t> y = 4x - 6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48320" y="5502910"/>
            <a:ext cx="2411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 y = 0 </a:t>
            </a:r>
            <a:r>
              <a:rPr lang="zh-CN" altLang="en-US">
                <a:sym typeface="+mn-ea"/>
              </a:rPr>
              <a:t>的时候</a:t>
            </a:r>
            <a:r>
              <a:rPr lang="en-US" altLang="zh-CN">
                <a:sym typeface="+mn-ea"/>
              </a:rPr>
              <a:t> x = 1.5</a:t>
            </a:r>
            <a:endParaRPr lang="en-US" altLang="zh-CN"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21" grpId="0" animBg="1"/>
      <p:bldP spid="21" grpId="1" animBg="1"/>
      <p:bldP spid="20" grpId="0"/>
      <p:bldP spid="20" grpId="1"/>
      <p:bldP spid="25" grpId="0"/>
      <p:bldP spid="25" grpId="1"/>
      <p:bldP spid="26" grpId="0"/>
      <p:bldP spid="26" grpId="1"/>
      <p:bldP spid="24" grpId="0"/>
      <p:bldP spid="24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215005" y="1049020"/>
            <a:ext cx="7025640" cy="5146040"/>
            <a:chOff x="4061" y="399"/>
            <a:chExt cx="11516" cy="8847"/>
          </a:xfrm>
        </p:grpSpPr>
        <p:grpSp>
          <p:nvGrpSpPr>
            <p:cNvPr id="8" name="组合 7"/>
            <p:cNvGrpSpPr/>
            <p:nvPr/>
          </p:nvGrpSpPr>
          <p:grpSpPr>
            <a:xfrm>
              <a:off x="4239" y="742"/>
              <a:ext cx="11338" cy="8504"/>
              <a:chOff x="4239" y="742"/>
              <a:chExt cx="11338" cy="8504"/>
            </a:xfrm>
          </p:grpSpPr>
          <p:cxnSp>
            <p:nvCxnSpPr>
              <p:cNvPr id="2" name="直接箭头连接符 1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8381" y="742"/>
                <a:ext cx="0" cy="850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4239" y="7036"/>
                <a:ext cx="1133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12" name="图片 11" descr="pw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" y="399"/>
              <a:ext cx="8640" cy="8640"/>
            </a:xfrm>
            <a:prstGeom prst="rect">
              <a:avLst/>
            </a:prstGeom>
          </p:spPr>
        </p:pic>
      </p:grpSp>
      <p:sp>
        <p:nvSpPr>
          <p:cNvPr id="15" name="椭圆 14"/>
          <p:cNvSpPr/>
          <p:nvPr/>
        </p:nvSpPr>
        <p:spPr>
          <a:xfrm>
            <a:off x="6534785" y="48488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93305" y="485394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94400" y="4921250"/>
            <a:ext cx="212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1             1.5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454265" y="3822700"/>
            <a:ext cx="0" cy="10858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393305" y="379222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6"/>
            </p:custDataLst>
          </p:nvPr>
        </p:nvSpPr>
        <p:spPr>
          <a:xfrm>
            <a:off x="8307705" y="48742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87055" y="4982210"/>
            <a:ext cx="34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7"/>
            </p:custDataLst>
          </p:nvPr>
        </p:nvCxnSpPr>
        <p:spPr>
          <a:xfrm flipH="1">
            <a:off x="6878955" y="2953385"/>
            <a:ext cx="941705" cy="2272030"/>
          </a:xfrm>
          <a:prstGeom prst="line">
            <a:avLst/>
          </a:prstGeom>
          <a:ln>
            <a:solidFill>
              <a:srgbClr val="D51F3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  <p:bldP spid="16" grpId="0" bldLvl="0" animBg="1"/>
      <p:bldP spid="16" grpId="1" animBg="1"/>
      <p:bldP spid="17" grpId="0"/>
      <p:bldP spid="17" grpId="1"/>
      <p:bldP spid="21" grpId="0" bldLvl="0" animBg="1"/>
      <p:bldP spid="21" grpId="1" animBg="1"/>
      <p:bldP spid="4" grpId="0" bldLvl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71190" y="2034540"/>
            <a:ext cx="6440170" cy="1681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21840" y="4590415"/>
            <a:ext cx="855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 </a:t>
            </a:r>
            <a:r>
              <a:rPr lang="zh-CN" altLang="en-US"/>
              <a:t>粗略估计该数值在</a:t>
            </a:r>
            <a:r>
              <a:rPr lang="en-US" altLang="zh-CN"/>
              <a:t> 1-2 </a:t>
            </a:r>
            <a:r>
              <a:rPr lang="zh-CN" altLang="en-US"/>
              <a:t>之间</a:t>
            </a:r>
            <a:endParaRPr lang="zh-CN" altLang="en-US"/>
          </a:p>
          <a:p>
            <a:r>
              <a:rPr lang="en-US" altLang="zh-CN"/>
              <a:t>step2 </a:t>
            </a:r>
            <a:r>
              <a:rPr lang="zh-CN" altLang="en-US"/>
              <a:t>通过牛顿迭代法进行精度逼近通，直到</a:t>
            </a:r>
            <a:r>
              <a:rPr lang="en-US" altLang="zh-CN"/>
              <a:t>X</a:t>
            </a:r>
            <a:r>
              <a:rPr lang="en-US" altLang="zh-CN" baseline="-25000"/>
              <a:t>next </a:t>
            </a:r>
            <a:r>
              <a:rPr lang="en-US" altLang="zh-CN"/>
              <a:t>- X</a:t>
            </a:r>
            <a:r>
              <a:rPr lang="en-US" altLang="zh-CN" baseline="-25000"/>
              <a:t>last </a:t>
            </a:r>
            <a:r>
              <a:rPr lang="en-US" altLang="zh-CN"/>
              <a:t>&lt; 0.000001(</a:t>
            </a:r>
            <a:r>
              <a:rPr lang="zh-CN" altLang="en-US"/>
              <a:t>精度阈值可自定义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8310" y="986155"/>
            <a:ext cx="9483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过第一次迭代计算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得到</a:t>
            </a:r>
            <a:r>
              <a:rPr lang="en-US" altLang="zh-CN" sz="2800">
                <a:sym typeface="+mn-ea"/>
              </a:rPr>
              <a:t>1.5</a:t>
            </a:r>
            <a:r>
              <a:rPr lang="zh-CN" altLang="en-US" sz="2800">
                <a:sym typeface="+mn-ea"/>
              </a:rPr>
              <a:t>，该数字更加接近真实值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18690"/>
          <a:stretch>
            <a:fillRect/>
          </a:stretch>
        </p:blipFill>
        <p:spPr>
          <a:xfrm>
            <a:off x="112395" y="317500"/>
            <a:ext cx="5558155" cy="6223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670550" y="1887855"/>
            <a:ext cx="66338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开根号消耗算力的原因：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开根号不是一次性计算，需要</a:t>
            </a:r>
            <a:r>
              <a:rPr lang="zh-CN" altLang="en-US" sz="2800">
                <a:solidFill>
                  <a:srgbClr val="FF0000"/>
                </a:solidFill>
              </a:rPr>
              <a:t>反复迭代</a:t>
            </a:r>
            <a:r>
              <a:rPr lang="zh-CN" altLang="en-US" sz="2800"/>
              <a:t>，直到达到精度</a:t>
            </a:r>
            <a:r>
              <a:rPr lang="zh-CN" altLang="en-US" sz="2800"/>
              <a:t>要求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每次迭代都涉及到加减乘除</a:t>
            </a:r>
            <a:r>
              <a:rPr lang="zh-CN" altLang="en-US" sz="2800"/>
              <a:t>运算，是常规加法运算占用算力的</a:t>
            </a:r>
            <a:r>
              <a:rPr lang="zh-CN" altLang="en-US" sz="2800"/>
              <a:t>多倍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单细胞</a:t>
            </a:r>
            <a:r>
              <a:rPr lang="zh-CN" altLang="en-US" sz="2800"/>
              <a:t>项目通常涉及到</a:t>
            </a:r>
            <a:r>
              <a:rPr lang="zh-CN" altLang="en-US" sz="2800">
                <a:solidFill>
                  <a:srgbClr val="FF0000"/>
                </a:solidFill>
              </a:rPr>
              <a:t>更高的维度</a:t>
            </a:r>
            <a:r>
              <a:rPr lang="zh-CN" altLang="en-US" sz="2800"/>
              <a:t>，例如</a:t>
            </a:r>
            <a:r>
              <a:rPr lang="en-US" altLang="zh-CN" sz="2800"/>
              <a:t>2000</a:t>
            </a:r>
            <a:r>
              <a:rPr lang="zh-CN" altLang="en-US" sz="2800"/>
              <a:t>高变基因，因此需要消耗更大的</a:t>
            </a:r>
            <a:r>
              <a:rPr lang="zh-CN" altLang="en-US" sz="2800"/>
              <a:t>算力</a:t>
            </a:r>
            <a:endParaRPr lang="zh-CN" altLang="en-US" sz="28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230" y="2858770"/>
                <a:ext cx="5537200" cy="11398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40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𝑛𝑒𝑥𝑡</m:t>
                    </m:r>
                  </m:oMath>
                </a14:m>
                <a:r>
                  <a:rPr lang="en-US" altLang="zh-CN" sz="4000">
                    <a:latin typeface="Cambria Math" panose="02040503050406030204" charset="0"/>
                    <a:cs typeface="Cambria Math" panose="02040503050406030204" charset="0"/>
                  </a:rPr>
                  <a:t> 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40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last</m:t>
                    </m:r>
                    <m:r>
                      <a:rPr lang="en-US" altLang="zh-CN" sz="40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400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40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4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𝑙𝑎𝑠𝑡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4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𝑙𝑎𝑠𝑡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" y="2858770"/>
                <a:ext cx="5537200" cy="1139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67300" y="153670"/>
            <a:ext cx="6939915" cy="6550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1510" y="1654175"/>
            <a:ext cx="11155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如何提高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开根号计算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速度？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0" y="3279140"/>
            <a:ext cx="551688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减少迭代次数？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0620" y="1487170"/>
            <a:ext cx="9890760" cy="38836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7975" y="3521075"/>
            <a:ext cx="1588770" cy="3873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4690" y="2311400"/>
            <a:ext cx="6223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如果第一次迭代，就输入一个近似值，那是不是需要更少的迭代次数</a:t>
            </a:r>
            <a:r>
              <a:rPr lang="en-US" altLang="zh-CN" sz="3200"/>
              <a:t> </a:t>
            </a:r>
            <a:r>
              <a:rPr lang="zh-CN" altLang="en-US" sz="3200"/>
              <a:t>就可以出结果？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253365"/>
            <a:ext cx="6718300" cy="6115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28750" y="1614805"/>
            <a:ext cx="9784080" cy="2584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优化流程提高</a:t>
            </a:r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计算效率的关键：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能否在迭代之初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就给一个精度较高的初始值？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0" y="1386205"/>
            <a:ext cx="4535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开根号目的：</a:t>
            </a:r>
            <a:endParaRPr lang="zh-CN" altLang="en-US" sz="2800"/>
          </a:p>
          <a:p>
            <a:pPr algn="ctr"/>
            <a:r>
              <a:rPr lang="zh-CN" altLang="en-US" sz="2800"/>
              <a:t>得到精确的小数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625725" y="4041775"/>
            <a:ext cx="6941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加速计算开根号的核心：</a:t>
            </a:r>
            <a:endParaRPr lang="zh-CN" altLang="en-US" sz="2800"/>
          </a:p>
          <a:p>
            <a:pPr algn="ctr"/>
            <a:r>
              <a:rPr lang="zh-CN" altLang="en-US" sz="2800"/>
              <a:t>提供一个与真实值较为接近的</a:t>
            </a:r>
            <a:r>
              <a:rPr lang="zh-CN" altLang="en-US" sz="2800"/>
              <a:t>小数</a:t>
            </a:r>
            <a:endParaRPr lang="zh-CN" altLang="en-US" sz="2800"/>
          </a:p>
        </p:txBody>
      </p:sp>
      <p:sp>
        <p:nvSpPr>
          <p:cNvPr id="6" name="环形箭头 5"/>
          <p:cNvSpPr/>
          <p:nvPr/>
        </p:nvSpPr>
        <p:spPr>
          <a:xfrm rot="5400000">
            <a:off x="7933055" y="2051685"/>
            <a:ext cx="2426335" cy="2292985"/>
          </a:xfrm>
          <a:prstGeom prst="circular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环形箭头 6"/>
          <p:cNvSpPr/>
          <p:nvPr/>
        </p:nvSpPr>
        <p:spPr>
          <a:xfrm rot="16200000">
            <a:off x="2266315" y="2051685"/>
            <a:ext cx="2426335" cy="2292985"/>
          </a:xfrm>
          <a:prstGeom prst="circular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8600000">
            <a:off x="4104005" y="253873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完美</a:t>
            </a:r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闭环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4" grpId="1"/>
      <p:bldP spid="7" grpId="0" animBg="1"/>
      <p:bldP spid="7" grpId="1" animBg="1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70960" y="253365"/>
            <a:ext cx="44500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二进制中的秘密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63545" y="1179195"/>
            <a:ext cx="6400800" cy="3657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1360" y="473519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符号位(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/>
              <a:t>ign): 1个bit，0 代表正数，1 代表负数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指数位(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zh-CN" altLang="en-US"/>
              <a:t>xponent):8个bit， 范围-127~128，用于存储科学计数法中的指数部分，并且采用以为存储方式，所存储的数据为原数据</a:t>
            </a:r>
            <a:r>
              <a:rPr lang="en-US" altLang="zh-CN"/>
              <a:t> -</a:t>
            </a:r>
            <a:r>
              <a:rPr lang="zh-CN" altLang="en-US"/>
              <a:t>127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尾数位(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/>
              <a:t>antissa): 23bit,用于存储尾数部分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5445" y="1795145"/>
            <a:ext cx="6340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0  01111111 10000000000000000000000</a:t>
            </a:r>
            <a:endParaRPr lang="en-US" altLang="zh-CN" sz="240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314065" y="2192655"/>
            <a:ext cx="261620" cy="572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95195" y="2820670"/>
            <a:ext cx="216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符号位：代表</a:t>
            </a:r>
            <a:r>
              <a:rPr lang="zh-CN" altLang="en-US"/>
              <a:t>正数</a:t>
            </a:r>
            <a:endParaRPr lang="zh-CN" altLang="en-US"/>
          </a:p>
        </p:txBody>
      </p:sp>
      <p:cxnSp>
        <p:nvCxnSpPr>
          <p:cNvPr id="8" name="直接箭头连接符 7"/>
          <p:cNvCxnSpPr/>
          <p:nvPr>
            <p:custDataLst>
              <p:tags r:id="rId3"/>
            </p:custDataLst>
          </p:nvPr>
        </p:nvCxnSpPr>
        <p:spPr>
          <a:xfrm flipV="1">
            <a:off x="4360545" y="1232535"/>
            <a:ext cx="455295" cy="562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58410" y="758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指数位：转换成十进制为</a:t>
            </a:r>
            <a:r>
              <a:rPr lang="en-US" altLang="zh-CN"/>
              <a:t> 127</a:t>
            </a:r>
            <a:endParaRPr lang="en-US" altLang="zh-CN"/>
          </a:p>
          <a:p>
            <a:r>
              <a:rPr lang="en-US" altLang="zh-CN"/>
              <a:t>127 - 127 = 0 </a:t>
            </a:r>
            <a:r>
              <a:rPr lang="zh-CN" altLang="en-US"/>
              <a:t>指数为</a:t>
            </a:r>
            <a:r>
              <a:rPr lang="en-US" altLang="zh-CN"/>
              <a:t> 0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33585" y="394970"/>
            <a:ext cx="2164715" cy="179768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>
            <p:custDataLst>
              <p:tags r:id="rId6"/>
            </p:custDataLst>
          </p:nvPr>
        </p:nvCxnSpPr>
        <p:spPr>
          <a:xfrm>
            <a:off x="6474460" y="2192655"/>
            <a:ext cx="512445" cy="387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98920" y="2871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尾数位</a:t>
            </a:r>
            <a:r>
              <a:rPr lang="en-US" altLang="zh-CN"/>
              <a:t> = 1 + 2</a:t>
            </a:r>
            <a:r>
              <a:rPr lang="en-US" altLang="zh-CN" baseline="30000"/>
              <a:t>-1</a:t>
            </a:r>
            <a:endParaRPr lang="en-US" altLang="zh-CN" baseline="30000"/>
          </a:p>
        </p:txBody>
      </p:sp>
      <p:sp>
        <p:nvSpPr>
          <p:cNvPr id="14" name="文本框 13"/>
          <p:cNvSpPr txBox="1"/>
          <p:nvPr/>
        </p:nvSpPr>
        <p:spPr>
          <a:xfrm>
            <a:off x="3575685" y="3634105"/>
            <a:ext cx="4636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该</a:t>
            </a:r>
            <a:r>
              <a:rPr lang="en-US" altLang="zh-CN" sz="2400"/>
              <a:t> float </a:t>
            </a:r>
            <a:r>
              <a:rPr lang="zh-CN" altLang="en-US" sz="2400"/>
              <a:t>对应的小数</a:t>
            </a:r>
            <a:r>
              <a:rPr lang="en-US" altLang="zh-CN" sz="2400"/>
              <a:t>   1.5</a:t>
            </a:r>
            <a:r>
              <a:rPr lang="zh-CN" altLang="en-US" sz="2400"/>
              <a:t>×</a:t>
            </a:r>
            <a:r>
              <a:rPr lang="en-US" altLang="zh-CN" sz="2400"/>
              <a:t>2</a:t>
            </a:r>
            <a:r>
              <a:rPr lang="en-US" altLang="zh-CN" sz="2400" baseline="30000"/>
              <a:t>0 = </a:t>
            </a:r>
            <a:r>
              <a:rPr lang="en-US" altLang="zh-CN" sz="2400"/>
              <a:t>1.5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4815840" y="4488815"/>
            <a:ext cx="260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 </a:t>
            </a:r>
            <a:r>
              <a:rPr lang="zh-CN" altLang="en-US"/>
              <a:t>为指数位</a:t>
            </a:r>
            <a:r>
              <a:rPr lang="en-US" altLang="zh-CN"/>
              <a:t>  M </a:t>
            </a:r>
            <a:r>
              <a:rPr lang="zh-CN" altLang="en-US"/>
              <a:t>为尾数</a:t>
            </a:r>
            <a:r>
              <a:rPr lang="zh-CN" altLang="en-US"/>
              <a:t>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60481" y="5148199"/>
                <a:ext cx="3742690" cy="7753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𝑓𝑙𝑜𝑎𝑡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en-US" altLang="zh-CN" sz="2400" i="1" baseline="300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360481" y="5148199"/>
                <a:ext cx="3742690" cy="775335"/>
              </a:xfrm>
              <a:prstGeom prst="rect">
                <a:avLst/>
              </a:prstGeom>
              <a:blipFill rotWithShape="1">
                <a:blip r:embed="rId9"/>
                <a:stretch>
                  <a:fillRect l="-15" t="-3964" r="1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282950" y="932815"/>
                <a:ext cx="6109335" cy="163322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𝑓𝑙𝑜𝑎𝑡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23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𝐸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127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i="1" baseline="300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282950" y="932815"/>
                <a:ext cx="6109335" cy="1633220"/>
              </a:xfrm>
              <a:prstGeom prst="rect">
                <a:avLst/>
              </a:prstGeom>
              <a:blipFill rotWithShape="1">
                <a:blip r:embed="rId5"/>
                <a:stretch>
                  <a:fillRect t="-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22270" y="3568065"/>
                <a:ext cx="7158355" cy="777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24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𝑓𝑙𝑜𝑎𝑡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zh-CN" altLang="en-US" sz="24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24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70" y="3568065"/>
                <a:ext cx="7158355" cy="777875"/>
              </a:xfrm>
              <a:prstGeom prst="rect">
                <a:avLst/>
              </a:prstGeom>
              <a:blipFill rotWithShape="1">
                <a:blip r:embed="rId6"/>
                <a:stretch>
                  <a:fillRect t="-3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234690" y="965835"/>
                <a:ext cx="6109335" cy="96901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𝑓𝑙𝑜𝑎𝑡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en-US" altLang="zh-CN" sz="2800" i="1" baseline="300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234690" y="965835"/>
                <a:ext cx="6109335" cy="969010"/>
              </a:xfrm>
              <a:prstGeom prst="rect">
                <a:avLst/>
              </a:prstGeom>
              <a:blipFill rotWithShape="1">
                <a:blip r:embed="rId5"/>
                <a:stretch>
                  <a:fillRect t="-4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34626" y="2448814"/>
                <a:ext cx="4978400" cy="6165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 baseline="30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400" i="1" baseline="30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 baseline="30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127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626" y="2448814"/>
                <a:ext cx="4978400" cy="616585"/>
              </a:xfrm>
              <a:prstGeom prst="rect">
                <a:avLst/>
              </a:prstGeom>
              <a:blipFill rotWithShape="1">
                <a:blip r:embed="rId6"/>
                <a:stretch>
                  <a:fillRect l="-11" t="-4985" r="-869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05580" y="3092450"/>
                <a:ext cx="5452745" cy="77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24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24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80" y="3092450"/>
                <a:ext cx="5452745" cy="775335"/>
              </a:xfrm>
              <a:prstGeom prst="rect">
                <a:avLst/>
              </a:prstGeom>
              <a:blipFill rotWithShape="1">
                <a:blip r:embed="rId7"/>
                <a:stretch>
                  <a:fillRect t="-3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536440" y="3882390"/>
                <a:ext cx="4064000" cy="77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24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4536440" y="3882390"/>
                <a:ext cx="4064000" cy="775335"/>
              </a:xfrm>
              <a:prstGeom prst="rect">
                <a:avLst/>
              </a:prstGeom>
              <a:blipFill rotWithShape="1">
                <a:blip r:embed="rId10"/>
                <a:stretch>
                  <a:fillRect t="-3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884295" y="5146675"/>
                <a:ext cx="5005070" cy="9334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 sz="3200">
                    <a:latin typeface="Cambria Math" panose="02040503050406030204" charset="0"/>
                    <a:cs typeface="Cambria Math" panose="02040503050406030204" charset="0"/>
                  </a:rPr>
                  <a:t>如何计算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32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32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3200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95" y="5146675"/>
                <a:ext cx="5005070" cy="933450"/>
              </a:xfrm>
              <a:prstGeom prst="rect">
                <a:avLst/>
              </a:prstGeom>
              <a:blipFill rotWithShape="1">
                <a:blip r:embed="rId11"/>
                <a:stretch>
                  <a:fillRect t="-5986" b="-72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46375" y="19545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ym typeface="+mn-ea"/>
              </a:rPr>
              <a:t>0  01111111 10000000000000000000000</a:t>
            </a:r>
            <a:endParaRPr lang="en-US" altLang="zh-CN" sz="2400">
              <a:sym typeface="+mn-ea"/>
            </a:endParaRPr>
          </a:p>
        </p:txBody>
      </p:sp>
      <p:sp>
        <p:nvSpPr>
          <p:cNvPr id="4" name="右大括号 3"/>
          <p:cNvSpPr/>
          <p:nvPr/>
        </p:nvSpPr>
        <p:spPr>
          <a:xfrm rot="5400000">
            <a:off x="6421755" y="857885"/>
            <a:ext cx="350520" cy="34651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145155" y="542290"/>
                <a:ext cx="6096000" cy="1003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32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155" y="542290"/>
                <a:ext cx="6096000" cy="1003935"/>
              </a:xfrm>
              <a:prstGeom prst="rect">
                <a:avLst/>
              </a:prstGeom>
              <a:blipFill rotWithShape="1">
                <a:blip r:embed="rId3"/>
                <a:stretch>
                  <a:fillRect t="-5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776345" y="3136900"/>
            <a:ext cx="455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 </a:t>
            </a:r>
            <a:r>
              <a:rPr lang="zh-CN" altLang="en-US" sz="3200"/>
              <a:t>取值范围</a:t>
            </a:r>
            <a:r>
              <a:rPr lang="en-US" altLang="zh-CN" sz="3200"/>
              <a:t> 0 - 2</a:t>
            </a:r>
            <a:r>
              <a:rPr lang="en-US" altLang="zh-CN" sz="3200" baseline="30000"/>
              <a:t>23</a:t>
            </a:r>
            <a:r>
              <a:rPr lang="en-US" altLang="zh-CN" sz="3200"/>
              <a:t>-1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3849370" y="39446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M / 2</a:t>
            </a:r>
            <a:r>
              <a:rPr lang="en-US" altLang="zh-CN" sz="2800" baseline="30000"/>
              <a:t>23  </a:t>
            </a:r>
            <a:r>
              <a:rPr lang="zh-CN" altLang="en-US" sz="2800"/>
              <a:t>取值范围位</a:t>
            </a:r>
            <a:r>
              <a:rPr lang="en-US" altLang="zh-CN" sz="2800"/>
              <a:t> 0 - 1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088890" y="4907280"/>
                <a:ext cx="2824480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sz="3200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5088890" y="4907280"/>
                <a:ext cx="2824480" cy="583565"/>
              </a:xfrm>
              <a:prstGeom prst="rect">
                <a:avLst/>
              </a:prstGeom>
              <a:blipFill rotWithShape="1">
                <a:blip r:embed="rId6"/>
                <a:stretch>
                  <a:fillRect b="-5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248025" y="4943475"/>
            <a:ext cx="2042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原式可以看作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8124190" y="5022215"/>
            <a:ext cx="180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（定义域为</a:t>
            </a:r>
            <a:r>
              <a:rPr lang="en-US" altLang="zh-CN"/>
              <a:t> 0 - 1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768350"/>
            <a:ext cx="5486400" cy="5486400"/>
          </a:xfrm>
          <a:prstGeom prst="rect">
            <a:avLst/>
          </a:prstGeom>
        </p:spPr>
      </p:pic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2174875" y="864870"/>
            <a:ext cx="4966970" cy="500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72400" y="15341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0 - 1 </a:t>
            </a:r>
            <a:r>
              <a:rPr lang="zh-CN" altLang="en-US"/>
              <a:t>范围内，</a:t>
            </a:r>
            <a:r>
              <a:rPr lang="en-US" altLang="zh-CN"/>
              <a:t>log2(1+x) </a:t>
            </a:r>
            <a:r>
              <a:rPr lang="zh-CN" altLang="en-US"/>
              <a:t>与</a:t>
            </a:r>
            <a:r>
              <a:rPr lang="en-US" altLang="zh-CN"/>
              <a:t> y = x </a:t>
            </a:r>
            <a:r>
              <a:rPr lang="zh-CN" altLang="en-US"/>
              <a:t>的值非常接近，因此可以使用</a:t>
            </a:r>
            <a:r>
              <a:rPr lang="en-US" altLang="zh-CN"/>
              <a:t> y = x  </a:t>
            </a:r>
            <a:r>
              <a:rPr lang="zh-CN" altLang="en-US"/>
              <a:t>近似的去代替</a:t>
            </a:r>
            <a:r>
              <a:rPr lang="en-US" altLang="zh-CN"/>
              <a:t> </a:t>
            </a:r>
            <a:r>
              <a:rPr lang="en-US" altLang="zh-CN"/>
              <a:t>log2(1+x)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878445" y="54229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红线为</a:t>
            </a:r>
            <a:r>
              <a:rPr lang="en-US" altLang="zh-CN"/>
              <a:t> y = x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78445" y="2890520"/>
                <a:ext cx="4064000" cy="60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45" y="2890520"/>
                <a:ext cx="4064000" cy="603250"/>
              </a:xfrm>
              <a:prstGeom prst="rect">
                <a:avLst/>
              </a:prstGeom>
              <a:blipFill rotWithShape="1">
                <a:blip r:embed="rId4"/>
                <a:stretch>
                  <a:fillRect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772400" y="4305300"/>
                <a:ext cx="4064000" cy="60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305300"/>
                <a:ext cx="4064000" cy="603250"/>
              </a:xfrm>
              <a:prstGeom prst="rect">
                <a:avLst/>
              </a:prstGeom>
              <a:blipFill rotWithShape="1">
                <a:blip r:embed="rId5"/>
                <a:stretch>
                  <a:fillRect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878445" y="3715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可写为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718310" y="1120775"/>
                <a:ext cx="4064000" cy="61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127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10" y="1120775"/>
                <a:ext cx="4064000" cy="616585"/>
              </a:xfrm>
              <a:prstGeom prst="rect">
                <a:avLst/>
              </a:prstGeom>
              <a:blipFill rotWithShape="1">
                <a:blip r:embed="rId3"/>
                <a:stretch>
                  <a:fillRect t="-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614670" y="959485"/>
                <a:ext cx="4410075" cy="777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23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70" y="959485"/>
                <a:ext cx="4410075" cy="777875"/>
              </a:xfrm>
              <a:prstGeom prst="rect">
                <a:avLst/>
              </a:prstGeom>
              <a:blipFill rotWithShape="1">
                <a:blip r:embed="rId4"/>
                <a:stretch>
                  <a:fillRect t="-3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048000" y="176022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ym typeface="+mn-ea"/>
              </a:rPr>
              <a:t>1.5 float</a:t>
            </a:r>
            <a:r>
              <a:rPr lang="zh-CN" altLang="en-US" sz="2400">
                <a:sym typeface="+mn-ea"/>
              </a:rPr>
              <a:t>型数值在内存中的数据结构：</a:t>
            </a:r>
            <a:endParaRPr lang="zh-CN" altLang="en-US" sz="2400">
              <a:sym typeface="+mn-ea"/>
            </a:endParaRPr>
          </a:p>
          <a:p>
            <a:pPr algn="ctr"/>
            <a:r>
              <a:rPr lang="en-US" altLang="zh-CN" sz="2400">
                <a:sym typeface="+mn-ea"/>
              </a:rPr>
              <a:t>0  01111111 10000000000000000000000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0945" y="2590165"/>
            <a:ext cx="8171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E </a:t>
            </a:r>
            <a:r>
              <a:rPr lang="zh-CN" altLang="en-US" sz="2000"/>
              <a:t>为指数位</a:t>
            </a:r>
            <a:r>
              <a:rPr lang="en-US" altLang="zh-CN" sz="2000"/>
              <a:t>  </a:t>
            </a:r>
            <a:r>
              <a:rPr lang="zh-CN" altLang="en-US" sz="2000"/>
              <a:t>则</a:t>
            </a:r>
            <a:r>
              <a:rPr lang="en-US" altLang="zh-CN" sz="2000"/>
              <a:t>E</a:t>
            </a:r>
            <a:r>
              <a:rPr lang="zh-CN" altLang="en-US" sz="2000"/>
              <a:t>×</a:t>
            </a:r>
            <a:r>
              <a:rPr lang="en-US" altLang="zh-CN" sz="2000"/>
              <a:t>2</a:t>
            </a:r>
            <a:r>
              <a:rPr lang="en-US" altLang="zh-CN" sz="2000" baseline="30000"/>
              <a:t>23 </a:t>
            </a:r>
            <a:r>
              <a:rPr lang="zh-CN" altLang="en-US" sz="2000"/>
              <a:t>对于二进制</a:t>
            </a:r>
            <a:r>
              <a:rPr lang="en-US" altLang="zh-CN" sz="2000"/>
              <a:t> </a:t>
            </a:r>
            <a:r>
              <a:rPr lang="zh-CN" altLang="en-US" sz="2000"/>
              <a:t>等于对</a:t>
            </a:r>
            <a:r>
              <a:rPr lang="en-US" altLang="zh-CN" sz="2000"/>
              <a:t>E </a:t>
            </a:r>
            <a:r>
              <a:rPr lang="zh-CN" altLang="en-US" sz="2000"/>
              <a:t>后边补</a:t>
            </a:r>
            <a:r>
              <a:rPr lang="en-US" altLang="zh-CN" sz="2000"/>
              <a:t> 23 </a:t>
            </a:r>
            <a:r>
              <a:rPr lang="zh-CN" altLang="en-US" sz="2000"/>
              <a:t>个</a:t>
            </a:r>
            <a:r>
              <a:rPr lang="en-US" altLang="zh-CN" sz="2000"/>
              <a:t> 0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               E</a:t>
            </a:r>
            <a:r>
              <a:rPr lang="zh-CN" altLang="en-US" sz="2000">
                <a:sym typeface="+mn-ea"/>
              </a:rPr>
              <a:t>×</a:t>
            </a:r>
            <a:r>
              <a:rPr lang="en-US" altLang="zh-CN" sz="2000">
                <a:sym typeface="+mn-ea"/>
              </a:rPr>
              <a:t>2</a:t>
            </a:r>
            <a:r>
              <a:rPr lang="en-US" altLang="zh-CN" sz="2000" baseline="30000">
                <a:sym typeface="+mn-ea"/>
              </a:rPr>
              <a:t>23 </a:t>
            </a:r>
            <a:r>
              <a:rPr lang="en-US" altLang="zh-CN" sz="2000">
                <a:sym typeface="+mn-ea"/>
              </a:rPr>
              <a:t>=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0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2000">
                <a:sym typeface="+mn-ea"/>
              </a:rPr>
              <a:t>1111111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00000000000000000000000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M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又是尾数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 M =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0 00000000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>
                <a:sym typeface="+mn-ea"/>
              </a:rPr>
              <a:t>10000000000000000000000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上下相加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求和</a:t>
            </a:r>
            <a:r>
              <a:rPr lang="en-US" altLang="zh-CN" sz="2000">
                <a:sym typeface="+mn-ea"/>
              </a:rPr>
              <a:t> =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0  01111111 10000000000000000000000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！！！</a:t>
            </a:r>
            <a:endParaRPr lang="en-US" altLang="zh-CN" sz="2000"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91535" y="4460875"/>
                <a:ext cx="5817235" cy="618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𝑓𝑙𝑜𝑎𝑡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_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_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𝑚𝑒𝑚𝑜𝑟𝑦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127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535" y="4460875"/>
                <a:ext cx="5817235" cy="618490"/>
              </a:xfrm>
              <a:prstGeom prst="rect">
                <a:avLst/>
              </a:prstGeom>
              <a:blipFill rotWithShape="1">
                <a:blip r:embed="rId6"/>
                <a:stretch>
                  <a:fillRect t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13560" y="5079365"/>
            <a:ext cx="85648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由此得到浮点数的</a:t>
            </a:r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对数与该浮点数</a:t>
            </a:r>
            <a:endParaRPr lang="zh-CN" alt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在内存中的二进制结构关系</a:t>
            </a:r>
            <a:endParaRPr lang="zh-CN" alt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9960" y="959485"/>
            <a:ext cx="7945755" cy="52539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5445" y="735965"/>
            <a:ext cx="63404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回到需求：</a:t>
            </a:r>
            <a:r>
              <a:rPr lang="zh-CN" altLang="en-US" sz="2800">
                <a:solidFill>
                  <a:srgbClr val="FF0000"/>
                </a:solidFill>
              </a:rPr>
              <a:t>计算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浮点数</a:t>
            </a:r>
            <a:r>
              <a:rPr lang="en-US" altLang="zh-CN" sz="2800">
                <a:solidFill>
                  <a:srgbClr val="FF0000"/>
                </a:solidFill>
              </a:rPr>
              <a:t> y </a:t>
            </a:r>
            <a:r>
              <a:rPr lang="zh-CN" altLang="en-US" sz="2800">
                <a:solidFill>
                  <a:srgbClr val="FF0000"/>
                </a:solidFill>
              </a:rPr>
              <a:t>的平方根倒数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设</a:t>
            </a:r>
            <a:r>
              <a:rPr lang="en-US" altLang="zh-CN" sz="2800"/>
              <a:t> a </a:t>
            </a:r>
            <a:r>
              <a:rPr lang="zh-CN" altLang="en-US" sz="2800"/>
              <a:t>为</a:t>
            </a:r>
            <a:r>
              <a:rPr lang="en-US" altLang="zh-CN" sz="2800"/>
              <a:t> y </a:t>
            </a:r>
            <a:r>
              <a:rPr lang="zh-CN" altLang="en-US" sz="2800"/>
              <a:t>的平方根</a:t>
            </a:r>
            <a:r>
              <a:rPr lang="zh-CN" altLang="en-US" sz="2800"/>
              <a:t>倒数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Y </a:t>
            </a:r>
            <a:r>
              <a:rPr lang="zh-CN" altLang="en-US" sz="2800"/>
              <a:t>是</a:t>
            </a:r>
            <a:r>
              <a:rPr lang="en-US" altLang="zh-CN" sz="2800"/>
              <a:t> </a:t>
            </a:r>
            <a:r>
              <a:rPr lang="zh-CN" altLang="en-US" sz="2800"/>
              <a:t>浮点数</a:t>
            </a:r>
            <a:r>
              <a:rPr lang="en-US" altLang="zh-CN" sz="2800"/>
              <a:t> y </a:t>
            </a:r>
            <a:r>
              <a:rPr lang="zh-CN" altLang="en-US" sz="2800"/>
              <a:t>的二进制</a:t>
            </a:r>
            <a:r>
              <a:rPr lang="zh-CN" altLang="en-US" sz="2800"/>
              <a:t>数据结构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A 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浮点数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a </a:t>
            </a:r>
            <a:r>
              <a:rPr lang="zh-CN" altLang="en-US" sz="2800">
                <a:sym typeface="+mn-ea"/>
              </a:rPr>
              <a:t>的二进制数据结构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187065" y="3025140"/>
                <a:ext cx="5817235" cy="68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y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87065" y="3025140"/>
                <a:ext cx="5817235" cy="687705"/>
              </a:xfrm>
              <a:prstGeom prst="rect">
                <a:avLst/>
              </a:prstGeom>
              <a:blipFill rotWithShape="1">
                <a:blip r:embed="rId5"/>
                <a:stretch>
                  <a:fillRect b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92245" y="2604135"/>
                <a:ext cx="4064000" cy="49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45" y="2604135"/>
                <a:ext cx="4064000" cy="490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218055" y="4013200"/>
                <a:ext cx="8210550" cy="146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zh-CN" altLang="en-US" sz="2400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zh-CN" altLang="en-US" sz="2400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381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218055" y="4013200"/>
                <a:ext cx="8210550" cy="1463040"/>
              </a:xfrm>
              <a:prstGeom prst="rect">
                <a:avLst/>
              </a:prstGeom>
              <a:blipFill rotWithShape="1">
                <a:blip r:embed="rId9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87065" y="64135"/>
                <a:ext cx="5817235" cy="618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𝑓𝑙𝑜𝑎𝑡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_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_</m:t>
                    </m:r>
                    <m:r>
                      <a:rPr lang="en-US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𝑚𝑒𝑚𝑜𝑟𝑦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127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187065" y="64135"/>
                <a:ext cx="5817235" cy="618490"/>
              </a:xfrm>
              <a:prstGeom prst="rect">
                <a:avLst/>
              </a:prstGeom>
              <a:blipFill rotWithShape="1">
                <a:blip r:embed="rId12"/>
                <a:stretch>
                  <a:fillRect t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106420" y="733425"/>
                <a:ext cx="6096000" cy="7766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381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20" y="733425"/>
                <a:ext cx="6096000" cy="7766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122420" y="1510030"/>
                <a:ext cx="4064000" cy="45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381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20" y="1510030"/>
                <a:ext cx="4064000" cy="452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100320" y="2736850"/>
            <a:ext cx="19907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000010 = 2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000100 = 4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000001 = 1</a:t>
            </a:r>
            <a:endParaRPr lang="en-US" altLang="zh-CN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5865" y="2266315"/>
            <a:ext cx="1109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移位符</a:t>
            </a:r>
            <a:r>
              <a:rPr lang="en-US" altLang="zh-CN"/>
              <a:t> </a:t>
            </a:r>
            <a:r>
              <a:rPr lang="zh-CN" altLang="en-US"/>
              <a:t>将内存区域中的数字整体左移或者右移一位，另一端补</a:t>
            </a:r>
            <a:r>
              <a:rPr lang="en-US" altLang="zh-CN"/>
              <a:t> 0</a:t>
            </a:r>
            <a:r>
              <a:rPr lang="zh-CN" altLang="en-US"/>
              <a:t>，可以达到</a:t>
            </a:r>
            <a:r>
              <a:rPr lang="en-US" altLang="zh-CN"/>
              <a:t> </a:t>
            </a:r>
            <a:r>
              <a:rPr lang="zh-CN" altLang="en-US"/>
              <a:t>除以</a:t>
            </a:r>
            <a:r>
              <a:rPr lang="en-US" altLang="zh-CN"/>
              <a:t> 2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乘</a:t>
            </a:r>
            <a:r>
              <a:rPr lang="en-US" altLang="zh-CN"/>
              <a:t> 2 </a:t>
            </a:r>
            <a:r>
              <a:rPr lang="zh-CN" altLang="en-US"/>
              <a:t>的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06420" y="4358640"/>
            <a:ext cx="6409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0011101100010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 </a:t>
            </a:r>
            <a:r>
              <a:rPr lang="zh-CN" altLang="en-US" sz="2400"/>
              <a:t>右移后</a:t>
            </a:r>
            <a:r>
              <a:rPr lang="en-US" altLang="zh-CN" sz="2400"/>
              <a:t> </a:t>
            </a:r>
            <a:r>
              <a:rPr lang="zh-CN" altLang="en-US" sz="2400"/>
              <a:t>为</a:t>
            </a:r>
            <a:r>
              <a:rPr lang="en-US" altLang="zh-CN" sz="2400"/>
              <a:t> 0</a:t>
            </a:r>
            <a:r>
              <a:rPr lang="en-US" altLang="zh-CN" sz="2400">
                <a:sym typeface="+mn-ea"/>
              </a:rPr>
              <a:t>001110110001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/>
              <a:t>可能会发生</a:t>
            </a:r>
            <a:r>
              <a:rPr lang="en-US" altLang="zh-CN" sz="2400"/>
              <a:t> 1 bit </a:t>
            </a:r>
            <a:r>
              <a:rPr lang="zh-CN" altLang="en-US" sz="2400"/>
              <a:t>的精度丢失，但是影响的是浮点数尾数的最后一位，精度丢失影响非常少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83940" y="5725795"/>
            <a:ext cx="1516380" cy="827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53125" y="5795645"/>
            <a:ext cx="2233295" cy="6870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22420" y="967740"/>
                <a:ext cx="4064000" cy="45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381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22420" y="967740"/>
                <a:ext cx="4064000" cy="4521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122420" y="2624455"/>
                <a:ext cx="406400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400000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122420" y="2624455"/>
                <a:ext cx="4064000" cy="460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064000" y="19316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通过</a:t>
            </a:r>
            <a:r>
              <a:rPr lang="en-US" altLang="zh-CN" sz="2400"/>
              <a:t> 16 </a:t>
            </a:r>
            <a:r>
              <a:rPr lang="zh-CN" altLang="en-US" sz="2400"/>
              <a:t>进制简化公式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06650" y="3889375"/>
            <a:ext cx="8696325" cy="14001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0" y="1412875"/>
            <a:ext cx="3732530" cy="3732530"/>
          </a:xfrm>
          <a:prstGeom prst="rect">
            <a:avLst/>
          </a:prstGeom>
        </p:spPr>
      </p:pic>
      <p:pic>
        <p:nvPicPr>
          <p:cNvPr id="2" name="图片 1" descr="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1412875"/>
            <a:ext cx="3732530" cy="3732530"/>
          </a:xfrm>
          <a:prstGeom prst="rect">
            <a:avLst/>
          </a:prstGeom>
        </p:spPr>
      </p:pic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 flipV="1">
            <a:off x="1443355" y="1466215"/>
            <a:ext cx="3314700" cy="3401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94935" y="2401570"/>
            <a:ext cx="159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通过修正达到</a:t>
            </a:r>
            <a:endParaRPr lang="zh-CN" altLang="en-US"/>
          </a:p>
          <a:p>
            <a:r>
              <a:rPr lang="zh-CN" altLang="en-US"/>
              <a:t>全局误差</a:t>
            </a:r>
            <a:r>
              <a:rPr lang="zh-CN" altLang="en-US"/>
              <a:t>最低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513705" y="3196590"/>
            <a:ext cx="775335" cy="1651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365365" y="1412875"/>
            <a:ext cx="3314700" cy="3401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46830" y="883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 0x5f400000</a:t>
            </a:r>
            <a:r>
              <a:rPr lang="en-US" altLang="zh-CN"/>
              <a:t>+ </a:t>
            </a:r>
            <a:r>
              <a:rPr lang="en-US" altLang="zh-CN"/>
              <a:t>修正值 = 0x5f3759df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73960" y="1957070"/>
            <a:ext cx="7496175" cy="2943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082800" y="862330"/>
            <a:ext cx="77152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回到</a:t>
            </a:r>
            <a:r>
              <a:rPr lang="zh-CN" altLang="en-US" sz="2800"/>
              <a:t>单细胞需求：</a:t>
            </a:r>
            <a:r>
              <a:rPr lang="zh-CN" altLang="en-US" sz="2800">
                <a:solidFill>
                  <a:srgbClr val="FF0000"/>
                </a:solidFill>
              </a:rPr>
              <a:t>计算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浮点数</a:t>
            </a:r>
            <a:r>
              <a:rPr lang="en-US" altLang="zh-CN" sz="2800">
                <a:solidFill>
                  <a:srgbClr val="FF0000"/>
                </a:solidFill>
              </a:rPr>
              <a:t> y </a:t>
            </a:r>
            <a:r>
              <a:rPr lang="zh-CN" altLang="en-US" sz="2800">
                <a:solidFill>
                  <a:srgbClr val="FF0000"/>
                </a:solidFill>
              </a:rPr>
              <a:t>的平方根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设</a:t>
            </a:r>
            <a:r>
              <a:rPr lang="en-US" altLang="zh-CN" sz="2800"/>
              <a:t> a </a:t>
            </a:r>
            <a:r>
              <a:rPr lang="zh-CN" altLang="en-US" sz="2800"/>
              <a:t>为</a:t>
            </a:r>
            <a:r>
              <a:rPr lang="en-US" altLang="zh-CN" sz="2800"/>
              <a:t> y 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平方根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Y </a:t>
            </a:r>
            <a:r>
              <a:rPr lang="zh-CN" altLang="en-US" sz="2800"/>
              <a:t>是</a:t>
            </a:r>
            <a:r>
              <a:rPr lang="en-US" altLang="zh-CN" sz="2800"/>
              <a:t> </a:t>
            </a:r>
            <a:r>
              <a:rPr lang="zh-CN" altLang="en-US" sz="2800"/>
              <a:t>浮点数</a:t>
            </a:r>
            <a:r>
              <a:rPr lang="en-US" altLang="zh-CN" sz="2800"/>
              <a:t> y </a:t>
            </a:r>
            <a:r>
              <a:rPr lang="zh-CN" altLang="en-US" sz="2800"/>
              <a:t>的二进制</a:t>
            </a:r>
            <a:r>
              <a:rPr lang="zh-CN" altLang="en-US" sz="2800"/>
              <a:t>数据结构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A 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浮点数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a </a:t>
            </a:r>
            <a:r>
              <a:rPr lang="zh-CN" altLang="en-US" sz="2800">
                <a:sym typeface="+mn-ea"/>
              </a:rPr>
              <a:t>的二进制数据结构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87065" y="3025140"/>
                <a:ext cx="5817235" cy="68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baseline="-2500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m:t>y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187065" y="3025140"/>
                <a:ext cx="5817235" cy="687705"/>
              </a:xfrm>
              <a:prstGeom prst="rect">
                <a:avLst/>
              </a:prstGeom>
              <a:blipFill rotWithShape="1">
                <a:blip r:embed="rId6"/>
                <a:stretch>
                  <a:fillRect b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992245" y="2604135"/>
                <a:ext cx="4064000" cy="49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992245" y="2604135"/>
                <a:ext cx="4064000" cy="490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218055" y="4013200"/>
                <a:ext cx="8210550" cy="22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zh-CN" altLang="en-US" sz="2400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den>
                      </m:f>
                      <m:r>
                        <a:rPr lang="zh-CN" altLang="en-US" sz="2400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𝑓𝑐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00000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 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218055" y="4013200"/>
                <a:ext cx="8210550" cy="2202180"/>
              </a:xfrm>
              <a:prstGeom prst="rect">
                <a:avLst/>
              </a:prstGeom>
              <a:blipFill rotWithShape="1">
                <a:blip r:embed="rId12"/>
                <a:stretch>
                  <a:fillRect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407525" y="2897505"/>
            <a:ext cx="2486025" cy="942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6595" y="253365"/>
            <a:ext cx="8258175" cy="6381750"/>
          </a:xfrm>
          <a:prstGeom prst="rect">
            <a:avLst/>
          </a:prstGeom>
        </p:spPr>
      </p:pic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61945" y="1456690"/>
            <a:ext cx="1019175" cy="2228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6925" y="5857875"/>
            <a:ext cx="3267075" cy="6883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61945" y="2329815"/>
            <a:ext cx="2724150" cy="2228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63140" y="1509395"/>
            <a:ext cx="8286750" cy="38385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99945" y="899795"/>
            <a:ext cx="7991475" cy="5057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184400" y="1390650"/>
            <a:ext cx="1666875" cy="9683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牛顿</a:t>
            </a:r>
            <a:r>
              <a:rPr lang="zh-CN" altLang="en-US"/>
              <a:t>迭代法</a:t>
            </a:r>
            <a:endParaRPr lang="zh-CN" altLang="en-US"/>
          </a:p>
          <a:p>
            <a:pPr algn="ctr"/>
            <a:r>
              <a:rPr lang="en-US" altLang="zh-CN"/>
              <a:t>17</a:t>
            </a:r>
            <a:r>
              <a:rPr lang="zh-CN" altLang="en-US"/>
              <a:t>世纪</a:t>
            </a:r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4869815" y="1390650"/>
            <a:ext cx="1666875" cy="9683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威廉</a:t>
            </a:r>
            <a:r>
              <a:rPr lang="en-US" altLang="zh-CN"/>
              <a:t>·</a:t>
            </a:r>
            <a:r>
              <a:rPr lang="zh-CN" altLang="en-US"/>
              <a:t>卡</a:t>
            </a:r>
            <a:r>
              <a:rPr lang="zh-CN" altLang="en-US"/>
              <a:t>汉</a:t>
            </a:r>
            <a:endParaRPr lang="zh-CN" altLang="en-US"/>
          </a:p>
          <a:p>
            <a:pPr algn="ctr"/>
            <a:r>
              <a:rPr lang="en-US" altLang="zh-CN"/>
              <a:t>1986</a:t>
            </a:r>
            <a:endParaRPr lang="en-US" altLang="zh-CN"/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7700645" y="1390650"/>
            <a:ext cx="1666875" cy="9683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格雷格</a:t>
            </a:r>
            <a:r>
              <a:rPr lang="en-US" altLang="zh-CN">
                <a:solidFill>
                  <a:schemeClr val="tx1"/>
                </a:solidFill>
              </a:rPr>
              <a:t>·</a:t>
            </a:r>
            <a:r>
              <a:rPr lang="zh-CN" altLang="en-US">
                <a:solidFill>
                  <a:schemeClr val="tx1"/>
                </a:solidFill>
              </a:rPr>
              <a:t>沃什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7700645" y="3223260"/>
            <a:ext cx="1666875" cy="9683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卡马克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1990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6"/>
            </p:custDataLst>
          </p:nvPr>
        </p:nvSpPr>
        <p:spPr>
          <a:xfrm>
            <a:off x="4869815" y="3223260"/>
            <a:ext cx="1666875" cy="9683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3" idx="1"/>
          </p:cNvCxnSpPr>
          <p:nvPr/>
        </p:nvCxnSpPr>
        <p:spPr>
          <a:xfrm>
            <a:off x="3851275" y="1875155"/>
            <a:ext cx="1018540" cy="3175"/>
          </a:xfrm>
          <a:prstGeom prst="bentConnector2">
            <a:avLst/>
          </a:prstGeom>
          <a:ln w="28575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4" idx="1"/>
          </p:cNvCxnSpPr>
          <p:nvPr>
            <p:custDataLst>
              <p:tags r:id="rId7"/>
            </p:custDataLst>
          </p:nvPr>
        </p:nvCxnSpPr>
        <p:spPr>
          <a:xfrm flipV="1">
            <a:off x="6536690" y="1875155"/>
            <a:ext cx="1163955" cy="3175"/>
          </a:xfrm>
          <a:prstGeom prst="bentConnector3">
            <a:avLst>
              <a:gd name="adj1" fmla="val 50027"/>
            </a:avLst>
          </a:prstGeom>
          <a:ln w="28575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6" idx="3"/>
          </p:cNvCxnSpPr>
          <p:nvPr>
            <p:custDataLst>
              <p:tags r:id="rId8"/>
            </p:custDataLst>
          </p:nvPr>
        </p:nvCxnSpPr>
        <p:spPr>
          <a:xfrm>
            <a:off x="9367520" y="1875155"/>
            <a:ext cx="3175" cy="1832610"/>
          </a:xfrm>
          <a:prstGeom prst="bentConnector3">
            <a:avLst>
              <a:gd name="adj1" fmla="val 7500000"/>
            </a:avLst>
          </a:prstGeom>
          <a:ln w="28575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7" idx="3"/>
          </p:cNvCxnSpPr>
          <p:nvPr>
            <p:custDataLst>
              <p:tags r:id="rId9"/>
            </p:custDataLst>
          </p:nvPr>
        </p:nvCxnSpPr>
        <p:spPr>
          <a:xfrm rot="10800000" flipV="1">
            <a:off x="6536055" y="3707765"/>
            <a:ext cx="1163955" cy="3175"/>
          </a:xfrm>
          <a:prstGeom prst="bentConnector2">
            <a:avLst/>
          </a:prstGeom>
          <a:ln w="28575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445" y="1052195"/>
            <a:ext cx="9896475" cy="4752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1400" y="1606550"/>
            <a:ext cx="9972675" cy="2752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559"/>
          <a:stretch>
            <a:fillRect/>
          </a:stretch>
        </p:blipFill>
        <p:spPr>
          <a:xfrm>
            <a:off x="959485" y="3429000"/>
            <a:ext cx="5619750" cy="2756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4600" y="1227455"/>
            <a:ext cx="9896475" cy="19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82460" y="3583940"/>
            <a:ext cx="3848100" cy="28765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20060" y="542290"/>
            <a:ext cx="7199630" cy="5400040"/>
            <a:chOff x="4756" y="854"/>
            <a:chExt cx="11338" cy="8504"/>
          </a:xfrm>
        </p:grpSpPr>
        <p:cxnSp>
          <p:nvCxnSpPr>
            <p:cNvPr id="4" name="直接箭头连接符 3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6302" y="854"/>
              <a:ext cx="0" cy="850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>
              <p:custDataLst>
                <p:tags r:id="rId4"/>
              </p:custDataLst>
            </p:nvPr>
          </p:nvCxnSpPr>
          <p:spPr>
            <a:xfrm flipV="1">
              <a:off x="4756" y="7036"/>
              <a:ext cx="11339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8188960" y="182689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5121910" y="303911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2" idx="3"/>
          </p:cNvCxnSpPr>
          <p:nvPr/>
        </p:nvCxnSpPr>
        <p:spPr>
          <a:xfrm flipV="1">
            <a:off x="5230495" y="1918970"/>
            <a:ext cx="2974340" cy="1146175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72940" y="258381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</a:t>
            </a:r>
            <a:r>
              <a:rPr lang="en-US" altLang="zh-CN" baseline="-25000"/>
              <a:t>1</a:t>
            </a:r>
            <a:r>
              <a:rPr lang="en-US" altLang="zh-CN"/>
              <a:t>,y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8188960" y="145859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</a:t>
            </a:r>
            <a:r>
              <a:rPr lang="en-US" altLang="zh-CN" baseline="-25000"/>
              <a:t>2</a:t>
            </a:r>
            <a:r>
              <a:rPr lang="en-US" altLang="zh-CN"/>
              <a:t>,y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1" name="直接连接符 10"/>
          <p:cNvCxnSpPr>
            <a:stCxn id="3" idx="6"/>
          </p:cNvCxnSpPr>
          <p:nvPr/>
        </p:nvCxnSpPr>
        <p:spPr>
          <a:xfrm flipV="1">
            <a:off x="5229860" y="3065145"/>
            <a:ext cx="3010535" cy="0"/>
          </a:xfrm>
          <a:prstGeom prst="line">
            <a:avLst/>
          </a:prstGeom>
          <a:ln w="12700" cmpd="sng">
            <a:solidFill>
              <a:srgbClr val="00B05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250555" y="1926590"/>
            <a:ext cx="0" cy="1128395"/>
          </a:xfrm>
          <a:prstGeom prst="line">
            <a:avLst/>
          </a:prstGeom>
          <a:ln w="12700" cmpd="sng">
            <a:solidFill>
              <a:srgbClr val="00B05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 rot="16200000">
            <a:off x="6607175" y="1800860"/>
            <a:ext cx="266065" cy="3020695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61430" y="3557270"/>
            <a:ext cx="89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 - 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8822690" y="2308225"/>
            <a:ext cx="89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/>
              <a:t> - y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6" name="左大括号 15"/>
          <p:cNvSpPr/>
          <p:nvPr/>
        </p:nvSpPr>
        <p:spPr>
          <a:xfrm rot="10800000">
            <a:off x="8305165" y="1925955"/>
            <a:ext cx="266065" cy="113284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4140000">
            <a:off x="6523990" y="699770"/>
            <a:ext cx="254000" cy="3223895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30495" y="1105535"/>
            <a:ext cx="2687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sqrt((x</a:t>
            </a:r>
            <a:r>
              <a:rPr lang="zh-CN" altLang="en-US" baseline="-25000"/>
              <a:t>2</a:t>
            </a:r>
            <a:r>
              <a:rPr lang="zh-CN" altLang="en-US"/>
              <a:t> − x</a:t>
            </a:r>
            <a:r>
              <a:rPr lang="zh-CN" altLang="en-US" baseline="-25000"/>
              <a:t>1</a:t>
            </a:r>
            <a:r>
              <a:rPr lang="zh-CN" altLang="en-US"/>
              <a:t>) </a:t>
            </a:r>
            <a:r>
              <a:rPr lang="zh-CN" altLang="en-US" baseline="30000"/>
              <a:t>2</a:t>
            </a:r>
            <a:r>
              <a:rPr lang="zh-CN" altLang="en-US"/>
              <a:t>+ (y</a:t>
            </a:r>
            <a:r>
              <a:rPr lang="zh-CN" altLang="en-US" baseline="-25000"/>
              <a:t>2</a:t>
            </a:r>
            <a:r>
              <a:rPr lang="zh-CN" altLang="en-US"/>
              <a:t> − y</a:t>
            </a:r>
            <a:r>
              <a:rPr lang="zh-CN" altLang="en-US" baseline="-25000"/>
              <a:t>1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r>
              <a:rPr lang="zh-CN" altLang="en-US"/>
              <a:t>)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6" grpId="0" animBg="1"/>
      <p:bldP spid="16" grpId="1" animBg="1"/>
      <p:bldP spid="15" grpId="0"/>
      <p:bldP spid="15" grpId="1"/>
      <p:bldP spid="17" grpId="0" animBg="1"/>
      <p:bldP spid="17" grpId="1" animBg="1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535" y="1137920"/>
            <a:ext cx="11820525" cy="4581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4690" y="1519555"/>
            <a:ext cx="10191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传统业务线：</a:t>
            </a:r>
            <a:endParaRPr lang="zh-CN" altLang="en-US" sz="3200"/>
          </a:p>
          <a:p>
            <a:pPr algn="ctr"/>
            <a:r>
              <a:rPr lang="zh-CN" altLang="en-US" sz="3200"/>
              <a:t>全局比对算法</a:t>
            </a:r>
            <a:r>
              <a:rPr lang="en-US" altLang="zh-CN" sz="3200"/>
              <a:t> </a:t>
            </a:r>
            <a:r>
              <a:rPr lang="zh-CN" altLang="en-US" sz="3200"/>
              <a:t>局部比对算法</a:t>
            </a:r>
            <a:r>
              <a:rPr lang="en-US" altLang="zh-CN" sz="3200"/>
              <a:t> </a:t>
            </a:r>
            <a:r>
              <a:rPr lang="zh-CN" altLang="en-US" sz="3200"/>
              <a:t>等</a:t>
            </a:r>
            <a:r>
              <a:rPr lang="en-US" altLang="zh-CN" sz="3200"/>
              <a:t> </a:t>
            </a:r>
            <a:r>
              <a:rPr lang="zh-CN" altLang="en-US" sz="3200"/>
              <a:t>通常不涉及高</a:t>
            </a:r>
            <a:r>
              <a:rPr lang="zh-CN" altLang="en-US" sz="3200"/>
              <a:t>维度计算</a:t>
            </a:r>
            <a:endParaRPr lang="zh-CN" altLang="en-US" sz="32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931795" y="3429000"/>
            <a:ext cx="55994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单细胞业务线：</a:t>
            </a:r>
            <a:endParaRPr lang="zh-CN" altLang="en-US" sz="3200"/>
          </a:p>
          <a:p>
            <a:pPr algn="ctr"/>
            <a:r>
              <a:rPr lang="zh-CN" altLang="en-US" sz="3200"/>
              <a:t>常常会涉及到欧氏距离</a:t>
            </a:r>
            <a:r>
              <a:rPr lang="zh-CN" altLang="en-US" sz="3200"/>
              <a:t>计算</a:t>
            </a:r>
            <a:endParaRPr lang="zh-CN" altLang="en-US" sz="3200"/>
          </a:p>
          <a:p>
            <a:pPr algn="ctr"/>
            <a:r>
              <a:rPr lang="zh-CN" altLang="en-US" sz="3200">
                <a:solidFill>
                  <a:srgbClr val="FF0000"/>
                </a:solidFill>
              </a:rPr>
              <a:t>算力消耗严重，计算效率较低（</a:t>
            </a:r>
            <a:r>
              <a:rPr lang="zh-CN" altLang="en-US" sz="3200">
                <a:solidFill>
                  <a:srgbClr val="FF0000"/>
                </a:solidFill>
              </a:rPr>
              <a:t>为什么？）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COMMONDATA" val="eyJoZGlkIjoiYTQ5OTYxYWIwY2I4NDUxYzAwZTM2MjcyNzgwNWU4MzcifQ=="/>
  <p:tag name="KSO_WPP_MARK_KEY" val="772f36b2-2cd1-41b7-90ab-16be66be94b7"/>
  <p:tag name="resource_record_key" val="{&quot;8&quot;:[19986181]}"/>
</p:tagLst>
</file>

<file path=ppt/tags/tag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WPS 演示</Application>
  <PresentationFormat>宽屏</PresentationFormat>
  <Paragraphs>257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思源黑体 Medium</vt:lpstr>
      <vt:lpstr>黑体</vt:lpstr>
      <vt:lpstr>思源黑体 Light</vt:lpstr>
      <vt:lpstr>思源黑体 Bold</vt:lpstr>
      <vt:lpstr>Calibri</vt:lpstr>
      <vt:lpstr>微软雅黑</vt:lpstr>
      <vt:lpstr>Arial Unicode MS</vt:lpstr>
      <vt:lpstr>Cambria Math</vt:lpstr>
      <vt:lpstr>MS Mincho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236</cp:revision>
  <dcterms:created xsi:type="dcterms:W3CDTF">2023-07-26T06:42:00Z</dcterms:created>
  <dcterms:modified xsi:type="dcterms:W3CDTF">2024-04-29T12:24:05Z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0F27669EC811437A99D90296C29C10F6_13</vt:lpwstr>
  </property>
  <property fmtid="{D5CDD505-2E9C-101B-9397-08002B2CF9AE}" pid="3" name="KSOProductBuildVer">
    <vt:lpwstr>2052-12.1.0.15374</vt:lpwstr>
  </property>
</Properties>
</file>